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  <p:sldMasterId id="2147483714" r:id="rId5"/>
  </p:sldMasterIdLst>
  <p:notesMasterIdLst>
    <p:notesMasterId r:id="rId35"/>
  </p:notesMasterIdLst>
  <p:handoutMasterIdLst>
    <p:handoutMasterId r:id="rId36"/>
  </p:handoutMasterIdLst>
  <p:sldIdLst>
    <p:sldId id="1589" r:id="rId6"/>
    <p:sldId id="360" r:id="rId7"/>
    <p:sldId id="1585" r:id="rId8"/>
    <p:sldId id="363" r:id="rId9"/>
    <p:sldId id="269" r:id="rId10"/>
    <p:sldId id="1592" r:id="rId11"/>
    <p:sldId id="1593" r:id="rId12"/>
    <p:sldId id="1594" r:id="rId13"/>
    <p:sldId id="1590" r:id="rId14"/>
    <p:sldId id="1596" r:id="rId15"/>
    <p:sldId id="1597" r:id="rId16"/>
    <p:sldId id="1598" r:id="rId17"/>
    <p:sldId id="1599" r:id="rId18"/>
    <p:sldId id="1607" r:id="rId19"/>
    <p:sldId id="1600" r:id="rId20"/>
    <p:sldId id="1601" r:id="rId21"/>
    <p:sldId id="1595" r:id="rId22"/>
    <p:sldId id="1609" r:id="rId23"/>
    <p:sldId id="1608" r:id="rId24"/>
    <p:sldId id="1606" r:id="rId25"/>
    <p:sldId id="1610" r:id="rId26"/>
    <p:sldId id="1603" r:id="rId27"/>
    <p:sldId id="1602" r:id="rId28"/>
    <p:sldId id="1586" r:id="rId29"/>
    <p:sldId id="1587" r:id="rId30"/>
    <p:sldId id="1588" r:id="rId31"/>
    <p:sldId id="1584" r:id="rId32"/>
    <p:sldId id="1583" r:id="rId33"/>
    <p:sldId id="361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 - Do not change" id="{56BCE6A8-7782-42E0-BC30-7569C27492B1}">
          <p14:sldIdLst>
            <p14:sldId id="1589"/>
          </p14:sldIdLst>
        </p14:section>
        <p14:section name="Presentation - Customize as needed" id="{3B9B7241-164B-4142-9B11-E0A0A652E2C9}">
          <p14:sldIdLst>
            <p14:sldId id="360"/>
            <p14:sldId id="1585"/>
            <p14:sldId id="363"/>
            <p14:sldId id="269"/>
            <p14:sldId id="1592"/>
            <p14:sldId id="1593"/>
            <p14:sldId id="1594"/>
            <p14:sldId id="1590"/>
            <p14:sldId id="1596"/>
            <p14:sldId id="1597"/>
            <p14:sldId id="1598"/>
            <p14:sldId id="1599"/>
            <p14:sldId id="1607"/>
            <p14:sldId id="1600"/>
            <p14:sldId id="1601"/>
            <p14:sldId id="1595"/>
            <p14:sldId id="1609"/>
            <p14:sldId id="1608"/>
            <p14:sldId id="1606"/>
            <p14:sldId id="1610"/>
            <p14:sldId id="1603"/>
            <p14:sldId id="1602"/>
          </p14:sldIdLst>
        </p14:section>
        <p14:section name="Resources &amp; Contacts - Do no change or remove" id="{CAA27428-945E-4522-B66A-2DADB7A92768}">
          <p14:sldIdLst>
            <p14:sldId id="1586"/>
            <p14:sldId id="1587"/>
            <p14:sldId id="1588"/>
          </p14:sldIdLst>
        </p14:section>
        <p14:section name="Survey - Do not remove" id="{FA4B9538-DE77-4F30-BAD6-0DE0A423AB38}">
          <p14:sldIdLst>
            <p14:sldId id="1584"/>
            <p14:sldId id="1583"/>
          </p14:sldIdLst>
        </p14:section>
        <p14:section name="Appendix - Customize as needed" id="{EEDF5F55-3E1C-4CED-944B-F51AE1DC1728}">
          <p14:sldIdLst>
            <p14:sldId id="36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706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648">
          <p15:clr>
            <a:srgbClr val="A4A3A4"/>
          </p15:clr>
        </p15:guide>
        <p15:guide id="4" orient="horz" pos="3047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485">
          <p15:clr>
            <a:srgbClr val="A4A3A4"/>
          </p15:clr>
        </p15:guide>
        <p15:guide id="8" orient="horz" pos="1626">
          <p15:clr>
            <a:srgbClr val="A4A3A4"/>
          </p15:clr>
        </p15:guide>
        <p15:guide id="9" pos="2880">
          <p15:clr>
            <a:srgbClr val="A4A3A4"/>
          </p15:clr>
        </p15:guide>
        <p15:guide id="10" pos="5472">
          <p15:clr>
            <a:srgbClr val="A4A3A4"/>
          </p15:clr>
        </p15:guide>
        <p15:guide id="11" pos="404">
          <p15:clr>
            <a:srgbClr val="A4A3A4"/>
          </p15:clr>
        </p15:guide>
        <p15:guide id="12" pos="467">
          <p15:clr>
            <a:srgbClr val="A4A3A4"/>
          </p15:clr>
        </p15:guide>
        <p15:guide id="13" pos="434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403"/>
    <a:srgbClr val="B1B1B3"/>
    <a:srgbClr val="07409E"/>
    <a:srgbClr val="4D4D4D"/>
    <a:srgbClr val="07409D"/>
    <a:srgbClr val="BA562D"/>
    <a:srgbClr val="FAA945"/>
    <a:srgbClr val="BC5625"/>
    <a:srgbClr val="FCAA37"/>
    <a:srgbClr val="BE5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6" autoAdjust="0"/>
    <p:restoredTop sz="76090" autoAdjust="0"/>
  </p:normalViewPr>
  <p:slideViewPr>
    <p:cSldViewPr snapToGrid="0" snapToObjects="1" showGuides="1">
      <p:cViewPr>
        <p:scale>
          <a:sx n="150" d="100"/>
          <a:sy n="150" d="100"/>
        </p:scale>
        <p:origin x="-898" y="216"/>
      </p:cViewPr>
      <p:guideLst>
        <p:guide orient="horz" pos="2706"/>
        <p:guide orient="horz" pos="108"/>
        <p:guide orient="horz" pos="648"/>
        <p:guide orient="horz" pos="3047"/>
        <p:guide orient="horz" pos="2916"/>
        <p:guide orient="horz" pos="466"/>
        <p:guide orient="horz" pos="485"/>
        <p:guide orient="horz" pos="1626"/>
        <p:guide pos="2880"/>
        <p:guide pos="5472"/>
        <p:guide pos="404"/>
        <p:guide pos="467"/>
        <p:guide pos="4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150" d="100"/>
          <a:sy n="150" d="100"/>
        </p:scale>
        <p:origin x="-238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915399"/>
            <a:ext cx="2971800" cy="1231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728205D9-018B-42B6-AD28-F57F62B837CA}" type="slidenum">
              <a:rPr lang="en-US" sz="900" smtClean="0"/>
              <a:t>‹#›</a:t>
            </a:fld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915400"/>
            <a:ext cx="5842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pic>
        <p:nvPicPr>
          <p:cNvPr id="8" name="Picture 7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0"/>
            <a:ext cx="1422400" cy="29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3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915400"/>
            <a:ext cx="2971800" cy="1231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/>
            </a:lvl1pPr>
          </a:lstStyle>
          <a:p>
            <a:fld id="{AB487858-B996-4291-96F9-A750076073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8915400"/>
            <a:ext cx="5842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pic>
        <p:nvPicPr>
          <p:cNvPr id="9" name="Picture 8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0"/>
            <a:ext cx="1422400" cy="29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1pPr>
    <a:lvl2pPr marL="3429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2pPr>
    <a:lvl3pPr marL="5143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3pPr>
    <a:lvl4pPr marL="6858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4pPr>
    <a:lvl5pPr marL="8572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157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175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6273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6273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6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2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HTML is updated, such as:</a:t>
            </a:r>
          </a:p>
          <a:p>
            <a:pPr lvl="1"/>
            <a:r>
              <a:rPr lang="en-US" baseline="0" dirty="0" smtClean="0"/>
              <a:t>Error messages, dialogs, search results, any sort of dynamic content and possibly responsive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HTML is updated, such as:</a:t>
            </a:r>
          </a:p>
          <a:p>
            <a:pPr lvl="1"/>
            <a:r>
              <a:rPr lang="en-US" baseline="0" dirty="0" smtClean="0"/>
              <a:t>Error messages, dialogs, search results, any sort of dynamic content and possibly responsive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175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627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63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7858-B996-4291-96F9-A7500760731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17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tiff"/><Relationship Id="rId9" Type="http://schemas.openxmlformats.org/officeDocument/2006/relationships/image" Target="../media/image10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64470"/>
            <a:ext cx="7772400" cy="1102519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3" y="2574131"/>
            <a:ext cx="7772400" cy="131445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385917" y="4456899"/>
            <a:ext cx="3459462" cy="335065"/>
            <a:chOff x="3445971" y="57150"/>
            <a:chExt cx="2252059" cy="21812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594" y="57150"/>
              <a:ext cx="708436" cy="217982"/>
            </a:xfrm>
            <a:prstGeom prst="rect">
              <a:avLst/>
            </a:prstGeom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5971" y="64651"/>
              <a:ext cx="1033356" cy="2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4740899" y="98040"/>
              <a:ext cx="0" cy="177091"/>
            </a:xfrm>
            <a:prstGeom prst="line">
              <a:avLst/>
            </a:prstGeom>
            <a:ln w="6350">
              <a:solidFill>
                <a:srgbClr val="B1B1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8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72000" cy="5153025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4896196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64470"/>
            <a:ext cx="7772400" cy="1102519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3" y="2574131"/>
            <a:ext cx="7772400" cy="131445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00A8F7"/>
              </a:solidFill>
              <a:ea typeface="ＭＳ Ｐゴシック" pitchFamily="34" charset="-128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385917" y="4456899"/>
            <a:ext cx="3459462" cy="335065"/>
            <a:chOff x="3445971" y="57150"/>
            <a:chExt cx="2252059" cy="21812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594" y="57150"/>
              <a:ext cx="708436" cy="217982"/>
            </a:xfrm>
            <a:prstGeom prst="rect">
              <a:avLst/>
            </a:prstGeom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5971" y="64651"/>
              <a:ext cx="1033356" cy="2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4740899" y="98040"/>
              <a:ext cx="0" cy="177091"/>
            </a:xfrm>
            <a:prstGeom prst="line">
              <a:avLst/>
            </a:prstGeom>
            <a:ln w="6350">
              <a:solidFill>
                <a:srgbClr val="B1B1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7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4286250"/>
          </a:xfrm>
          <a:prstGeom prst="rect">
            <a:avLst/>
          </a:prstGeom>
          <a:solidFill>
            <a:srgbClr val="003DA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646D7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64470"/>
            <a:ext cx="7772400" cy="110251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3" y="2574131"/>
            <a:ext cx="7772400" cy="131445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00A8F7"/>
              </a:solidFill>
              <a:ea typeface="ＭＳ Ｐゴシック" pitchFamily="34" charset="-128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385917" y="4456899"/>
            <a:ext cx="3459462" cy="335065"/>
            <a:chOff x="3445971" y="57150"/>
            <a:chExt cx="2252059" cy="21812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594" y="57150"/>
              <a:ext cx="708436" cy="217982"/>
            </a:xfrm>
            <a:prstGeom prst="rect">
              <a:avLst/>
            </a:prstGeom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5971" y="64651"/>
              <a:ext cx="1033356" cy="2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4740899" y="98040"/>
              <a:ext cx="0" cy="177091"/>
            </a:xfrm>
            <a:prstGeom prst="line">
              <a:avLst/>
            </a:prstGeom>
            <a:ln w="6350">
              <a:solidFill>
                <a:srgbClr val="B1B1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 userDrawn="1"/>
        </p:nvGrpSpPr>
        <p:grpSpPr>
          <a:xfrm>
            <a:off x="880903" y="1578752"/>
            <a:ext cx="8199463" cy="2245517"/>
            <a:chOff x="628837" y="1578752"/>
            <a:chExt cx="8199463" cy="224551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DBFAFDEE-73A0-FE4D-8699-AE3030820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1328" y="1578752"/>
              <a:ext cx="1557734" cy="224313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E37D8D45-619B-E848-A6D3-DF6914A7B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837" y="1578752"/>
              <a:ext cx="1557734" cy="2243138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AD7FAADD-B456-D742-82A6-EA51F727F0C0}"/>
                </a:ext>
              </a:extLst>
            </p:cNvPr>
            <p:cNvSpPr/>
            <p:nvPr/>
          </p:nvSpPr>
          <p:spPr>
            <a:xfrm>
              <a:off x="748743" y="1807351"/>
              <a:ext cx="914400" cy="914400"/>
            </a:xfrm>
            <a:prstGeom prst="ellipse">
              <a:avLst/>
            </a:prstGeom>
            <a:solidFill>
              <a:srgbClr val="767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54FFA60E-35A4-0543-9012-C39763CF2BD5}"/>
                </a:ext>
              </a:extLst>
            </p:cNvPr>
            <p:cNvSpPr/>
            <p:nvPr/>
          </p:nvSpPr>
          <p:spPr>
            <a:xfrm>
              <a:off x="2068377" y="1835928"/>
              <a:ext cx="914400" cy="914400"/>
            </a:xfrm>
            <a:prstGeom prst="ellipse">
              <a:avLst/>
            </a:prstGeom>
            <a:solidFill>
              <a:srgbClr val="BE56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FFFFFF"/>
                </a:solidFill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DA568F43-46B0-0B48-8854-DA6D08711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5482" y="1581131"/>
              <a:ext cx="1557734" cy="224313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xmlns="" id="{0D71B788-F262-7642-B33C-FB18D5AC1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2991" y="1581131"/>
              <a:ext cx="1557734" cy="2243138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AE736BE6-34C8-1D40-BA5D-95AB838EFDA3}"/>
                </a:ext>
              </a:extLst>
            </p:cNvPr>
            <p:cNvSpPr/>
            <p:nvPr/>
          </p:nvSpPr>
          <p:spPr>
            <a:xfrm>
              <a:off x="3451472" y="1859739"/>
              <a:ext cx="914400" cy="914400"/>
            </a:xfrm>
            <a:prstGeom prst="ellipse">
              <a:avLst/>
            </a:prstGeom>
            <a:solidFill>
              <a:srgbClr val="FCA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55493D6B-95B2-8945-B038-34A65A3D1F5E}"/>
                </a:ext>
              </a:extLst>
            </p:cNvPr>
            <p:cNvSpPr/>
            <p:nvPr/>
          </p:nvSpPr>
          <p:spPr>
            <a:xfrm>
              <a:off x="4763963" y="1859739"/>
              <a:ext cx="914400" cy="914400"/>
            </a:xfrm>
            <a:prstGeom prst="ellipse">
              <a:avLst/>
            </a:prstGeom>
            <a:solidFill>
              <a:srgbClr val="767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FFFFFF"/>
                </a:solidFill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56E45FC5-3D41-514C-8E83-70BA4F587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0566" y="1578752"/>
              <a:ext cx="1557734" cy="224313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796FC1B9-0440-614A-BCAF-B352C41C9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9499" y="1578752"/>
              <a:ext cx="1557734" cy="2243138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6932B13B-5BB6-C044-8664-700EE8EA944C}"/>
                </a:ext>
              </a:extLst>
            </p:cNvPr>
            <p:cNvSpPr/>
            <p:nvPr/>
          </p:nvSpPr>
          <p:spPr>
            <a:xfrm>
              <a:off x="6077980" y="1857360"/>
              <a:ext cx="914400" cy="914400"/>
            </a:xfrm>
            <a:prstGeom prst="ellipse">
              <a:avLst/>
            </a:prstGeom>
            <a:solidFill>
              <a:srgbClr val="BC56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4BEB4956-C168-6942-98D4-A4E946865511}"/>
                </a:ext>
              </a:extLst>
            </p:cNvPr>
            <p:cNvSpPr/>
            <p:nvPr/>
          </p:nvSpPr>
          <p:spPr>
            <a:xfrm>
              <a:off x="7419047" y="1857360"/>
              <a:ext cx="914400" cy="914400"/>
            </a:xfrm>
            <a:prstGeom prst="ellipse">
              <a:avLst/>
            </a:prstGeom>
            <a:solidFill>
              <a:srgbClr val="FAA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FFFFFF"/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48DE8FBC-B70C-A747-9762-E4A10697B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4407" y="2136507"/>
              <a:ext cx="573732" cy="303845"/>
            </a:xfrm>
            <a:prstGeom prst="rect">
              <a:avLst/>
            </a:prstGeom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1CAB3C7C-C1BF-3A40-9A63-A891DDE98795}"/>
                </a:ext>
              </a:extLst>
            </p:cNvPr>
            <p:cNvSpPr/>
            <p:nvPr/>
          </p:nvSpPr>
          <p:spPr>
            <a:xfrm>
              <a:off x="2425560" y="2191314"/>
              <a:ext cx="194131" cy="193656"/>
            </a:xfrm>
            <a:prstGeom prst="ellipse">
              <a:avLst/>
            </a:prstGeom>
            <a:solidFill>
              <a:srgbClr val="BA5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FFFFFF"/>
                </a:solidFill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xmlns="" id="{969BDC41-1888-414E-914B-9135771F8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0267" y="2032602"/>
              <a:ext cx="469063" cy="469063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xmlns="" id="{70000297-5F78-0E44-9763-B10948D30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65267" y="2087464"/>
              <a:ext cx="429063" cy="44856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303596C1-5760-E74D-B07C-11C9FF145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34365" y="2012503"/>
              <a:ext cx="381000" cy="5842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A3BEFFC7-3A25-7446-934F-C473151A2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68975" y="2021234"/>
              <a:ext cx="475206" cy="631991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C45C3968-2B27-5741-B667-F2F71BA41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50437" y="2075815"/>
              <a:ext cx="278562" cy="30915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BF7B3C99-DCB0-7640-96FF-599C622CA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61144" y="2046284"/>
              <a:ext cx="364461" cy="48974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1CDF37D9-A44D-1446-A7F5-403566BDDA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7755594" y="2249088"/>
              <a:ext cx="248890" cy="22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3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00A8F7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971801"/>
            <a:ext cx="7772400" cy="56673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3" y="3486151"/>
            <a:ext cx="7772400" cy="675679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385917" y="4456899"/>
            <a:ext cx="3459462" cy="335065"/>
            <a:chOff x="3445971" y="57150"/>
            <a:chExt cx="2252059" cy="21812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594" y="57150"/>
              <a:ext cx="708436" cy="217982"/>
            </a:xfrm>
            <a:prstGeom prst="rect">
              <a:avLst/>
            </a:prstGeom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5971" y="64651"/>
              <a:ext cx="1033356" cy="2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4740899" y="98040"/>
              <a:ext cx="0" cy="177091"/>
            </a:xfrm>
            <a:prstGeom prst="line">
              <a:avLst/>
            </a:prstGeom>
            <a:ln w="6350">
              <a:solidFill>
                <a:srgbClr val="B1B1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6959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49" y="1028700"/>
            <a:ext cx="8212911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>
              <a:solidFill>
                <a:srgbClr val="8C9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570663" y="747713"/>
            <a:ext cx="2573337" cy="4097337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50" y="1028700"/>
            <a:ext cx="5929434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>
              <a:solidFill>
                <a:srgbClr val="8C9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>
              <a:solidFill>
                <a:srgbClr val="8C9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1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020492"/>
            <a:ext cx="7772400" cy="1102519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00A8F7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880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020492"/>
            <a:ext cx="7772400" cy="1102519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00A8F7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514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4896196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>
              <a:solidFill>
                <a:srgbClr val="8C9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9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4286250"/>
          </a:xfrm>
          <a:prstGeom prst="rect">
            <a:avLst/>
          </a:prstGeom>
          <a:solidFill>
            <a:srgbClr val="003DA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rgbClr val="646D72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64470"/>
            <a:ext cx="7772400" cy="110251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3" y="2574131"/>
            <a:ext cx="7772400" cy="131445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385917" y="4456899"/>
            <a:ext cx="3459462" cy="335065"/>
            <a:chOff x="3445971" y="57150"/>
            <a:chExt cx="2252059" cy="21812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594" y="57150"/>
              <a:ext cx="708436" cy="217982"/>
            </a:xfrm>
            <a:prstGeom prst="rect">
              <a:avLst/>
            </a:prstGeom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5971" y="64651"/>
              <a:ext cx="1033356" cy="2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4740899" y="98040"/>
              <a:ext cx="0" cy="177091"/>
            </a:xfrm>
            <a:prstGeom prst="line">
              <a:avLst/>
            </a:prstGeom>
            <a:ln w="6350">
              <a:solidFill>
                <a:srgbClr val="B1B1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5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72000" cy="5153025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4896196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>
              <a:solidFill>
                <a:srgbClr val="8C9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5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971801"/>
            <a:ext cx="7772400" cy="56673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3" y="3486151"/>
            <a:ext cx="7772400" cy="675679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385917" y="4456899"/>
            <a:ext cx="3459462" cy="335065"/>
            <a:chOff x="3445971" y="57150"/>
            <a:chExt cx="2252059" cy="21812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594" y="57150"/>
              <a:ext cx="708436" cy="217982"/>
            </a:xfrm>
            <a:prstGeom prst="rect">
              <a:avLst/>
            </a:prstGeom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5971" y="64651"/>
              <a:ext cx="1033356" cy="2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4740899" y="98040"/>
              <a:ext cx="0" cy="177091"/>
            </a:xfrm>
            <a:prstGeom prst="line">
              <a:avLst/>
            </a:prstGeom>
            <a:ln w="6350">
              <a:solidFill>
                <a:srgbClr val="B1B1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119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49" y="1028700"/>
            <a:ext cx="8212911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570663" y="747713"/>
            <a:ext cx="2573337" cy="4097337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50" y="1028700"/>
            <a:ext cx="5929434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020492"/>
            <a:ext cx="7772400" cy="1102519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0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020492"/>
            <a:ext cx="7772400" cy="1102519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6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4896196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184" y="171451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028700"/>
            <a:ext cx="804545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2770" y="4928854"/>
            <a:ext cx="1066800" cy="12588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F9BDA0-AF0E-4BA8-B742-3B9C92A3E6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46128" y="742950"/>
            <a:ext cx="8397875" cy="0"/>
          </a:xfrm>
          <a:prstGeom prst="line">
            <a:avLst/>
          </a:prstGeom>
          <a:solidFill>
            <a:srgbClr val="798387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44220" y="4929749"/>
            <a:ext cx="5842000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746128" y="4850027"/>
            <a:ext cx="8397875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C95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39677" y="4889634"/>
            <a:ext cx="1936133" cy="187524"/>
            <a:chOff x="3445971" y="57150"/>
            <a:chExt cx="2252059" cy="21812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594" y="57150"/>
              <a:ext cx="708436" cy="217982"/>
            </a:xfrm>
            <a:prstGeom prst="rect">
              <a:avLst/>
            </a:prstGeom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5971" y="64651"/>
              <a:ext cx="1033356" cy="2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4740899" y="98040"/>
              <a:ext cx="0" cy="177091"/>
            </a:xfrm>
            <a:prstGeom prst="line">
              <a:avLst/>
            </a:prstGeom>
            <a:ln w="6350">
              <a:solidFill>
                <a:srgbClr val="B1B1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65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2" r:id="rId2"/>
    <p:sldLayoutId id="2147483706" r:id="rId3"/>
    <p:sldLayoutId id="2147483672" r:id="rId4"/>
    <p:sldLayoutId id="2147483713" r:id="rId5"/>
    <p:sldLayoutId id="2147483676" r:id="rId6"/>
    <p:sldLayoutId id="2147483683" r:id="rId7"/>
    <p:sldLayoutId id="2147483684" r:id="rId8"/>
    <p:sldLayoutId id="2147483708" r:id="rId9"/>
    <p:sldLayoutId id="2147483712" r:id="rId10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1pPr>
      <a:lvl2pPr marL="342900" indent="-1524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-"/>
        <a:defRPr sz="1800" kern="1200">
          <a:solidFill>
            <a:srgbClr val="4D4D4D"/>
          </a:solidFill>
          <a:latin typeface="+mn-lt"/>
          <a:ea typeface="+mn-ea"/>
          <a:cs typeface="+mn-cs"/>
        </a:defRPr>
      </a:lvl2pPr>
      <a:lvl3pPr marL="404812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None/>
        <a:defRPr sz="1800" kern="1200">
          <a:solidFill>
            <a:srgbClr val="4D4D4D"/>
          </a:solidFill>
          <a:latin typeface="+mn-lt"/>
          <a:ea typeface="+mn-ea"/>
          <a:cs typeface="+mn-cs"/>
        </a:defRPr>
      </a:lvl3pPr>
      <a:lvl4pPr marL="7477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976313" indent="-2286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»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None/>
        <a:defRPr sz="1800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184" y="171451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028700"/>
            <a:ext cx="804545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2770" y="4928854"/>
            <a:ext cx="1066800" cy="12588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 dirty="0">
              <a:solidFill>
                <a:srgbClr val="8C9599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46128" y="742950"/>
            <a:ext cx="8397875" cy="0"/>
          </a:xfrm>
          <a:prstGeom prst="line">
            <a:avLst/>
          </a:prstGeom>
          <a:solidFill>
            <a:srgbClr val="798387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44220" y="4929749"/>
            <a:ext cx="5842000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600" dirty="0">
                <a:solidFill>
                  <a:srgbClr val="8C9599"/>
                </a:solidFill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746128" y="4850027"/>
            <a:ext cx="8397875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C95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00A8F7"/>
              </a:solidFill>
              <a:ea typeface="ＭＳ Ｐゴシック" pitchFamily="34" charset="-128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39677" y="4889634"/>
            <a:ext cx="1936133" cy="187524"/>
            <a:chOff x="3445971" y="57150"/>
            <a:chExt cx="2252059" cy="21812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594" y="57150"/>
              <a:ext cx="708436" cy="217982"/>
            </a:xfrm>
            <a:prstGeom prst="rect">
              <a:avLst/>
            </a:prstGeom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5971" y="64651"/>
              <a:ext cx="1033356" cy="2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4740899" y="98040"/>
              <a:ext cx="0" cy="177091"/>
            </a:xfrm>
            <a:prstGeom prst="line">
              <a:avLst/>
            </a:prstGeom>
            <a:ln w="6350">
              <a:solidFill>
                <a:srgbClr val="B1B1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86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1pPr>
      <a:lvl2pPr marL="342900" indent="-1524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-"/>
        <a:defRPr sz="1800" kern="1200">
          <a:solidFill>
            <a:srgbClr val="4D4D4D"/>
          </a:solidFill>
          <a:latin typeface="+mn-lt"/>
          <a:ea typeface="+mn-ea"/>
          <a:cs typeface="+mn-cs"/>
        </a:defRPr>
      </a:lvl2pPr>
      <a:lvl3pPr marL="404812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None/>
        <a:defRPr sz="1800" kern="1200">
          <a:solidFill>
            <a:srgbClr val="4D4D4D"/>
          </a:solidFill>
          <a:latin typeface="+mn-lt"/>
          <a:ea typeface="+mn-ea"/>
          <a:cs typeface="+mn-cs"/>
        </a:defRPr>
      </a:lvl3pPr>
      <a:lvl4pPr marL="7477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976313" indent="-2286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»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None/>
        <a:defRPr sz="1800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que.com/products/ax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eloper.paciellogroup.com/resources/wat/" TargetMode="External"/><Relationship Id="rId4" Type="http://schemas.openxmlformats.org/officeDocument/2006/relationships/hyperlink" Target="https://wave.webaim.org/extens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connect.uhg.com/docs/DOC-6205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ubconnect.uhg.com/docs/DOC-9631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connect.uhg.com/docs/DOC-9631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signup" TargetMode="External"/><Relationship Id="rId2" Type="http://schemas.openxmlformats.org/officeDocument/2006/relationships/hyperlink" Target="https://www.apple.com/us/search/shot-on-iphone?src=globalnav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join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hubconnect.uhg.com/docs/DOC-152020" TargetMode="External"/><Relationship Id="rId13" Type="http://schemas.openxmlformats.org/officeDocument/2006/relationships/image" Target="../media/image20.png"/><Relationship Id="rId3" Type="http://schemas.openxmlformats.org/officeDocument/2006/relationships/hyperlink" Target="https://hubconnect.uhg.com/groups/accessibility/overview" TargetMode="External"/><Relationship Id="rId7" Type="http://schemas.openxmlformats.org/officeDocument/2006/relationships/hyperlink" Target="https://hubconnect.uhg.com/docs/DOC-97822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ubconnect.uhg.com/groups/accessibility/pages/knowledge-center" TargetMode="External"/><Relationship Id="rId11" Type="http://schemas.openxmlformats.org/officeDocument/2006/relationships/image" Target="../media/image18.emf"/><Relationship Id="rId5" Type="http://schemas.openxmlformats.org/officeDocument/2006/relationships/hyperlink" Target="mailto:jeffrey.blizzard@optum.com?subject=Inquiry:%20Customized%20Accessibility%20Training" TargetMode="External"/><Relationship Id="rId10" Type="http://schemas.openxmlformats.org/officeDocument/2006/relationships/hyperlink" Target="https://hubconnect.uhg.com/docs/DOC-96549" TargetMode="External"/><Relationship Id="rId4" Type="http://schemas.openxmlformats.org/officeDocument/2006/relationships/hyperlink" Target="https://hubconnect.uhg.com/groups/accessibility/pages/learning" TargetMode="External"/><Relationship Id="rId9" Type="http://schemas.openxmlformats.org/officeDocument/2006/relationships/hyperlink" Target="https://hubconnect.uhg.com/docs/DOC-97824" TargetMode="External"/><Relationship Id="rId1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mailto:a11y@optum.com" TargetMode="External"/><Relationship Id="rId13" Type="http://schemas.openxmlformats.org/officeDocument/2006/relationships/image" Target="../media/image25.jpeg"/><Relationship Id="rId3" Type="http://schemas.openxmlformats.org/officeDocument/2006/relationships/hyperlink" Target="mailto:james.armstrong@optum.com" TargetMode="External"/><Relationship Id="rId7" Type="http://schemas.openxmlformats.org/officeDocument/2006/relationships/hyperlink" Target="mailto:jacqueline.tolisano@optum.com" TargetMode="External"/><Relationship Id="rId12" Type="http://schemas.openxmlformats.org/officeDocument/2006/relationships/image" Target="../media/image24.jpeg"/><Relationship Id="rId2" Type="http://schemas.openxmlformats.org/officeDocument/2006/relationships/hyperlink" Target="mailto:kristan.hodge@optum.com" TargetMode="External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atarvin@optum.com" TargetMode="External"/><Relationship Id="rId11" Type="http://schemas.microsoft.com/office/2007/relationships/hdphoto" Target="../media/hdphoto1.wdp"/><Relationship Id="rId5" Type="http://schemas.openxmlformats.org/officeDocument/2006/relationships/hyperlink" Target="mailto:lisahaller@optum.com" TargetMode="External"/><Relationship Id="rId15" Type="http://schemas.openxmlformats.org/officeDocument/2006/relationships/image" Target="../media/image27.jpeg"/><Relationship Id="rId10" Type="http://schemas.openxmlformats.org/officeDocument/2006/relationships/image" Target="../media/image23.png"/><Relationship Id="rId4" Type="http://schemas.openxmlformats.org/officeDocument/2006/relationships/hyperlink" Target="mailto:jeffrey.blizzard@optum.com" TargetMode="External"/><Relationship Id="rId9" Type="http://schemas.openxmlformats.org/officeDocument/2006/relationships/image" Target="../media/image22.emf"/><Relationship Id="rId1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hyperlink" Target="mailto:frances.boehnlein@optum.com" TargetMode="External"/><Relationship Id="rId7" Type="http://schemas.openxmlformats.org/officeDocument/2006/relationships/image" Target="../media/image29.jpeg"/><Relationship Id="rId2" Type="http://schemas.openxmlformats.org/officeDocument/2006/relationships/hyperlink" Target="mailto:sudha_rajan@uhc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ryan.strunk@uhc.com" TargetMode="External"/><Relationship Id="rId11" Type="http://schemas.openxmlformats.org/officeDocument/2006/relationships/image" Target="../media/image27.jpeg"/><Relationship Id="rId5" Type="http://schemas.openxmlformats.org/officeDocument/2006/relationships/hyperlink" Target="mailto:katherine.reinarts@optum.com" TargetMode="External"/><Relationship Id="rId10" Type="http://schemas.openxmlformats.org/officeDocument/2006/relationships/image" Target="../media/image32.jpeg"/><Relationship Id="rId4" Type="http://schemas.openxmlformats.org/officeDocument/2006/relationships/hyperlink" Target="mailto:chris.hansen15@uhc.com" TargetMode="External"/><Relationship Id="rId9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A11ySessions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3.jp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9.emf"/><Relationship Id="rId4" Type="http://schemas.openxmlformats.org/officeDocument/2006/relationships/image" Target="../media/image7.emf"/><Relationship Id="rId9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mailto:thomas.dinkel@optum.co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html52/index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connect.uhg.com/docs/DOC-6205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ubconnect.uhg.com/docs/DOC-15205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50128" y="821531"/>
            <a:ext cx="6706394" cy="571499"/>
          </a:xfrm>
        </p:spPr>
        <p:txBody>
          <a:bodyPr anchor="b"/>
          <a:lstStyle/>
          <a:p>
            <a:r>
              <a:rPr lang="en-US" b="0" spc="100" dirty="0"/>
              <a:t>Accessibility Summit</a:t>
            </a:r>
            <a:endParaRPr lang="en-US" spc="1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50129" y="1366833"/>
            <a:ext cx="7668828" cy="307188"/>
          </a:xfrm>
        </p:spPr>
        <p:txBody>
          <a:bodyPr/>
          <a:lstStyle/>
          <a:p>
            <a:r>
              <a:rPr lang="en-US" sz="1600" b="0" dirty="0">
                <a:solidFill>
                  <a:srgbClr val="A7EBEE"/>
                </a:solidFill>
              </a:rPr>
              <a:t>Sponsored by </a:t>
            </a:r>
            <a:r>
              <a:rPr lang="en-US" sz="1600" b="0" dirty="0" smtClean="0">
                <a:solidFill>
                  <a:srgbClr val="A7EBEE"/>
                </a:solidFill>
              </a:rPr>
              <a:t>the Accessibility </a:t>
            </a:r>
            <a:r>
              <a:rPr lang="en-US" sz="1600" b="0" dirty="0">
                <a:solidFill>
                  <a:srgbClr val="A7EBEE"/>
                </a:solidFill>
              </a:rPr>
              <a:t>Center of Excellence and UnitedHealthcare Digital</a:t>
            </a: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xmlns="" id="{AB769B50-9F3A-824E-9B82-8ADF45926C3D}"/>
              </a:ext>
            </a:extLst>
          </p:cNvPr>
          <p:cNvSpPr txBox="1">
            <a:spLocks/>
          </p:cNvSpPr>
          <p:nvPr/>
        </p:nvSpPr>
        <p:spPr>
          <a:xfrm>
            <a:off x="965208" y="411948"/>
            <a:ext cx="913607" cy="373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A8F7"/>
              </a:buClr>
            </a:pPr>
            <a:r>
              <a:rPr lang="en-US" sz="2400" dirty="0">
                <a:solidFill>
                  <a:srgbClr val="A7EBEE"/>
                </a:solidFill>
              </a:rPr>
              <a:t>2019</a:t>
            </a:r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xmlns="" id="{8CE49FD3-CF43-C54F-9204-2E849CD1F8F0}"/>
              </a:ext>
            </a:extLst>
          </p:cNvPr>
          <p:cNvSpPr txBox="1">
            <a:spLocks/>
          </p:cNvSpPr>
          <p:nvPr/>
        </p:nvSpPr>
        <p:spPr>
          <a:xfrm>
            <a:off x="5110335" y="3109908"/>
            <a:ext cx="3739396" cy="340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2400" b="0" spc="100">
                <a:solidFill>
                  <a:srgbClr val="FFFFFF"/>
                </a:solidFill>
              </a:rPr>
              <a:t>Global Accessibility Day</a:t>
            </a:r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xmlns="" id="{54887357-BE37-0D44-99B8-92D6D00E107D}"/>
              </a:ext>
            </a:extLst>
          </p:cNvPr>
          <p:cNvSpPr txBox="1">
            <a:spLocks/>
          </p:cNvSpPr>
          <p:nvPr/>
        </p:nvSpPr>
        <p:spPr>
          <a:xfrm>
            <a:off x="6000962" y="3419474"/>
            <a:ext cx="2800288" cy="340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sz="1600" b="0">
                <a:solidFill>
                  <a:srgbClr val="FFFFFF"/>
                </a:solidFill>
              </a:rPr>
              <a:t>May 16, 2019</a:t>
            </a:r>
          </a:p>
        </p:txBody>
      </p:sp>
    </p:spTree>
    <p:extLst>
      <p:ext uri="{BB962C8B-B14F-4D97-AF65-F5344CB8AC3E}">
        <p14:creationId xmlns:p14="http://schemas.microsoft.com/office/powerpoint/2010/main" val="290189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 smtClean="0"/>
              <a:t>Accessibility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49" y="1028700"/>
            <a:ext cx="8212911" cy="37383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sz="2400" dirty="0" smtClean="0"/>
              <a:t>Identify </a:t>
            </a:r>
            <a:r>
              <a:rPr lang="en-US" sz="2400" i="1" dirty="0" smtClean="0"/>
              <a:t>programmatically discoverable </a:t>
            </a:r>
            <a:r>
              <a:rPr lang="en-US" sz="2400" dirty="0" smtClean="0"/>
              <a:t>issues early.</a:t>
            </a: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sz="2400" dirty="0" smtClean="0"/>
              <a:t>aXe (browser extension or command-line)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://www.deque.com/products/axe/</a:t>
            </a:r>
            <a:r>
              <a:rPr lang="en-US" sz="2400" dirty="0"/>
              <a:t> </a:t>
            </a: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sz="2400" dirty="0"/>
              <a:t>WAVE (browser </a:t>
            </a:r>
            <a:r>
              <a:rPr lang="en-US" sz="2400" dirty="0" smtClean="0"/>
              <a:t>extension for Firefox and Chrome)</a:t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://wave.webaim.org/extension/</a:t>
            </a:r>
            <a:r>
              <a:rPr lang="en-US" sz="2400" dirty="0"/>
              <a:t> </a:t>
            </a: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sz="2400" dirty="0"/>
              <a:t>WAT (browser extension </a:t>
            </a:r>
            <a:r>
              <a:rPr lang="en-US" sz="2400" dirty="0" smtClean="0"/>
              <a:t>for Internet Explorer)</a:t>
            </a:r>
            <a:br>
              <a:rPr lang="en-US" sz="2400" dirty="0" smtClean="0"/>
            </a:br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://developer.paciellogroup.com/resources/wat/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10</a:t>
            </a:fld>
            <a:endParaRPr lang="en-US">
              <a:solidFill>
                <a:srgbClr val="8C9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9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 smtClean="0"/>
              <a:t>Get the most from accessibility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2400" dirty="0"/>
              <a:t>I use aXe and WAVE </a:t>
            </a:r>
            <a:r>
              <a:rPr lang="en-US" sz="2400" dirty="0" smtClean="0"/>
              <a:t>everyday on every page</a:t>
            </a:r>
            <a:endParaRPr lang="en-US" sz="2400" dirty="0"/>
          </a:p>
          <a:p>
            <a:pPr marL="0" indent="0">
              <a:buClr>
                <a:schemeClr val="accent1"/>
              </a:buClr>
              <a:buNone/>
            </a:pPr>
            <a:endParaRPr lang="en-US" sz="2400" dirty="0" smtClean="0"/>
          </a:p>
          <a:p>
            <a:pPr>
              <a:buClr>
                <a:schemeClr val="accent1"/>
              </a:buClr>
            </a:pPr>
            <a:r>
              <a:rPr lang="en-US" sz="2400" dirty="0" smtClean="0"/>
              <a:t>Validate your HTML first!</a:t>
            </a:r>
          </a:p>
          <a:p>
            <a:pPr>
              <a:buClr>
                <a:schemeClr val="accent1"/>
              </a:buClr>
            </a:pPr>
            <a:r>
              <a:rPr lang="en-US" sz="2400" dirty="0" smtClean="0"/>
              <a:t>After your page is done loading</a:t>
            </a:r>
          </a:p>
          <a:p>
            <a:pPr>
              <a:buClr>
                <a:schemeClr val="accent1"/>
              </a:buClr>
            </a:pPr>
            <a:r>
              <a:rPr lang="en-US" sz="2400" dirty="0" smtClean="0"/>
              <a:t>And anytime the HTML on the page is updated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2400" dirty="0" smtClean="0"/>
          </a:p>
          <a:p>
            <a:pPr marL="0" indent="0">
              <a:buClr>
                <a:schemeClr val="accent1"/>
              </a:buClr>
              <a:buNone/>
            </a:pPr>
            <a:r>
              <a:rPr lang="en-US" sz="2400" dirty="0" smtClean="0"/>
              <a:t>Accessibility on Hub Connect:</a:t>
            </a:r>
          </a:p>
          <a:p>
            <a:pPr>
              <a:buClr>
                <a:schemeClr val="accent1"/>
              </a:buClr>
            </a:pPr>
            <a:r>
              <a:rPr lang="en-US" sz="2400" dirty="0" smtClean="0">
                <a:hlinkClick r:id="rId3"/>
              </a:rPr>
              <a:t>aXe Accessibility </a:t>
            </a:r>
            <a:r>
              <a:rPr lang="en-US" sz="2400" dirty="0">
                <a:hlinkClick r:id="rId3"/>
              </a:rPr>
              <a:t>Plug-In Job </a:t>
            </a:r>
            <a:r>
              <a:rPr lang="en-US" sz="2400" dirty="0" smtClean="0">
                <a:hlinkClick r:id="rId3"/>
              </a:rPr>
              <a:t>Aid</a:t>
            </a:r>
            <a:endParaRPr lang="en-US" sz="2400" dirty="0" smtClean="0"/>
          </a:p>
          <a:p>
            <a:pPr>
              <a:buClr>
                <a:schemeClr val="accent1"/>
              </a:buClr>
            </a:pPr>
            <a:r>
              <a:rPr lang="en-US" sz="2400" dirty="0">
                <a:hlinkClick r:id="rId4"/>
              </a:rPr>
              <a:t>WAVE Toolbar Job Aid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11</a:t>
            </a:fld>
            <a:endParaRPr lang="en-US">
              <a:solidFill>
                <a:srgbClr val="8C9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6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Step 3:</a:t>
            </a:r>
            <a:br>
              <a:rPr lang="en-US" dirty="0" smtClean="0"/>
            </a:br>
            <a:r>
              <a:rPr lang="en-US" dirty="0" smtClean="0"/>
              <a:t>Test with a keyboard alone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 you can do it with a mouse, you should be able to do it with a keyboard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5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 smtClean="0"/>
              <a:t>Keyboard operations and WCAG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49" y="1028700"/>
            <a:ext cx="8212911" cy="3738372"/>
          </a:xfrm>
        </p:spPr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600" dirty="0"/>
              <a:t>One of the Web Content Accessibility Guidelines (WCAG) principals is dedicated to </a:t>
            </a:r>
            <a:r>
              <a:rPr lang="en-US" sz="1600" dirty="0" smtClean="0"/>
              <a:t>keyboard operations.</a:t>
            </a:r>
            <a:endParaRPr lang="en-US" sz="1600" dirty="0"/>
          </a:p>
          <a:p>
            <a:pPr marL="0" indent="0">
              <a:buClr>
                <a:schemeClr val="accent1"/>
              </a:buClr>
              <a:buNone/>
            </a:pPr>
            <a:endParaRPr lang="en-US" sz="1600" dirty="0"/>
          </a:p>
          <a:p>
            <a:pPr marL="0" indent="0">
              <a:buClr>
                <a:schemeClr val="accent1"/>
              </a:buClr>
              <a:buNone/>
            </a:pPr>
            <a:r>
              <a:rPr lang="en-US" sz="1600" dirty="0"/>
              <a:t>P O U R – Perceivable, </a:t>
            </a:r>
            <a:r>
              <a:rPr lang="en-US" sz="1600" b="1" dirty="0"/>
              <a:t>Operational</a:t>
            </a:r>
            <a:r>
              <a:rPr lang="en-US" sz="1600" dirty="0"/>
              <a:t>, Understandable and Robust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/>
              <a:t>2. Operable</a:t>
            </a:r>
            <a:endParaRPr lang="en-US" sz="1600" b="1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/>
              <a:t>User interface components and navigation must be operable.</a:t>
            </a:r>
          </a:p>
          <a:p>
            <a:pPr marL="204822" lvl="1" indent="0">
              <a:lnSpc>
                <a:spcPct val="150000"/>
              </a:lnSpc>
              <a:buNone/>
            </a:pPr>
            <a:r>
              <a:rPr lang="en-US" sz="1600" b="1" dirty="0"/>
              <a:t>Guideline </a:t>
            </a:r>
            <a:r>
              <a:rPr lang="en-US" sz="1600" b="1" dirty="0" smtClean="0"/>
              <a:t>2.1 Keyboard </a:t>
            </a:r>
            <a:r>
              <a:rPr lang="en-US" sz="1600" b="1" dirty="0"/>
              <a:t>Accessible</a:t>
            </a:r>
          </a:p>
          <a:p>
            <a:pPr marL="204822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/>
              <a:t>Make all functionality available from a keyboard.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13</a:t>
            </a:fld>
            <a:endParaRPr lang="en-US">
              <a:solidFill>
                <a:srgbClr val="8C9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2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 smtClean="0"/>
              <a:t>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2400" dirty="0" smtClean="0"/>
              <a:t>Generally I say: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2400" dirty="0"/>
          </a:p>
          <a:p>
            <a:pPr marL="0" indent="0">
              <a:buClr>
                <a:schemeClr val="accent1"/>
              </a:buClr>
              <a:buNone/>
            </a:pPr>
            <a:r>
              <a:rPr lang="en-US" sz="2400" dirty="0" smtClean="0"/>
              <a:t>If you can do it with a mouse, you should be able to do it with the keyboard alone.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2400" dirty="0"/>
          </a:p>
          <a:p>
            <a:pPr marL="0" indent="0">
              <a:buClr>
                <a:schemeClr val="accent1"/>
              </a:buClr>
              <a:buNone/>
            </a:pPr>
            <a:r>
              <a:rPr lang="en-US" sz="2400" dirty="0" smtClean="0"/>
              <a:t>But keep in mind that it is acceptable to provide alternate methods to achieve the same thing.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14</a:t>
            </a:fld>
            <a:endParaRPr lang="en-US">
              <a:solidFill>
                <a:srgbClr val="8C9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5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 smtClean="0"/>
              <a:t>How to test keyboard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2400" dirty="0" smtClean="0"/>
              <a:t>If you can do it with a mouse, you should be able to do it with the keyboard alone.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2400" dirty="0" smtClean="0"/>
          </a:p>
          <a:p>
            <a:pPr>
              <a:buClr>
                <a:schemeClr val="accent1"/>
              </a:buClr>
            </a:pPr>
            <a:r>
              <a:rPr lang="en-US" sz="2400" dirty="0" smtClean="0"/>
              <a:t>Do it for everything you build</a:t>
            </a:r>
          </a:p>
          <a:p>
            <a:pPr>
              <a:buClr>
                <a:schemeClr val="accent1"/>
              </a:buClr>
            </a:pPr>
            <a:r>
              <a:rPr lang="en-US" sz="2400" dirty="0" smtClean="0"/>
              <a:t>Use </a:t>
            </a:r>
            <a:r>
              <a:rPr lang="en-US" sz="2400" dirty="0"/>
              <a:t>[Tab] and [Shift]+[Tab] to move between focusable </a:t>
            </a:r>
            <a:r>
              <a:rPr lang="en-US" sz="2400" dirty="0" smtClean="0"/>
              <a:t>elements</a:t>
            </a:r>
          </a:p>
          <a:p>
            <a:pPr>
              <a:buClr>
                <a:schemeClr val="accent1"/>
              </a:buClr>
            </a:pPr>
            <a:r>
              <a:rPr lang="en-US" sz="2400" dirty="0" smtClean="0"/>
              <a:t>Some more complex elements also use arrow keys to move between available options.</a:t>
            </a:r>
          </a:p>
          <a:p>
            <a:pPr>
              <a:buClr>
                <a:schemeClr val="accent1"/>
              </a:buClr>
            </a:pPr>
            <a:r>
              <a:rPr lang="en-US" sz="2400" dirty="0" smtClean="0"/>
              <a:t>Use </a:t>
            </a:r>
            <a:r>
              <a:rPr lang="en-US" sz="2400" dirty="0"/>
              <a:t>[Enter] and [Spacebar] to activate </a:t>
            </a:r>
            <a:r>
              <a:rPr lang="en-US" sz="2400" dirty="0" smtClean="0"/>
              <a:t>controls.</a:t>
            </a:r>
          </a:p>
          <a:p>
            <a:pPr>
              <a:buClr>
                <a:schemeClr val="accent1"/>
              </a:buClr>
            </a:pPr>
            <a:r>
              <a:rPr lang="en-US" sz="2400" dirty="0" smtClean="0"/>
              <a:t>[Escape] may be used to cancel some actions.</a:t>
            </a:r>
          </a:p>
          <a:p>
            <a:pPr>
              <a:buClr>
                <a:schemeClr val="accent1"/>
              </a:buClr>
            </a:pPr>
            <a:r>
              <a:rPr lang="en-US" sz="2400" dirty="0" smtClean="0"/>
              <a:t>Scroll the page using: [Page up], [Page down], [Home], [End], [Spacebar] and the arrow keys (the spacebar and arrow keys only affect scrolling when not focused on a control that uses them)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2400" dirty="0" smtClean="0"/>
          </a:p>
          <a:p>
            <a:pPr marL="0" indent="0">
              <a:buClr>
                <a:schemeClr val="accent1"/>
              </a:buClr>
              <a:buNone/>
            </a:pPr>
            <a:r>
              <a:rPr lang="en-US" sz="2400" dirty="0" smtClean="0"/>
              <a:t>Accessibility on Hub Connect:</a:t>
            </a:r>
          </a:p>
          <a:p>
            <a:pPr>
              <a:buClr>
                <a:schemeClr val="accent1"/>
              </a:buClr>
            </a:pPr>
            <a:r>
              <a:rPr lang="en-US" sz="2400" dirty="0">
                <a:hlinkClick r:id="rId3"/>
              </a:rPr>
              <a:t>Keyboard Accessibility Testing Job Aid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15</a:t>
            </a:fld>
            <a:endParaRPr lang="en-US">
              <a:solidFill>
                <a:srgbClr val="8C9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7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Step 4 (optional):</a:t>
            </a:r>
            <a:br>
              <a:rPr lang="en-US" dirty="0" smtClean="0"/>
            </a:br>
            <a:r>
              <a:rPr lang="en-US" dirty="0" smtClean="0"/>
              <a:t>Try it with a screen reader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Start with the basics…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Trying it with a screen reader is definitely optional.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Don’t spend time learning how to use a screen reader if you’re not doing steps one through three first.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If you’re not doing the first three steps, your screen reader experience might not be very meaningful.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 smtClean="0"/>
              <a:t>Try it with a screen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What screen reader to use:</a:t>
            </a:r>
          </a:p>
          <a:p>
            <a:r>
              <a:rPr lang="en-US" sz="2400" dirty="0" smtClean="0"/>
              <a:t>Desktop</a:t>
            </a:r>
          </a:p>
          <a:p>
            <a:pPr lvl="1"/>
            <a:r>
              <a:rPr lang="en-US" sz="2400" dirty="0" smtClean="0"/>
              <a:t>Windows: get NVDA</a:t>
            </a:r>
          </a:p>
          <a:p>
            <a:pPr lvl="1"/>
            <a:r>
              <a:rPr lang="en-US" sz="2400" dirty="0" smtClean="0"/>
              <a:t>Mac: VoiceOver is included with the OS</a:t>
            </a:r>
          </a:p>
          <a:p>
            <a:r>
              <a:rPr lang="en-US" sz="2400" dirty="0" smtClean="0"/>
              <a:t>On mobile devices</a:t>
            </a:r>
          </a:p>
          <a:p>
            <a:pPr lvl="1"/>
            <a:r>
              <a:rPr lang="en-US" sz="2400" dirty="0" smtClean="0"/>
              <a:t>iOS: VoiceOver is included with the OS</a:t>
            </a:r>
          </a:p>
          <a:p>
            <a:pPr lvl="1"/>
            <a:r>
              <a:rPr lang="en-US" sz="2400" dirty="0" smtClean="0"/>
              <a:t>Android: Accessibility Suite (Talkback) is included</a:t>
            </a:r>
            <a:br>
              <a:rPr lang="en-US" sz="2400" dirty="0" smtClean="0"/>
            </a:br>
            <a:r>
              <a:rPr lang="en-US" sz="2400" dirty="0" smtClean="0"/>
              <a:t>(make sure everything is updated)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 smtClean="0"/>
              <a:t>Wait! Before you get started, update these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help ensure consistent results, there are some settings you’ll want to update for both NVDA and VoiceOver.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NVDA: Preferences &gt; Settings &gt; Mouse: uncheck “Enable mouse tracking”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VoiceOver on Mac OSX: System Preferences &gt; Keyboard &gt; Shortcuts: Full keyboard access: select “All controls”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846"/>
            <a:ext cx="8915401" cy="429090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8600" y="2578100"/>
            <a:ext cx="8915400" cy="17145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28650" y="2971801"/>
            <a:ext cx="8134350" cy="566738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Three (plus one) tips for developers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27062" y="3486151"/>
            <a:ext cx="8264891" cy="675679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creating accessible applications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/>
              <a:t>Getting started testing with a screen </a:t>
            </a:r>
            <a:r>
              <a:rPr lang="en-US" dirty="0" smtClean="0"/>
              <a:t>reader: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Here are some keyboard shortcuts to remember</a:t>
            </a:r>
          </a:p>
          <a:p>
            <a:r>
              <a:rPr lang="en-US" sz="2400" dirty="0" smtClean="0"/>
              <a:t>NVDA </a:t>
            </a:r>
          </a:p>
          <a:p>
            <a:pPr lvl="1"/>
            <a:r>
              <a:rPr lang="en-US" sz="2400" dirty="0"/>
              <a:t>[Control] to make NVDA stop talking temporarily, [Shift] to pause NVDA from talking temporarily. </a:t>
            </a:r>
          </a:p>
          <a:p>
            <a:pPr lvl="1"/>
            <a:r>
              <a:rPr lang="en-US" sz="2400" dirty="0" smtClean="0"/>
              <a:t>[Insert]+[S] to toggle between speech modes: off, beeps, talk.</a:t>
            </a:r>
          </a:p>
          <a:p>
            <a:pPr lvl="1"/>
            <a:r>
              <a:rPr lang="en-US" sz="2400" dirty="0"/>
              <a:t>[Insert</a:t>
            </a:r>
            <a:r>
              <a:rPr lang="en-US" sz="2400" dirty="0" smtClean="0"/>
              <a:t>]+[Shift]+[</a:t>
            </a:r>
            <a:r>
              <a:rPr lang="en-US" sz="2400" dirty="0"/>
              <a:t>S] to </a:t>
            </a:r>
            <a:r>
              <a:rPr lang="en-US" sz="2400" dirty="0" smtClean="0"/>
              <a:t>disable NVDA for current application.</a:t>
            </a:r>
            <a:endParaRPr lang="en-US" sz="2400" dirty="0"/>
          </a:p>
          <a:p>
            <a:pPr lvl="1"/>
            <a:r>
              <a:rPr lang="en-US" sz="2400" dirty="0" smtClean="0"/>
              <a:t>[Insert]+[N] to display NVDA main menu; use the arrow keys to select “Exit”</a:t>
            </a:r>
          </a:p>
          <a:p>
            <a:r>
              <a:rPr lang="en-US" sz="2400" dirty="0" smtClean="0"/>
              <a:t>VoiceOver: </a:t>
            </a:r>
          </a:p>
          <a:p>
            <a:pPr lvl="1"/>
            <a:r>
              <a:rPr lang="en-US" sz="2400" dirty="0"/>
              <a:t>[Control] to make VoiceOver stop talking temporarily.</a:t>
            </a:r>
          </a:p>
          <a:p>
            <a:pPr lvl="1"/>
            <a:r>
              <a:rPr lang="en-US" sz="2400" dirty="0" smtClean="0"/>
              <a:t>[Command]+[F5] to switch VoiceOver on and off at anytime.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3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/>
              <a:t>Getting started </a:t>
            </a:r>
            <a:r>
              <a:rPr lang="en-US" dirty="0" smtClean="0"/>
              <a:t>with </a:t>
            </a:r>
            <a:r>
              <a:rPr lang="en-US" dirty="0"/>
              <a:t>a screen </a:t>
            </a:r>
            <a:r>
              <a:rPr lang="en-US" dirty="0" smtClean="0"/>
              <a:t>reader: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As a beginner, stick to the basics</a:t>
            </a:r>
          </a:p>
          <a:p>
            <a:r>
              <a:rPr lang="en-US" sz="2400" dirty="0" smtClean="0"/>
              <a:t>Do what we did for keyboard operations testing: </a:t>
            </a:r>
          </a:p>
          <a:p>
            <a:pPr lvl="1"/>
            <a:r>
              <a:rPr lang="en-US" sz="2400" dirty="0" smtClean="0"/>
              <a:t>Use [Tab] and [Shift]+[Tab] to move between focusable elements</a:t>
            </a:r>
          </a:p>
          <a:p>
            <a:pPr lvl="1"/>
            <a:r>
              <a:rPr lang="en-US" sz="2400" dirty="0"/>
              <a:t>U</a:t>
            </a:r>
            <a:r>
              <a:rPr lang="en-US" sz="2400" dirty="0" smtClean="0"/>
              <a:t>se [Enter] and [Spacebar] to activate controls</a:t>
            </a:r>
          </a:p>
          <a:p>
            <a:r>
              <a:rPr lang="en-US" sz="2400" dirty="0" smtClean="0"/>
              <a:t>As we move between active elements, listen for details about each element: </a:t>
            </a:r>
          </a:p>
          <a:p>
            <a:pPr lvl="1"/>
            <a:r>
              <a:rPr lang="en-US" sz="2400" dirty="0" smtClean="0"/>
              <a:t>Name</a:t>
            </a:r>
          </a:p>
          <a:p>
            <a:pPr lvl="1"/>
            <a:r>
              <a:rPr lang="en-US" sz="2400" dirty="0" smtClean="0"/>
              <a:t>Role</a:t>
            </a:r>
          </a:p>
          <a:p>
            <a:pPr lvl="1"/>
            <a:r>
              <a:rPr lang="en-US" sz="2400" dirty="0" smtClean="0"/>
              <a:t>Values (states, properties and additional descriptive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Walkthrough 3+1 for developers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look at some examples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4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 smtClean="0"/>
              <a:t>Walkthrough 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Some to choose from:</a:t>
            </a:r>
          </a:p>
          <a:p>
            <a:r>
              <a:rPr lang="en-US" dirty="0" smtClean="0"/>
              <a:t>My bad example</a:t>
            </a:r>
          </a:p>
          <a:p>
            <a:r>
              <a:rPr lang="en-US" dirty="0" smtClean="0"/>
              <a:t>Apple.com </a:t>
            </a:r>
            <a:r>
              <a:rPr lang="en-US" dirty="0"/>
              <a:t>– search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www.apple.com/us/search/shot-on-iphone?src=globalnav</a:t>
            </a:r>
            <a:endParaRPr lang="en-US" dirty="0" smtClean="0"/>
          </a:p>
          <a:p>
            <a:r>
              <a:rPr lang="en-US" dirty="0" smtClean="0"/>
              <a:t>Stackoverflow.com </a:t>
            </a:r>
            <a:r>
              <a:rPr lang="en-US" dirty="0"/>
              <a:t>– register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stackoverflow.com/users/signup</a:t>
            </a:r>
            <a:endParaRPr lang="en-US" dirty="0" smtClean="0"/>
          </a:p>
          <a:p>
            <a:r>
              <a:rPr lang="en-US" dirty="0"/>
              <a:t>GitHub – Sign up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github.com/join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223B608E-C75C-7043-813C-E30E39645F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678645" y="3983121"/>
            <a:ext cx="806039" cy="10237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C31DA0E-E8D4-304F-96C9-542430B4C3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696725" y="2869828"/>
            <a:ext cx="806039" cy="102378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87A7DE57-46F7-E247-8B33-AA63E2C110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696725" y="1844776"/>
            <a:ext cx="806039" cy="10237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13D30B6F-33C5-4644-A99E-045364CF3D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696725" y="805908"/>
            <a:ext cx="806039" cy="102378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="" xmlns:a16="http://schemas.microsoft.com/office/drawing/2014/main" id="{A5C1AD6A-016A-6E4B-A1E5-B0855ED9AA9D}"/>
              </a:ext>
            </a:extLst>
          </p:cNvPr>
          <p:cNvSpPr/>
          <p:nvPr/>
        </p:nvSpPr>
        <p:spPr>
          <a:xfrm>
            <a:off x="695025" y="782752"/>
            <a:ext cx="654748" cy="654748"/>
          </a:xfrm>
          <a:prstGeom prst="ellipse">
            <a:avLst/>
          </a:prstGeom>
          <a:solidFill>
            <a:srgbClr val="767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921273" y="4793229"/>
            <a:ext cx="843514" cy="272462"/>
          </a:xfrm>
          <a:prstGeom prst="rect">
            <a:avLst/>
          </a:prstGeom>
        </p:spPr>
        <p:txBody>
          <a:bodyPr bIns="45720" anchor="b" anchorCtr="0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rgbClr val="798387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FAF691-BFAA-7C46-8C0A-E400FDD8ACC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7983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983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27264" y="768816"/>
            <a:ext cx="6844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hlinkClick r:id="rId3"/>
              </a:rPr>
              <a:t>Accessibility</a:t>
            </a:r>
            <a:endParaRPr lang="en-US" sz="13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27264" y="990957"/>
            <a:ext cx="767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dirty="0">
                <a:solidFill>
                  <a:srgbClr val="4D4D4D"/>
                </a:solidFill>
              </a:rPr>
              <a:t>Join this Hub Connect site to stay up to date on all things accessibility related, to access training and learn more about digital accessibility programs within Optum and UHC. </a:t>
            </a:r>
            <a:r>
              <a:rPr lang="en-US" sz="1300" b="1" dirty="0">
                <a:solidFill>
                  <a:srgbClr val="4D4D4D"/>
                </a:solidFill>
              </a:rPr>
              <a:t>Ask a Question </a:t>
            </a:r>
            <a:r>
              <a:rPr lang="en-US" sz="1300" dirty="0">
                <a:solidFill>
                  <a:srgbClr val="4D4D4D"/>
                </a:solidFill>
              </a:rPr>
              <a:t>– See the feature in the upper right on the homepage.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30525" y="1769011"/>
            <a:ext cx="68646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1300" b="1" dirty="0">
                <a:hlinkClick r:id="rId4"/>
              </a:rPr>
              <a:t>Learning</a:t>
            </a:r>
            <a:endParaRPr lang="en-US" sz="13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430524" y="1998901"/>
            <a:ext cx="76669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dirty="0">
                <a:solidFill>
                  <a:srgbClr val="4D4D4D"/>
                </a:solidFill>
              </a:rPr>
              <a:t>Take accessibility training via LearnSource, based on your role or take a la carte individual courses. Contact </a:t>
            </a:r>
            <a:r>
              <a:rPr lang="en-US" sz="1300" dirty="0">
                <a:hlinkClick r:id="rId5"/>
              </a:rPr>
              <a:t>Jeff Blizzard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4D4D4D"/>
                </a:solidFill>
              </a:rPr>
              <a:t>for customized accessibility training designed specifically for your team and product.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18692" y="2810175"/>
            <a:ext cx="6426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1300" b="1" dirty="0">
                <a:hlinkClick r:id="rId6"/>
              </a:rPr>
              <a:t>Knowledge Center</a:t>
            </a:r>
            <a:endParaRPr lang="en-US" sz="13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18693" y="3055563"/>
            <a:ext cx="75935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dirty="0">
                <a:solidFill>
                  <a:srgbClr val="4D4D4D"/>
                </a:solidFill>
              </a:rPr>
              <a:t>Sprinting your way through an accessibility issue? This is where you’ll find the WCAG guidelines explained in the context of your work. We’ve assembled code examples, how-</a:t>
            </a:r>
            <a:r>
              <a:rPr lang="en-US" sz="1300" dirty="0" err="1">
                <a:solidFill>
                  <a:srgbClr val="4D4D4D"/>
                </a:solidFill>
              </a:rPr>
              <a:t>tos</a:t>
            </a:r>
            <a:r>
              <a:rPr lang="en-US" sz="1300" dirty="0">
                <a:solidFill>
                  <a:srgbClr val="4D4D4D"/>
                </a:solidFill>
              </a:rPr>
              <a:t> and techniques, including testing tips, to help you get the job done.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18695" y="3900492"/>
            <a:ext cx="6426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1300" b="1" dirty="0">
                <a:solidFill>
                  <a:srgbClr val="4D4D4D"/>
                </a:solidFill>
              </a:rPr>
              <a:t>Checklists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8695" y="4091637"/>
            <a:ext cx="642699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300" dirty="0">
                <a:solidFill>
                  <a:srgbClr val="4D4D4D"/>
                </a:solidFill>
              </a:rPr>
              <a:t>Use these checklists to keep accessibility in mind no matter what your role:</a:t>
            </a:r>
          </a:p>
          <a:p>
            <a:pPr marL="117475" indent="-1174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hlinkClick r:id="rId7"/>
              </a:rPr>
              <a:t>Content creation</a:t>
            </a:r>
            <a:endParaRPr lang="en-US" sz="1300" dirty="0"/>
          </a:p>
          <a:p>
            <a:pPr marL="117475" indent="-1174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hlinkClick r:id="rId8"/>
              </a:rPr>
              <a:t>Design</a:t>
            </a:r>
            <a:endParaRPr lang="en-US" sz="1300" dirty="0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8524C9A5-8035-5E4C-9107-2CEE5938B19A}"/>
              </a:ext>
            </a:extLst>
          </p:cNvPr>
          <p:cNvSpPr/>
          <p:nvPr/>
        </p:nvSpPr>
        <p:spPr>
          <a:xfrm>
            <a:off x="679548" y="2856304"/>
            <a:ext cx="654995" cy="654995"/>
          </a:xfrm>
          <a:prstGeom prst="ellipse">
            <a:avLst/>
          </a:prstGeom>
          <a:solidFill>
            <a:srgbClr val="A56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0AA7025-F22C-F949-9ACC-66696204C5D1}"/>
              </a:ext>
            </a:extLst>
          </p:cNvPr>
          <p:cNvSpPr/>
          <p:nvPr/>
        </p:nvSpPr>
        <p:spPr>
          <a:xfrm>
            <a:off x="658700" y="3914606"/>
            <a:ext cx="654995" cy="654995"/>
          </a:xfrm>
          <a:prstGeom prst="ellipse">
            <a:avLst/>
          </a:prstGeom>
          <a:solidFill>
            <a:srgbClr val="BE5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4" name="Title 2">
            <a:extLst>
              <a:ext uri="{FF2B5EF4-FFF2-40B4-BE49-F238E27FC236}">
                <a16:creationId xmlns="" xmlns:a16="http://schemas.microsoft.com/office/drawing/2014/main" id="{4A857BB5-049C-F144-89C2-749EB489783D}"/>
              </a:ext>
            </a:extLst>
          </p:cNvPr>
          <p:cNvSpPr txBox="1">
            <a:spLocks/>
          </p:cNvSpPr>
          <p:nvPr/>
        </p:nvSpPr>
        <p:spPr>
          <a:xfrm>
            <a:off x="627184" y="171451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Accessibility resources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F389CA1-9FF7-534A-9662-3469BEE9CC24}"/>
              </a:ext>
            </a:extLst>
          </p:cNvPr>
          <p:cNvSpPr/>
          <p:nvPr/>
        </p:nvSpPr>
        <p:spPr>
          <a:xfrm>
            <a:off x="3329329" y="4359808"/>
            <a:ext cx="4572000" cy="5693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7475" indent="-1174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hlinkClick r:id="rId9"/>
              </a:rPr>
              <a:t>Development</a:t>
            </a:r>
            <a:endParaRPr lang="en-US" sz="1300" dirty="0"/>
          </a:p>
          <a:p>
            <a:pPr marL="117475" indent="-1174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hlinkClick r:id="rId10"/>
              </a:rPr>
              <a:t>Testing tools and checkpoints</a:t>
            </a:r>
            <a:endParaRPr lang="en-U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7748C3D-225C-E04C-9027-E55EFFD0ED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7768" y="867289"/>
            <a:ext cx="474589" cy="4745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100BB76F-286D-624F-A5FE-CE95ACC5ABE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6" y="1741238"/>
            <a:ext cx="792333" cy="792333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6C51DF4-68C2-084E-AE12-F84ACA2B36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5" y="2921656"/>
            <a:ext cx="498948" cy="498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48B0725-52AD-D249-BF9F-7D0DA49B60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7" y="3986402"/>
            <a:ext cx="523265" cy="5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5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7183" y="171451"/>
            <a:ext cx="8229601" cy="592934"/>
          </a:xfrm>
        </p:spPr>
        <p:txBody>
          <a:bodyPr>
            <a:normAutofit/>
          </a:bodyPr>
          <a:lstStyle/>
          <a:p>
            <a:r>
              <a:rPr lang="en-US" dirty="0" smtClean="0"/>
              <a:t>Accessibility Center of Excellence Contacts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C29A882A-2327-F94F-9685-C86A9DCB7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73144"/>
              </p:ext>
            </p:extLst>
          </p:nvPr>
        </p:nvGraphicFramePr>
        <p:xfrm>
          <a:off x="1157215" y="1172698"/>
          <a:ext cx="3146153" cy="664521"/>
        </p:xfrm>
        <a:graphic>
          <a:graphicData uri="http://schemas.openxmlformats.org/drawingml/2006/table">
            <a:tbl>
              <a:tblPr firstRow="1"/>
              <a:tblGrid>
                <a:gridCol w="3146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5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Kristan</a:t>
                      </a:r>
                      <a:r>
                        <a:rPr lang="en-US" sz="1000" b="1" dirty="0"/>
                        <a:t> Hodge</a:t>
                      </a:r>
                      <a:endParaRPr lang="en-US" sz="1000" b="0" kern="120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9144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Director – Accessibility Center of Excellence</a:t>
                      </a:r>
                      <a:endParaRPr lang="en-US" sz="900" b="1" dirty="0">
                        <a:solidFill>
                          <a:srgbClr val="4D4D4D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u="sng" dirty="0">
                          <a:hlinkClick r:id="rId2"/>
                        </a:rPr>
                        <a:t>kristan.hodge@optum.com</a:t>
                      </a:r>
                      <a:r>
                        <a:rPr lang="en-US" sz="900" dirty="0"/>
                        <a:t> </a:t>
                      </a:r>
                    </a:p>
                  </a:txBody>
                  <a:tcPr marL="45720" marR="4572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D8280C40-382D-1245-B6C3-BA618E877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71420"/>
              </p:ext>
            </p:extLst>
          </p:nvPr>
        </p:nvGraphicFramePr>
        <p:xfrm>
          <a:off x="1157215" y="2098188"/>
          <a:ext cx="3146153" cy="664521"/>
        </p:xfrm>
        <a:graphic>
          <a:graphicData uri="http://schemas.openxmlformats.org/drawingml/2006/table">
            <a:tbl>
              <a:tblPr firstRow="1"/>
              <a:tblGrid>
                <a:gridCol w="3146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5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Jim Armstrong</a:t>
                      </a:r>
                      <a:endParaRPr lang="en-US" sz="1000" b="0" kern="120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9144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4D4D4D"/>
                          </a:solidFill>
                        </a:rPr>
                        <a:t>Director - Standards </a:t>
                      </a: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&amp; Learning</a:t>
                      </a:r>
                      <a:endParaRPr lang="en-US" sz="900" b="1" dirty="0">
                        <a:solidFill>
                          <a:srgbClr val="4D4D4D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u="sng" dirty="0">
                          <a:hlinkClick r:id="rId3"/>
                        </a:rPr>
                        <a:t>james.armstrong@optum.com</a:t>
                      </a:r>
                      <a:r>
                        <a:rPr lang="en-US" sz="900" u="sng" dirty="0"/>
                        <a:t> </a:t>
                      </a:r>
                      <a:r>
                        <a:rPr lang="en-US" sz="900" dirty="0"/>
                        <a:t> </a:t>
                      </a:r>
                    </a:p>
                  </a:txBody>
                  <a:tcPr marL="45720" marR="4572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EBA37842-07A5-E946-AF4B-87F81685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03183"/>
              </p:ext>
            </p:extLst>
          </p:nvPr>
        </p:nvGraphicFramePr>
        <p:xfrm>
          <a:off x="1154635" y="3014416"/>
          <a:ext cx="3146153" cy="664521"/>
        </p:xfrm>
        <a:graphic>
          <a:graphicData uri="http://schemas.openxmlformats.org/drawingml/2006/table">
            <a:tbl>
              <a:tblPr firstRow="1"/>
              <a:tblGrid>
                <a:gridCol w="3146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5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Jeff Blizzard</a:t>
                      </a:r>
                      <a:endParaRPr lang="en-US" sz="1000" b="0" kern="120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9144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Sr. Manager </a:t>
                      </a:r>
                      <a:r>
                        <a:rPr lang="en-US" sz="900" b="1" dirty="0">
                          <a:solidFill>
                            <a:srgbClr val="4D4D4D"/>
                          </a:solidFill>
                        </a:rPr>
                        <a:t>- PDFs &amp; </a:t>
                      </a: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Tooling</a:t>
                      </a:r>
                      <a:br>
                        <a:rPr lang="en-US" sz="900" b="1" dirty="0" smtClean="0">
                          <a:solidFill>
                            <a:srgbClr val="4D4D4D"/>
                          </a:solidFill>
                        </a:rPr>
                      </a:br>
                      <a:r>
                        <a:rPr lang="en-US" sz="900" u="sng" dirty="0" smtClean="0">
                          <a:hlinkClick r:id="rId4"/>
                        </a:rPr>
                        <a:t>jeffrey.blizzard@optum.com</a:t>
                      </a:r>
                      <a:r>
                        <a:rPr lang="en-US" sz="900" dirty="0" smtClean="0"/>
                        <a:t>  </a:t>
                      </a:r>
                      <a:endParaRPr lang="en-US" sz="900" dirty="0"/>
                    </a:p>
                  </a:txBody>
                  <a:tcPr marL="45720" marR="4572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="" xmlns:a16="http://schemas.microsoft.com/office/drawing/2014/main" id="{E6F1E299-7981-9B44-9F35-D3464A1D4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62945"/>
              </p:ext>
            </p:extLst>
          </p:nvPr>
        </p:nvGraphicFramePr>
        <p:xfrm>
          <a:off x="1154635" y="3939906"/>
          <a:ext cx="3146153" cy="739140"/>
        </p:xfrm>
        <a:graphic>
          <a:graphicData uri="http://schemas.openxmlformats.org/drawingml/2006/table">
            <a:tbl>
              <a:tblPr firstRow="1"/>
              <a:tblGrid>
                <a:gridCol w="3146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5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Lisa Haller</a:t>
                      </a:r>
                      <a:endParaRPr lang="en-US" sz="1000" b="0" kern="120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9144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Product Owner</a:t>
                      </a:r>
                      <a:r>
                        <a:rPr lang="en-US" sz="900" b="1" baseline="0" dirty="0" smtClean="0">
                          <a:solidFill>
                            <a:srgbClr val="4D4D4D"/>
                          </a:solidFill>
                        </a:rPr>
                        <a:t> - </a:t>
                      </a: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Digital Accessibility Knowledge Center</a:t>
                      </a:r>
                      <a:endParaRPr lang="en-US" sz="900" b="1" dirty="0">
                        <a:solidFill>
                          <a:srgbClr val="4D4D4D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u="sng" dirty="0">
                          <a:hlinkClick r:id="rId5"/>
                        </a:rPr>
                        <a:t>lisahaller@optum.com</a:t>
                      </a:r>
                      <a:r>
                        <a:rPr lang="en-US" sz="900" u="sng" dirty="0"/>
                        <a:t> </a:t>
                      </a:r>
                      <a:r>
                        <a:rPr lang="en-US" sz="900" dirty="0"/>
                        <a:t> </a:t>
                      </a:r>
                    </a:p>
                  </a:txBody>
                  <a:tcPr marL="45720" marR="4572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="" xmlns:a16="http://schemas.microsoft.com/office/drawing/2014/main" id="{76F7634C-2719-FC43-BA19-1065C5462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00013"/>
              </p:ext>
            </p:extLst>
          </p:nvPr>
        </p:nvGraphicFramePr>
        <p:xfrm>
          <a:off x="5362434" y="1172698"/>
          <a:ext cx="3146153" cy="664521"/>
        </p:xfrm>
        <a:graphic>
          <a:graphicData uri="http://schemas.openxmlformats.org/drawingml/2006/table">
            <a:tbl>
              <a:tblPr firstRow="1"/>
              <a:tblGrid>
                <a:gridCol w="3146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5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Angela </a:t>
                      </a:r>
                      <a:r>
                        <a:rPr lang="en-US" sz="1000" b="1" dirty="0" err="1"/>
                        <a:t>Tarvin</a:t>
                      </a:r>
                      <a:endParaRPr lang="en-US" sz="1000" b="0" kern="120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9144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4D4D4D"/>
                          </a:solidFill>
                        </a:rPr>
                        <a:t>Director - Accessibility </a:t>
                      </a: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Consulting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rgbClr val="4D4D4D"/>
                          </a:solidFill>
                          <a:hlinkClick r:id="rId6"/>
                        </a:rPr>
                        <a:t>atarvin@optum.com</a:t>
                      </a:r>
                      <a:r>
                        <a:rPr lang="en-US" sz="900" b="0" dirty="0" smtClean="0">
                          <a:solidFill>
                            <a:srgbClr val="4D4D4D"/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rgbClr val="4D4D4D"/>
                        </a:solidFill>
                      </a:endParaRPr>
                    </a:p>
                  </a:txBody>
                  <a:tcPr marL="45720" marR="4572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="" xmlns:a16="http://schemas.microsoft.com/office/drawing/2014/main" id="{B7187C36-41C4-5B45-BFCE-0BED4E301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1669"/>
              </p:ext>
            </p:extLst>
          </p:nvPr>
        </p:nvGraphicFramePr>
        <p:xfrm>
          <a:off x="5362434" y="2098188"/>
          <a:ext cx="3146153" cy="664521"/>
        </p:xfrm>
        <a:graphic>
          <a:graphicData uri="http://schemas.openxmlformats.org/drawingml/2006/table">
            <a:tbl>
              <a:tblPr firstRow="1"/>
              <a:tblGrid>
                <a:gridCol w="3146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5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Jacqui </a:t>
                      </a:r>
                      <a:r>
                        <a:rPr lang="en-US" sz="1000" b="1" dirty="0" err="1"/>
                        <a:t>Tolisano</a:t>
                      </a:r>
                      <a:endParaRPr lang="en-US" sz="1000" b="0" kern="120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9144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4D4D4D"/>
                          </a:solidFill>
                        </a:rPr>
                        <a:t>Sr. Manager – </a:t>
                      </a: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Assessments &amp; Monitoring</a:t>
                      </a:r>
                      <a:endParaRPr lang="en-US" sz="900" b="1" dirty="0">
                        <a:solidFill>
                          <a:srgbClr val="4D4D4D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u="sng" dirty="0">
                          <a:hlinkClick r:id="rId7"/>
                        </a:rPr>
                        <a:t>jacqueline.tolisano@optum.com</a:t>
                      </a:r>
                      <a:r>
                        <a:rPr lang="en-US" sz="900" dirty="0"/>
                        <a:t> </a:t>
                      </a:r>
                      <a:endParaRPr lang="en-US" sz="800" dirty="0"/>
                    </a:p>
                  </a:txBody>
                  <a:tcPr marL="45720" marR="4572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="" xmlns:a16="http://schemas.microsoft.com/office/drawing/2014/main" id="{0B52B7F9-A8AE-7B4C-B5D9-2C366F297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29733"/>
              </p:ext>
            </p:extLst>
          </p:nvPr>
        </p:nvGraphicFramePr>
        <p:xfrm>
          <a:off x="5359854" y="3014416"/>
          <a:ext cx="3146153" cy="664521"/>
        </p:xfrm>
        <a:graphic>
          <a:graphicData uri="http://schemas.openxmlformats.org/drawingml/2006/table">
            <a:tbl>
              <a:tblPr firstRow="1"/>
              <a:tblGrid>
                <a:gridCol w="3146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5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Accessibility Center of Excellence</a:t>
                      </a:r>
                      <a:endParaRPr lang="en-US" sz="1000" b="0" kern="120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9144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4D4D4D"/>
                          </a:solidFill>
                        </a:rPr>
                        <a:t>For general inquiries: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u="sng" dirty="0">
                          <a:hlinkClick r:id="rId8"/>
                        </a:rPr>
                        <a:t>a11y@optum.com</a:t>
                      </a:r>
                      <a:r>
                        <a:rPr lang="en-US" sz="900" dirty="0"/>
                        <a:t>  </a:t>
                      </a:r>
                    </a:p>
                  </a:txBody>
                  <a:tcPr marL="45720" marR="4572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Oval 34">
            <a:extLst>
              <a:ext uri="{FF2B5EF4-FFF2-40B4-BE49-F238E27FC236}">
                <a16:creationId xmlns="" xmlns:a16="http://schemas.microsoft.com/office/drawing/2014/main" id="{003BF1DD-A1C4-EB4A-97A5-E050690321FC}"/>
              </a:ext>
            </a:extLst>
          </p:cNvPr>
          <p:cNvSpPr/>
          <p:nvPr/>
        </p:nvSpPr>
        <p:spPr>
          <a:xfrm>
            <a:off x="4932415" y="2880781"/>
            <a:ext cx="726400" cy="726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B3E13747-0C29-5A4A-8F2F-213C82BD75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7450" y="2942329"/>
            <a:ext cx="615950" cy="615950"/>
          </a:xfrm>
          <a:prstGeom prst="rect">
            <a:avLst/>
          </a:prstGeom>
        </p:spPr>
      </p:pic>
      <p:pic>
        <p:nvPicPr>
          <p:cNvPr id="38" name="Picture 2" descr="your Profile Photo, Image may contain: Angela Tarvin, smiling, closeup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13" y="1022876"/>
            <a:ext cx="689501" cy="689501"/>
          </a:xfrm>
          <a:prstGeom prst="ellipse">
            <a:avLst/>
          </a:prstGeom>
          <a:ln w="38100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7450" y="1955963"/>
            <a:ext cx="689501" cy="689501"/>
          </a:xfrm>
          <a:prstGeom prst="ellipse">
            <a:avLst/>
          </a:prstGeom>
          <a:ln w="38100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313" y="1022875"/>
            <a:ext cx="689501" cy="689501"/>
          </a:xfrm>
          <a:prstGeom prst="ellipse">
            <a:avLst/>
          </a:prstGeom>
          <a:ln w="38100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908" y="1955962"/>
            <a:ext cx="660310" cy="689501"/>
          </a:xfrm>
          <a:prstGeom prst="ellipse">
            <a:avLst/>
          </a:prstGeom>
          <a:ln w="38100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049" y="2899230"/>
            <a:ext cx="689501" cy="689501"/>
          </a:xfrm>
          <a:prstGeom prst="ellipse">
            <a:avLst/>
          </a:prstGeom>
          <a:ln w="38100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644" y="3803367"/>
            <a:ext cx="660310" cy="660310"/>
          </a:xfrm>
          <a:prstGeom prst="ellipse">
            <a:avLst/>
          </a:prstGeom>
          <a:ln w="38100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30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7184" y="171451"/>
            <a:ext cx="8282354" cy="592934"/>
          </a:xfrm>
        </p:spPr>
        <p:txBody>
          <a:bodyPr>
            <a:normAutofit/>
          </a:bodyPr>
          <a:lstStyle/>
          <a:p>
            <a:r>
              <a:rPr lang="en-US" dirty="0" smtClean="0"/>
              <a:t>UHC Digital Accessibility </a:t>
            </a:r>
            <a:r>
              <a:rPr lang="en-US" smtClean="0"/>
              <a:t>Program Contacts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C29A882A-2327-F94F-9685-C86A9DCB7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79545"/>
              </p:ext>
            </p:extLst>
          </p:nvPr>
        </p:nvGraphicFramePr>
        <p:xfrm>
          <a:off x="1157215" y="1172698"/>
          <a:ext cx="3146153" cy="664521"/>
        </p:xfrm>
        <a:graphic>
          <a:graphicData uri="http://schemas.openxmlformats.org/drawingml/2006/table">
            <a:tbl>
              <a:tblPr firstRow="1"/>
              <a:tblGrid>
                <a:gridCol w="3146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5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Sudha Rajan</a:t>
                      </a:r>
                      <a:endParaRPr lang="en-US" sz="1000" b="0" kern="120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9144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Accessibility Director</a:t>
                      </a:r>
                      <a:endParaRPr lang="en-US" sz="900" b="1" dirty="0">
                        <a:solidFill>
                          <a:srgbClr val="4D4D4D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hlinkClick r:id="rId2"/>
                        </a:rPr>
                        <a:t>sudha_rajan@uhc.com</a:t>
                      </a:r>
                      <a:r>
                        <a:rPr lang="en-US" sz="900" u="sng" dirty="0" smtClean="0"/>
                        <a:t> </a:t>
                      </a:r>
                      <a:r>
                        <a:rPr lang="en-US" sz="900" dirty="0" smtClean="0"/>
                        <a:t> </a:t>
                      </a:r>
                      <a:endParaRPr lang="en-US" sz="900" dirty="0"/>
                    </a:p>
                  </a:txBody>
                  <a:tcPr marL="45720" marR="4572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D8280C40-382D-1245-B6C3-BA618E877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15"/>
              </p:ext>
            </p:extLst>
          </p:nvPr>
        </p:nvGraphicFramePr>
        <p:xfrm>
          <a:off x="1157215" y="2098188"/>
          <a:ext cx="3146153" cy="664521"/>
        </p:xfrm>
        <a:graphic>
          <a:graphicData uri="http://schemas.openxmlformats.org/drawingml/2006/table">
            <a:tbl>
              <a:tblPr firstRow="1"/>
              <a:tblGrid>
                <a:gridCol w="3146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5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smtClean="0"/>
                        <a:t>Frances Boehnlein</a:t>
                      </a:r>
                      <a:endParaRPr lang="en-US" sz="1000" b="0" kern="120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9144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Accessibility Program Manager</a:t>
                      </a:r>
                      <a:endParaRPr lang="en-US" sz="900" b="1" dirty="0">
                        <a:solidFill>
                          <a:srgbClr val="4D4D4D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hlinkClick r:id="rId3"/>
                        </a:rPr>
                        <a:t>frances.boehnlein@optum.com</a:t>
                      </a:r>
                      <a:r>
                        <a:rPr lang="en-US" sz="900" u="sng" dirty="0" smtClean="0"/>
                        <a:t>  </a:t>
                      </a:r>
                      <a:r>
                        <a:rPr lang="en-US" sz="900" dirty="0" smtClean="0"/>
                        <a:t> </a:t>
                      </a:r>
                      <a:endParaRPr lang="en-US" sz="900" dirty="0"/>
                    </a:p>
                  </a:txBody>
                  <a:tcPr marL="45720" marR="4572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EBA37842-07A5-E946-AF4B-87F81685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45491"/>
              </p:ext>
            </p:extLst>
          </p:nvPr>
        </p:nvGraphicFramePr>
        <p:xfrm>
          <a:off x="1154635" y="3014416"/>
          <a:ext cx="3146153" cy="664521"/>
        </p:xfrm>
        <a:graphic>
          <a:graphicData uri="http://schemas.openxmlformats.org/drawingml/2006/table">
            <a:tbl>
              <a:tblPr firstRow="1"/>
              <a:tblGrid>
                <a:gridCol w="3146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5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Chris Hansen</a:t>
                      </a:r>
                      <a:endParaRPr lang="en-US" sz="1000" b="0" kern="120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9144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E&amp;I Accessibility Manager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hlinkClick r:id="rId4"/>
                        </a:rPr>
                        <a:t>chris.hansen15@uhc.com</a:t>
                      </a:r>
                      <a:r>
                        <a:rPr lang="en-US" sz="900" u="sng" dirty="0" smtClean="0"/>
                        <a:t> </a:t>
                      </a:r>
                      <a:endParaRPr lang="en-US" sz="900" dirty="0"/>
                    </a:p>
                  </a:txBody>
                  <a:tcPr marL="45720" marR="4572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="" xmlns:a16="http://schemas.microsoft.com/office/drawing/2014/main" id="{76F7634C-2719-FC43-BA19-1065C5462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03309"/>
              </p:ext>
            </p:extLst>
          </p:nvPr>
        </p:nvGraphicFramePr>
        <p:xfrm>
          <a:off x="5362434" y="1172698"/>
          <a:ext cx="3146153" cy="664521"/>
        </p:xfrm>
        <a:graphic>
          <a:graphicData uri="http://schemas.openxmlformats.org/drawingml/2006/table">
            <a:tbl>
              <a:tblPr firstRow="1"/>
              <a:tblGrid>
                <a:gridCol w="3146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5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Katie Reinarts</a:t>
                      </a:r>
                      <a:endParaRPr lang="en-US" sz="1000" b="0" kern="120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9144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M&amp;R</a:t>
                      </a:r>
                      <a:r>
                        <a:rPr lang="en-US" sz="900" b="1" baseline="0" dirty="0" smtClean="0">
                          <a:solidFill>
                            <a:srgbClr val="4D4D4D"/>
                          </a:solidFill>
                        </a:rPr>
                        <a:t> </a:t>
                      </a: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Accessibility Manager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rgbClr val="4D4D4D"/>
                          </a:solidFill>
                          <a:hlinkClick r:id="rId5"/>
                        </a:rPr>
                        <a:t>katherine.reinarts@optum.com</a:t>
                      </a:r>
                      <a:r>
                        <a:rPr lang="en-US" sz="900" b="0" dirty="0" smtClean="0">
                          <a:solidFill>
                            <a:srgbClr val="4D4D4D"/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rgbClr val="4D4D4D"/>
                        </a:solidFill>
                      </a:endParaRPr>
                    </a:p>
                  </a:txBody>
                  <a:tcPr marL="45720" marR="4572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="" xmlns:a16="http://schemas.microsoft.com/office/drawing/2014/main" id="{B7187C36-41C4-5B45-BFCE-0BED4E301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40573"/>
              </p:ext>
            </p:extLst>
          </p:nvPr>
        </p:nvGraphicFramePr>
        <p:xfrm>
          <a:off x="5362434" y="2098188"/>
          <a:ext cx="3146153" cy="664521"/>
        </p:xfrm>
        <a:graphic>
          <a:graphicData uri="http://schemas.openxmlformats.org/drawingml/2006/table">
            <a:tbl>
              <a:tblPr firstRow="1"/>
              <a:tblGrid>
                <a:gridCol w="3146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5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Ryan Strunk</a:t>
                      </a:r>
                      <a:endParaRPr lang="en-US" sz="1000" b="0" kern="120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9144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C&amp;S Accessibility Manager</a:t>
                      </a:r>
                      <a:endParaRPr lang="en-US" sz="900" b="1" dirty="0">
                        <a:solidFill>
                          <a:srgbClr val="4D4D4D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hlinkClick r:id="rId6"/>
                        </a:rPr>
                        <a:t>ryan.strunk@uhc.com</a:t>
                      </a:r>
                      <a:r>
                        <a:rPr lang="en-US" sz="900" u="sng" dirty="0" smtClean="0"/>
                        <a:t> </a:t>
                      </a:r>
                      <a:endParaRPr lang="en-US" sz="800" dirty="0"/>
                    </a:p>
                  </a:txBody>
                  <a:tcPr marL="45720" marR="4572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9313" y="1022876"/>
            <a:ext cx="689501" cy="689501"/>
          </a:xfrm>
          <a:prstGeom prst="ellipse">
            <a:avLst/>
          </a:prstGeom>
          <a:ln w="38100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7450" y="1955963"/>
            <a:ext cx="689501" cy="689501"/>
          </a:xfrm>
          <a:prstGeom prst="ellipse">
            <a:avLst/>
          </a:prstGeom>
          <a:ln w="38100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313" y="1022875"/>
            <a:ext cx="689501" cy="689501"/>
          </a:xfrm>
          <a:prstGeom prst="ellipse">
            <a:avLst/>
          </a:prstGeom>
          <a:ln w="38100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908" y="1970557"/>
            <a:ext cx="660310" cy="660310"/>
          </a:xfrm>
          <a:prstGeom prst="ellipse">
            <a:avLst/>
          </a:prstGeom>
          <a:ln w="38100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049" y="2899230"/>
            <a:ext cx="689501" cy="689501"/>
          </a:xfrm>
          <a:prstGeom prst="ellipse">
            <a:avLst/>
          </a:prstGeom>
          <a:ln w="38100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your feedback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are collecting instant feedback at the end of each presentation. Visit </a:t>
            </a:r>
            <a:r>
              <a:rPr lang="en-US" dirty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bit.ly/A11ySessions</a:t>
            </a:r>
            <a:r>
              <a:rPr lang="en-US" smtClean="0"/>
              <a:t> to </a:t>
            </a:r>
            <a:r>
              <a:rPr lang="en-US" dirty="0" smtClean="0"/>
              <a:t>share your feedback on this presentation.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99F42F1C-4821-794E-B9EC-8D23D7FEF5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17"/>
          <a:stretch/>
        </p:blipFill>
        <p:spPr>
          <a:xfrm>
            <a:off x="226535" y="0"/>
            <a:ext cx="8917466" cy="427543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28650" y="1359274"/>
            <a:ext cx="7772400" cy="1102519"/>
          </a:xfrm>
        </p:spPr>
        <p:txBody>
          <a:bodyPr anchor="b"/>
          <a:lstStyle/>
          <a:p>
            <a:pPr algn="ctr"/>
            <a:r>
              <a:rPr lang="en-US" b="0" dirty="0"/>
              <a:t>Thank You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0D6E9BE-C33B-C24B-B6F1-8F8AE837754D}"/>
              </a:ext>
            </a:extLst>
          </p:cNvPr>
          <p:cNvSpPr/>
          <p:nvPr/>
        </p:nvSpPr>
        <p:spPr>
          <a:xfrm>
            <a:off x="4083948" y="364552"/>
            <a:ext cx="830446" cy="83044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050F4007-9B32-4346-AA08-187B2677213D}"/>
              </a:ext>
            </a:extLst>
          </p:cNvPr>
          <p:cNvSpPr/>
          <p:nvPr/>
        </p:nvSpPr>
        <p:spPr>
          <a:xfrm>
            <a:off x="1253000" y="1751821"/>
            <a:ext cx="830446" cy="830446"/>
          </a:xfrm>
          <a:prstGeom prst="ellipse">
            <a:avLst/>
          </a:prstGeom>
          <a:noFill/>
          <a:ln>
            <a:solidFill>
              <a:schemeClr val="bg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FEC8E673-F07B-9448-BDBB-56F9B72FF17E}"/>
              </a:ext>
            </a:extLst>
          </p:cNvPr>
          <p:cNvSpPr/>
          <p:nvPr/>
        </p:nvSpPr>
        <p:spPr>
          <a:xfrm>
            <a:off x="3423913" y="3189195"/>
            <a:ext cx="672735" cy="672735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A71159A-E8A3-744E-8089-702FA172F1EC}"/>
              </a:ext>
            </a:extLst>
          </p:cNvPr>
          <p:cNvSpPr/>
          <p:nvPr/>
        </p:nvSpPr>
        <p:spPr>
          <a:xfrm>
            <a:off x="6483462" y="920539"/>
            <a:ext cx="519745" cy="519745"/>
          </a:xfrm>
          <a:prstGeom prst="ellipse">
            <a:avLst/>
          </a:prstGeom>
          <a:noFill/>
          <a:ln>
            <a:solidFill>
              <a:schemeClr val="bg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9D63E456-4737-6945-BB40-F6AD8A234634}"/>
              </a:ext>
            </a:extLst>
          </p:cNvPr>
          <p:cNvSpPr/>
          <p:nvPr/>
        </p:nvSpPr>
        <p:spPr>
          <a:xfrm>
            <a:off x="6647235" y="2826319"/>
            <a:ext cx="711943" cy="711943"/>
          </a:xfrm>
          <a:prstGeom prst="ellipse">
            <a:avLst/>
          </a:prstGeom>
          <a:noFill/>
          <a:ln>
            <a:solidFill>
              <a:schemeClr val="bg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E973CFA6-C34E-534E-9CF3-6DCAE5F21738}"/>
              </a:ext>
            </a:extLst>
          </p:cNvPr>
          <p:cNvSpPr/>
          <p:nvPr/>
        </p:nvSpPr>
        <p:spPr>
          <a:xfrm>
            <a:off x="2370966" y="786368"/>
            <a:ext cx="428878" cy="428878"/>
          </a:xfrm>
          <a:prstGeom prst="ellipse">
            <a:avLst/>
          </a:prstGeom>
          <a:noFill/>
          <a:ln>
            <a:solidFill>
              <a:schemeClr val="bg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682D8F9-A840-8C43-A52A-65E4402D9A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1455787" y="1943590"/>
            <a:ext cx="469063" cy="469063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DB43D45-8DC8-B24E-9069-A14087D8DF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2442064" y="920539"/>
            <a:ext cx="294001" cy="155701"/>
          </a:xfrm>
          <a:prstGeom prst="rect">
            <a:avLst/>
          </a:prstGeom>
          <a:noFill/>
        </p:spPr>
      </p:pic>
      <p:sp>
        <p:nvSpPr>
          <p:cNvPr id="17" name="Oval 16">
            <a:extLst>
              <a:ext uri="{FF2B5EF4-FFF2-40B4-BE49-F238E27FC236}">
                <a16:creationId xmlns="" xmlns:a16="http://schemas.microsoft.com/office/drawing/2014/main" id="{05E0638F-A75D-904B-B79C-2F3C0CA30C6A}"/>
              </a:ext>
            </a:extLst>
          </p:cNvPr>
          <p:cNvSpPr/>
          <p:nvPr/>
        </p:nvSpPr>
        <p:spPr>
          <a:xfrm>
            <a:off x="2530861" y="939936"/>
            <a:ext cx="115941" cy="115941"/>
          </a:xfrm>
          <a:prstGeom prst="ellipse">
            <a:avLst/>
          </a:prstGeom>
          <a:solidFill>
            <a:srgbClr val="074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7B1EA8B-E419-F54D-8001-33A878AB4C6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2000"/>
          </a:blip>
          <a:stretch>
            <a:fillRect/>
          </a:stretch>
        </p:blipFill>
        <p:spPr>
          <a:xfrm>
            <a:off x="4279733" y="483889"/>
            <a:ext cx="475206" cy="6319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84E8DCC5-9ACE-9E43-9C7B-8CAB7937F78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4000"/>
          </a:blip>
          <a:stretch>
            <a:fillRect/>
          </a:stretch>
        </p:blipFill>
        <p:spPr>
          <a:xfrm>
            <a:off x="4361195" y="538470"/>
            <a:ext cx="278562" cy="3091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912592B6-7F09-4843-ADCD-36ECBD3859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467" y="3277337"/>
            <a:ext cx="429063" cy="4485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4920E88-E5F2-C449-A5B3-545B6BE2C09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2000"/>
          </a:blip>
          <a:stretch>
            <a:fillRect/>
          </a:stretch>
        </p:blipFill>
        <p:spPr>
          <a:xfrm>
            <a:off x="3640794" y="3438961"/>
            <a:ext cx="248890" cy="224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C4FE40A5-52D9-8D47-94C5-4264870FB53A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3000"/>
          </a:blip>
          <a:stretch>
            <a:fillRect/>
          </a:stretch>
        </p:blipFill>
        <p:spPr>
          <a:xfrm>
            <a:off x="6626266" y="972336"/>
            <a:ext cx="244068" cy="3742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A94F679-4A37-B54E-917E-BE13950AD612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2000"/>
          </a:blip>
          <a:stretch>
            <a:fillRect/>
          </a:stretch>
        </p:blipFill>
        <p:spPr>
          <a:xfrm>
            <a:off x="6818183" y="2903930"/>
            <a:ext cx="357168" cy="4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950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5314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your speakers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C29A882A-2327-F94F-9685-C86A9DCB7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27101"/>
              </p:ext>
            </p:extLst>
          </p:nvPr>
        </p:nvGraphicFramePr>
        <p:xfrm>
          <a:off x="1157215" y="1172698"/>
          <a:ext cx="7389377" cy="664521"/>
        </p:xfrm>
        <a:graphic>
          <a:graphicData uri="http://schemas.openxmlformats.org/drawingml/2006/table">
            <a:tbl>
              <a:tblPr firstRow="1"/>
              <a:tblGrid>
                <a:gridCol w="73893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5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Thomas F</a:t>
                      </a:r>
                      <a:r>
                        <a:rPr lang="en-US" sz="1000" b="1" baseline="0" dirty="0" smtClean="0"/>
                        <a:t> </a:t>
                      </a:r>
                      <a:r>
                        <a:rPr lang="en-US" sz="1000" b="1" baseline="0" dirty="0" smtClean="0"/>
                        <a:t>Dinkel  “The HTML guy”</a:t>
                      </a:r>
                      <a:endParaRPr lang="en-US" sz="1000" b="0" kern="120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45720" marR="9144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4D4D4D"/>
                          </a:solidFill>
                        </a:rPr>
                        <a:t>Principal Accessibility Engineer</a:t>
                      </a:r>
                      <a:endParaRPr lang="en-US" sz="900" b="1" dirty="0">
                        <a:solidFill>
                          <a:srgbClr val="4D4D4D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3"/>
                        </a:buClr>
                        <a:buSzPct val="15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hlinkClick r:id="rId2"/>
                        </a:rPr>
                        <a:t>thomas.dinkel@optum.com</a:t>
                      </a:r>
                      <a:r>
                        <a:rPr lang="en-US" sz="900" u="sng" baseline="0" dirty="0" smtClean="0"/>
                        <a:t> </a:t>
                      </a:r>
                      <a:r>
                        <a:rPr lang="en-US" sz="900" dirty="0" smtClean="0"/>
                        <a:t> </a:t>
                      </a:r>
                      <a:endParaRPr lang="en-US" sz="900" dirty="0"/>
                    </a:p>
                  </a:txBody>
                  <a:tcPr marL="45720" marR="4572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7" b="24006"/>
          <a:stretch/>
        </p:blipFill>
        <p:spPr bwMode="auto">
          <a:xfrm>
            <a:off x="817155" y="946561"/>
            <a:ext cx="611817" cy="613751"/>
          </a:xfrm>
          <a:prstGeom prst="ellipse">
            <a:avLst/>
          </a:prstGeom>
          <a:ln w="38100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8313" y="2082800"/>
            <a:ext cx="7768279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100" b="1" dirty="0" smtClean="0">
                <a:solidFill>
                  <a:srgbClr val="4D4D4D"/>
                </a:solidFill>
              </a:rPr>
              <a:t>My Super Power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100" dirty="0" smtClean="0">
                <a:solidFill>
                  <a:srgbClr val="4D4D4D"/>
                </a:solidFill>
              </a:rPr>
              <a:t>I speak designer and developer for the good of the user. I enjoy attempting to explain complex issues in a simple way.</a:t>
            </a:r>
            <a:endParaRPr lang="en-US" sz="1100" dirty="0">
              <a:solidFill>
                <a:srgbClr val="4D4D4D"/>
              </a:solidFill>
            </a:endParaRPr>
          </a:p>
          <a:p>
            <a:pPr>
              <a:spcBef>
                <a:spcPts val="800"/>
              </a:spcBef>
              <a:spcAft>
                <a:spcPts val="400"/>
              </a:spcAft>
              <a:buClr>
                <a:schemeClr val="accent3"/>
              </a:buClr>
            </a:pPr>
            <a:r>
              <a:rPr lang="en-US" sz="1100" b="1" dirty="0" smtClean="0">
                <a:solidFill>
                  <a:srgbClr val="4D4D4D"/>
                </a:solidFill>
              </a:rPr>
              <a:t>Education &amp; Experience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100" dirty="0" smtClean="0">
                <a:solidFill>
                  <a:srgbClr val="4D4D4D"/>
                </a:solidFill>
              </a:rPr>
              <a:t>I graduated with a BES in graphic- and industrial-design from St Cloud </a:t>
            </a:r>
            <a:r>
              <a:rPr lang="en-US" sz="1100" dirty="0">
                <a:solidFill>
                  <a:srgbClr val="4D4D4D"/>
                </a:solidFill>
              </a:rPr>
              <a:t>State University and a Professional Certificate in Web Accessibility </a:t>
            </a:r>
            <a:r>
              <a:rPr lang="en-US" sz="1100" dirty="0" smtClean="0">
                <a:solidFill>
                  <a:srgbClr val="4D4D4D"/>
                </a:solidFill>
              </a:rPr>
              <a:t>Compliance from the </a:t>
            </a:r>
            <a:r>
              <a:rPr lang="en-US" sz="1100" dirty="0">
                <a:solidFill>
                  <a:srgbClr val="4D4D4D"/>
                </a:solidFill>
              </a:rPr>
              <a:t>University of South </a:t>
            </a:r>
            <a:r>
              <a:rPr lang="en-US" sz="1100" dirty="0" smtClean="0">
                <a:solidFill>
                  <a:srgbClr val="4D4D4D"/>
                </a:solidFill>
              </a:rPr>
              <a:t>Australia. </a:t>
            </a:r>
            <a:r>
              <a:rPr lang="en-US" sz="1100" dirty="0" smtClean="0">
                <a:solidFill>
                  <a:srgbClr val="4D4D4D"/>
                </a:solidFill>
              </a:rPr>
              <a:t>I learned client-side development from the standards.</a:t>
            </a:r>
            <a:endParaRPr lang="en-US" sz="1100" dirty="0" smtClean="0">
              <a:solidFill>
                <a:srgbClr val="4D4D4D"/>
              </a:solidFill>
            </a:endParaRPr>
          </a:p>
          <a:p>
            <a:pPr>
              <a:spcBef>
                <a:spcPts val="800"/>
              </a:spcBef>
              <a:spcAft>
                <a:spcPts val="400"/>
              </a:spcAft>
              <a:buClr>
                <a:schemeClr val="accent3"/>
              </a:buClr>
            </a:pPr>
            <a:r>
              <a:rPr lang="en-US" sz="1100" b="1" dirty="0" smtClean="0">
                <a:solidFill>
                  <a:srgbClr val="4D4D4D"/>
                </a:solidFill>
              </a:rPr>
              <a:t>My Accessibility Journey</a:t>
            </a:r>
            <a:endParaRPr lang="en-US" sz="1100" b="1" dirty="0">
              <a:solidFill>
                <a:srgbClr val="4D4D4D"/>
              </a:solidFill>
            </a:endParaRP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100" dirty="0" smtClean="0">
                <a:solidFill>
                  <a:srgbClr val="4D4D4D"/>
                </a:solidFill>
              </a:rPr>
              <a:t>I have always had a love for usability and I have always encouraged developers to follow the standards so our products will work for all users, regardless of what browser they are using. This has grown to become a passion for accessibility, where I get to focus on making our products work for all users, regardless of their ability or what devic</a:t>
            </a:r>
            <a:r>
              <a:rPr lang="en-US" sz="1100" dirty="0" smtClean="0">
                <a:solidFill>
                  <a:srgbClr val="4D4D4D"/>
                </a:solidFill>
              </a:rPr>
              <a:t>e or assistive technology they might use to access it.</a:t>
            </a:r>
            <a:endParaRPr lang="en-US" sz="11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4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Step 1:</a:t>
            </a:r>
            <a:br>
              <a:rPr lang="en-US" dirty="0" smtClean="0"/>
            </a:br>
            <a:r>
              <a:rPr lang="en-US" dirty="0" smtClean="0"/>
              <a:t>Perform HTML Validation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ensure your code is robust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 smtClean="0"/>
              <a:t>Code quality and WCAG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/>
              <a:t>One of the </a:t>
            </a:r>
            <a:r>
              <a:rPr lang="en-US" dirty="0" smtClean="0"/>
              <a:t>Web </a:t>
            </a:r>
            <a:r>
              <a:rPr lang="en-US" dirty="0"/>
              <a:t>Content Accessibility Guidelines (WCAG</a:t>
            </a:r>
            <a:r>
              <a:rPr lang="en-US" dirty="0" smtClean="0"/>
              <a:t>) principals is dedicated to code quality and standards.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dirty="0"/>
          </a:p>
          <a:p>
            <a:pPr marL="0" indent="0">
              <a:buClr>
                <a:schemeClr val="accent1"/>
              </a:buClr>
              <a:buNone/>
            </a:pPr>
            <a:r>
              <a:rPr lang="en-US" dirty="0" smtClean="0"/>
              <a:t>P O U R – Perceivable, Operational, Understandable and </a:t>
            </a:r>
            <a:r>
              <a:rPr lang="en-US" b="1" dirty="0" smtClean="0"/>
              <a:t>Robust</a:t>
            </a:r>
          </a:p>
          <a:p>
            <a:pPr marL="0" indent="0">
              <a:buClr>
                <a:schemeClr val="accent1"/>
              </a:buClr>
              <a:buNone/>
            </a:pPr>
            <a:endParaRPr lang="en-US" dirty="0"/>
          </a:p>
          <a:p>
            <a:pPr marL="0" indent="0">
              <a:buClr>
                <a:schemeClr val="accent1"/>
              </a:buClr>
              <a:buNone/>
            </a:pPr>
            <a:r>
              <a:rPr lang="en-US" b="1" dirty="0" smtClean="0"/>
              <a:t>4. Robust</a:t>
            </a:r>
            <a:endParaRPr lang="en-US" b="1" dirty="0"/>
          </a:p>
          <a:p>
            <a:pPr marL="0" indent="0">
              <a:buClr>
                <a:schemeClr val="accent1"/>
              </a:buClr>
              <a:buNone/>
            </a:pPr>
            <a:r>
              <a:rPr lang="en-US" dirty="0"/>
              <a:t>Content must be robust enough that it can be interpreted by </a:t>
            </a:r>
            <a:r>
              <a:rPr lang="en-US" dirty="0" smtClean="0"/>
              <a:t>a </a:t>
            </a:r>
            <a:r>
              <a:rPr lang="en-US" dirty="0"/>
              <a:t>wide variety of user agents, including assistive technologies</a:t>
            </a:r>
            <a:r>
              <a:rPr lang="en-US" dirty="0" smtClean="0"/>
              <a:t>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Guideline 4.1 </a:t>
            </a:r>
            <a:r>
              <a:rPr lang="en-US" b="1" dirty="0" smtClean="0"/>
              <a:t>Compatible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Maximize compatibility with current and future user agents, including assistive technologies.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 smtClean="0"/>
              <a:t>HTML is flexible and browsers are forgiving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 smtClean="0"/>
              <a:t>Many other languages won’t compile, or run or will at least throw a console error if used improperly.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dirty="0" smtClean="0"/>
          </a:p>
          <a:p>
            <a:pPr marL="0" indent="0">
              <a:buClr>
                <a:schemeClr val="accent1"/>
              </a:buClr>
              <a:buNone/>
            </a:pPr>
            <a:r>
              <a:rPr lang="en-US" dirty="0" smtClean="0"/>
              <a:t>HTML should be written by developers and handled by browsers consistently; they should both follow the same standard: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Clr>
                <a:schemeClr val="accent1"/>
              </a:buClr>
              <a:buNone/>
            </a:pPr>
            <a:r>
              <a:rPr lang="en-US" b="1" dirty="0" smtClean="0"/>
              <a:t>The HTML specification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www.w3.org/TR/html52/index.html</a:t>
            </a:r>
            <a:endParaRPr lang="en-US" dirty="0" smtClean="0"/>
          </a:p>
          <a:p>
            <a:pPr marL="0" indent="0">
              <a:buClr>
                <a:schemeClr val="accent1"/>
              </a:buCl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3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 smtClean="0"/>
              <a:t>How to perform HTML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 smtClean="0"/>
              <a:t>Validate your HTML every chance you get: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Use a hinter/linter in your IDE of choice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Check your code with the NU HTML Validator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The static HTML file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In various browsers (what’s in the DOM)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When the HTML on the page is updated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Pay special attention to issues that have an impact on presentation to assistive technology users (details on next slide)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Do code reviews</a:t>
            </a:r>
          </a:p>
          <a:p>
            <a:pPr marL="0" indent="0">
              <a:buClr>
                <a:schemeClr val="accent1"/>
              </a:buClr>
              <a:buNone/>
            </a:pPr>
            <a:endParaRPr lang="en-US" dirty="0" smtClean="0"/>
          </a:p>
          <a:p>
            <a:pPr marL="0" indent="0">
              <a:buClr>
                <a:schemeClr val="accent1"/>
              </a:buClr>
              <a:buNone/>
            </a:pPr>
            <a:r>
              <a:rPr lang="en-US" dirty="0" smtClean="0"/>
              <a:t>Accessibility on Hub Connect:</a:t>
            </a:r>
          </a:p>
          <a:p>
            <a:pPr>
              <a:buClr>
                <a:schemeClr val="accent1"/>
              </a:buClr>
            </a:pPr>
            <a:r>
              <a:rPr lang="en-US" dirty="0" smtClean="0">
                <a:hlinkClick r:id="rId3"/>
              </a:rPr>
              <a:t>Nu </a:t>
            </a:r>
            <a:r>
              <a:rPr lang="en-US" dirty="0">
                <a:hlinkClick r:id="rId3"/>
              </a:rPr>
              <a:t>HTML Checker job </a:t>
            </a:r>
            <a:r>
              <a:rPr lang="en-US" dirty="0" smtClean="0">
                <a:hlinkClick r:id="rId3"/>
              </a:rPr>
              <a:t>aid</a:t>
            </a:r>
            <a:endParaRPr lang="en-US" dirty="0" smtClean="0"/>
          </a:p>
          <a:p>
            <a:pPr>
              <a:buClr>
                <a:schemeClr val="accent1"/>
              </a:buClr>
            </a:pPr>
            <a:r>
              <a:rPr lang="en-US" dirty="0">
                <a:hlinkClick r:id="rId4"/>
              </a:rPr>
              <a:t>Sample HTML validation errors</a:t>
            </a:r>
            <a:endParaRPr lang="en-US" dirty="0" smtClean="0"/>
          </a:p>
          <a:p>
            <a:pPr marL="0" indent="0">
              <a:buClr>
                <a:schemeClr val="accent1"/>
              </a:buClr>
              <a:buNone/>
            </a:pPr>
            <a:endParaRPr lang="en-US" dirty="0"/>
          </a:p>
          <a:p>
            <a:pPr marL="0" indent="0"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3" y="171451"/>
            <a:ext cx="8147539" cy="592934"/>
          </a:xfrm>
        </p:spPr>
        <p:txBody>
          <a:bodyPr/>
          <a:lstStyle/>
          <a:p>
            <a:r>
              <a:rPr lang="en-US" dirty="0" smtClean="0"/>
              <a:t>HTML validation issues that </a:t>
            </a:r>
            <a:r>
              <a:rPr lang="en-US" i="1" dirty="0" smtClean="0"/>
              <a:t>must</a:t>
            </a:r>
            <a:r>
              <a:rPr lang="en-US" dirty="0" smtClean="0"/>
              <a:t> be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49" y="1028699"/>
            <a:ext cx="8212911" cy="3754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Of course we’d love to see all HTML validation issues fixed, but there are some in particular that can cause things to be presented poorly to AT users.</a:t>
            </a:r>
          </a:p>
          <a:p>
            <a:pPr marL="571500" indent="-571500"/>
            <a:r>
              <a:rPr lang="en-US" dirty="0" smtClean="0"/>
              <a:t>Broken </a:t>
            </a:r>
            <a:r>
              <a:rPr lang="en-US" dirty="0"/>
              <a:t>tags (missing start or end tag, stray end tag)</a:t>
            </a:r>
          </a:p>
          <a:p>
            <a:pPr marL="571500" indent="-571500"/>
            <a:r>
              <a:rPr lang="en-US" dirty="0"/>
              <a:t>Bad nesting (tag open or close order)</a:t>
            </a:r>
          </a:p>
          <a:p>
            <a:pPr marL="571500" indent="-571500"/>
            <a:r>
              <a:rPr lang="en-US" dirty="0"/>
              <a:t>Bad parent-child relationship</a:t>
            </a:r>
          </a:p>
          <a:p>
            <a:pPr marL="571500" indent="-571500"/>
            <a:r>
              <a:rPr lang="en-US" dirty="0"/>
              <a:t>Duplicate IDs</a:t>
            </a:r>
          </a:p>
          <a:p>
            <a:pPr marL="571500" indent="-571500"/>
            <a:r>
              <a:rPr lang="en-US" dirty="0" smtClean="0"/>
              <a:t>Some issues relating to attributes:</a:t>
            </a:r>
          </a:p>
          <a:p>
            <a:pPr marL="738187" lvl="1" indent="-571500"/>
            <a:r>
              <a:rPr lang="en-US" dirty="0" smtClean="0"/>
              <a:t>Role and ARIA attributes must be correct</a:t>
            </a:r>
          </a:p>
          <a:p>
            <a:pPr marL="738187" lvl="1" indent="-571500"/>
            <a:r>
              <a:rPr lang="en-US" dirty="0" smtClean="0"/>
              <a:t>Unquoted </a:t>
            </a:r>
            <a:r>
              <a:rPr lang="en-US" dirty="0"/>
              <a:t>attribute </a:t>
            </a:r>
            <a:r>
              <a:rPr lang="en-US" dirty="0" smtClean="0"/>
              <a:t>value</a:t>
            </a:r>
          </a:p>
          <a:p>
            <a:pPr marL="738187" lvl="1" indent="-571500"/>
            <a:r>
              <a:rPr lang="en-US" dirty="0" smtClean="0"/>
              <a:t>Duplicate attribute</a:t>
            </a:r>
          </a:p>
          <a:p>
            <a:pPr marL="738187" lvl="1" indent="-571500"/>
            <a:r>
              <a:rPr lang="en-US" dirty="0" smtClean="0"/>
              <a:t>Bad </a:t>
            </a:r>
            <a:r>
              <a:rPr lang="en-US" dirty="0"/>
              <a:t>attribute </a:t>
            </a:r>
            <a:r>
              <a:rPr lang="en-US" dirty="0" smtClean="0"/>
              <a:t>value</a:t>
            </a:r>
          </a:p>
          <a:p>
            <a:pPr marL="738187" lvl="1" indent="-571500"/>
            <a:r>
              <a:rPr lang="en-US" dirty="0" smtClean="0"/>
              <a:t>Actual attributes used as custom attributes</a:t>
            </a:r>
            <a:br>
              <a:rPr lang="en-US" dirty="0" smtClean="0"/>
            </a:br>
            <a:r>
              <a:rPr lang="en-US" dirty="0" smtClean="0"/>
              <a:t>(custom attributes are actually okay)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Step 2:</a:t>
            </a:r>
            <a:br>
              <a:rPr lang="en-US" dirty="0" smtClean="0"/>
            </a:br>
            <a:r>
              <a:rPr lang="en-US" dirty="0" smtClean="0"/>
              <a:t>Run accessibility checker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find programmatically discoverable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4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tedHealthcar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8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8F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spcAft>
            <a:spcPts val="400"/>
          </a:spcAft>
          <a:buClr>
            <a:schemeClr val="accent3"/>
          </a:buClr>
          <a:buFont typeface="Arial" panose="020B0604020202020204" pitchFamily="34" charset="0"/>
          <a:buChar char="•"/>
          <a:defRPr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UnitedHealthcar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8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8F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spcAft>
            <a:spcPts val="400"/>
          </a:spcAft>
          <a:buClr>
            <a:schemeClr val="accent3"/>
          </a:buClr>
          <a:buFont typeface="Arial" panose="020B0604020202020204" pitchFamily="34" charset="0"/>
          <a:buChar char="•"/>
          <a:defRPr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9E30C7E3807845836FE04EDEB44627" ma:contentTypeVersion="1" ma:contentTypeDescription="Create a new document." ma:contentTypeScope="" ma:versionID="4e4146f9fc0b46525ce821da40fe566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5E3C01-3FC7-4E6E-875C-89EDF34C1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C74807-20D6-489C-9FB4-A9EB06A80AA4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CA9F142-9C84-479C-AF73-1FA9AEE7F0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8806</TotalTime>
  <Words>1594</Words>
  <Application>Microsoft Office PowerPoint</Application>
  <PresentationFormat>On-screen Show (16:9)</PresentationFormat>
  <Paragraphs>245</Paragraphs>
  <Slides>29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UnitedHealthcare</vt:lpstr>
      <vt:lpstr>1_UnitedHealthcare</vt:lpstr>
      <vt:lpstr>Accessibility Summit</vt:lpstr>
      <vt:lpstr>Three (plus one) tips for developers</vt:lpstr>
      <vt:lpstr>Meet your speakers</vt:lpstr>
      <vt:lpstr>Step 1: Perform HTML Validation</vt:lpstr>
      <vt:lpstr>Code quality and WCAG</vt:lpstr>
      <vt:lpstr>HTML is flexible and browsers are forgiving</vt:lpstr>
      <vt:lpstr>How to perform HTML validation</vt:lpstr>
      <vt:lpstr>HTML validation issues that must be fixed</vt:lpstr>
      <vt:lpstr>Step 2: Run accessibility checker</vt:lpstr>
      <vt:lpstr>Accessibility checking tools</vt:lpstr>
      <vt:lpstr>Get the most from accessibility checking tools</vt:lpstr>
      <vt:lpstr>Step 3: Test with a keyboard alone</vt:lpstr>
      <vt:lpstr>Keyboard operations and WCAG</vt:lpstr>
      <vt:lpstr>Keep in mind</vt:lpstr>
      <vt:lpstr>How to test keyboard operations</vt:lpstr>
      <vt:lpstr>Step 4 (optional): Try it with a screen reader</vt:lpstr>
      <vt:lpstr>Disclaimer</vt:lpstr>
      <vt:lpstr>Try it with a screen reader</vt:lpstr>
      <vt:lpstr>Wait! Before you get started, update these settings</vt:lpstr>
      <vt:lpstr>Getting started testing with a screen reader: keys</vt:lpstr>
      <vt:lpstr>Getting started with a screen reader: the basics</vt:lpstr>
      <vt:lpstr>Walkthrough 3+1 for developers</vt:lpstr>
      <vt:lpstr>Walkthrough some examples</vt:lpstr>
      <vt:lpstr>PowerPoint Presentation</vt:lpstr>
      <vt:lpstr>Accessibility Center of Excellence Contacts</vt:lpstr>
      <vt:lpstr>UHC Digital Accessibility Program Contacts</vt:lpstr>
      <vt:lpstr>Share your feedback</vt:lpstr>
      <vt:lpstr>Thank You</vt:lpstr>
      <vt:lpstr>Appendix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Charts, Moira K</dc:creator>
  <cp:lastModifiedBy>tdinkel</cp:lastModifiedBy>
  <cp:revision>229</cp:revision>
  <dcterms:created xsi:type="dcterms:W3CDTF">2017-04-30T13:48:41Z</dcterms:created>
  <dcterms:modified xsi:type="dcterms:W3CDTF">2019-05-13T16:23:47Z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0x0101005F9E30C7E3807845836FE04EDEB44627</vt:lpwstr>
  </property>
</Properties>
</file>