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74" r:id="rId4"/>
    <p:sldId id="313" r:id="rId5"/>
    <p:sldId id="296" r:id="rId6"/>
    <p:sldId id="297" r:id="rId7"/>
    <p:sldId id="298" r:id="rId8"/>
    <p:sldId id="299" r:id="rId9"/>
    <p:sldId id="301" r:id="rId10"/>
    <p:sldId id="302" r:id="rId11"/>
    <p:sldId id="307" r:id="rId12"/>
    <p:sldId id="305" r:id="rId13"/>
    <p:sldId id="306" r:id="rId14"/>
    <p:sldId id="312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pos="29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DDA11"/>
    <a:srgbClr val="AFABAB"/>
    <a:srgbClr val="F3CA14"/>
    <a:srgbClr val="022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094"/>
    <p:restoredTop sz="94660"/>
  </p:normalViewPr>
  <p:slideViewPr>
    <p:cSldViewPr snapToGrid="0" showGuides="1">
      <p:cViewPr varScale="1">
        <p:scale>
          <a:sx n="95" d="100"/>
          <a:sy n="95" d="100"/>
        </p:scale>
        <p:origin x="-141" y="-51"/>
      </p:cViewPr>
      <p:guideLst>
        <p:guide orient="horz" pos="4110"/>
        <p:guide orient="horz" pos="1139"/>
        <p:guide orient="horz" pos="4133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22:38:38.20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2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../media/image2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635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图片 2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cxnSp>
        <p:nvCxnSpPr>
          <p:cNvPr id="32" name="直接连接符 31"/>
          <p:cNvCxnSpPr/>
          <p:nvPr userDrawn="1">
            <p:custDataLst>
              <p:tags r:id="rId7"/>
            </p:custDataLst>
          </p:nvPr>
        </p:nvCxnSpPr>
        <p:spPr>
          <a:xfrm>
            <a:off x="721895" y="5955632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 flipH="1">
            <a:off x="6902116" y="5987716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燕尾形 56"/>
          <p:cNvSpPr/>
          <p:nvPr userDrawn="1">
            <p:custDataLst>
              <p:tags r:id="rId9"/>
            </p:custDataLst>
          </p:nvPr>
        </p:nvSpPr>
        <p:spPr>
          <a:xfrm>
            <a:off x="1123823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58" name="燕尾形 57"/>
          <p:cNvSpPr/>
          <p:nvPr userDrawn="1">
            <p:custDataLst>
              <p:tags r:id="rId10"/>
            </p:custDataLst>
          </p:nvPr>
        </p:nvSpPr>
        <p:spPr>
          <a:xfrm>
            <a:off x="1139190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291323" y="5744812"/>
            <a:ext cx="1609354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</a:defRPr>
            </a:lvl1pPr>
          </a:lstStyle>
          <a:p>
            <a:pPr lvl="0" algn="ctr"/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1929130" y="3429000"/>
            <a:ext cx="8334375" cy="432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</a:defRPr>
            </a:lvl1pPr>
          </a:lstStyle>
          <a:p>
            <a:pPr lvl="0" algn="ctr"/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266825" y="136525"/>
            <a:ext cx="9679940" cy="31261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800" b="0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>
                <a:sym typeface="+mn-ea"/>
              </a:rPr>
              <a:t>Click to add title</a:t>
            </a:r>
            <a:endParaRPr lang="en-US" dirty="0">
              <a:latin typeface="+mj-lt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图片 1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cxnSp>
        <p:nvCxnSpPr>
          <p:cNvPr id="47" name="直接连接符 46"/>
          <p:cNvCxnSpPr/>
          <p:nvPr userDrawn="1">
            <p:custDataLst>
              <p:tags r:id="rId7"/>
            </p:custDataLst>
          </p:nvPr>
        </p:nvCxnSpPr>
        <p:spPr>
          <a:xfrm>
            <a:off x="2482182" y="1122981"/>
            <a:ext cx="9613231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516423" y="291071"/>
            <a:ext cx="7067708" cy="83167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图片 1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sp>
        <p:nvSpPr>
          <p:cNvPr id="57" name="燕尾形 56"/>
          <p:cNvSpPr/>
          <p:nvPr userDrawn="1">
            <p:custDataLst>
              <p:tags r:id="rId7"/>
            </p:custDataLst>
          </p:nvPr>
        </p:nvSpPr>
        <p:spPr>
          <a:xfrm>
            <a:off x="1123823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58" name="燕尾形 57"/>
          <p:cNvSpPr/>
          <p:nvPr userDrawn="1">
            <p:custDataLst>
              <p:tags r:id="rId8"/>
            </p:custDataLst>
          </p:nvPr>
        </p:nvSpPr>
        <p:spPr>
          <a:xfrm>
            <a:off x="1139190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2500489" y="2426407"/>
            <a:ext cx="7191021" cy="6430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1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pPr lvl="0" algn="ctr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2500489" y="3180306"/>
            <a:ext cx="7191022" cy="17719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 algn="ctr"/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图片 1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cxnSp>
        <p:nvCxnSpPr>
          <p:cNvPr id="32" name="直接连接符 31"/>
          <p:cNvCxnSpPr/>
          <p:nvPr userDrawn="1">
            <p:custDataLst>
              <p:tags r:id="rId7"/>
            </p:custDataLst>
          </p:nvPr>
        </p:nvCxnSpPr>
        <p:spPr>
          <a:xfrm>
            <a:off x="721895" y="5955632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 flipH="1">
            <a:off x="6902116" y="5987716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燕尾形 56"/>
          <p:cNvSpPr/>
          <p:nvPr userDrawn="1">
            <p:custDataLst>
              <p:tags r:id="rId9"/>
            </p:custDataLst>
          </p:nvPr>
        </p:nvSpPr>
        <p:spPr>
          <a:xfrm>
            <a:off x="1123823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58" name="燕尾形 57"/>
          <p:cNvSpPr/>
          <p:nvPr userDrawn="1">
            <p:custDataLst>
              <p:tags r:id="rId10"/>
            </p:custDataLst>
          </p:nvPr>
        </p:nvSpPr>
        <p:spPr>
          <a:xfrm>
            <a:off x="1139190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1"/>
            </p:custDataLst>
          </p:nvPr>
        </p:nvSpPr>
        <p:spPr>
          <a:xfrm>
            <a:off x="2233930" y="1696085"/>
            <a:ext cx="7724140" cy="234315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600" b="0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5291323" y="5744812"/>
            <a:ext cx="1609354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</a:defRPr>
            </a:lvl1pPr>
          </a:lstStyle>
          <a:p>
            <a:pPr lvl="0" algn="ctr"/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 userDrawn="1">
            <p:custDataLst>
              <p:tags r:id="rId13"/>
            </p:custDataLst>
          </p:nvPr>
        </p:nvCxnSpPr>
        <p:spPr>
          <a:xfrm flipV="1">
            <a:off x="583974" y="0"/>
            <a:ext cx="0" cy="644044"/>
          </a:xfrm>
          <a:prstGeom prst="line">
            <a:avLst/>
          </a:prstGeom>
          <a:noFill/>
          <a:ln w="184150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/>
          <p:nvPr userDrawn="1">
            <p:custDataLst>
              <p:tags r:id="rId14"/>
            </p:custDataLst>
          </p:nvPr>
        </p:nvCxnSpPr>
        <p:spPr>
          <a:xfrm flipV="1">
            <a:off x="405554" y="0"/>
            <a:ext cx="0" cy="805603"/>
          </a:xfrm>
          <a:prstGeom prst="line">
            <a:avLst/>
          </a:prstGeom>
          <a:noFill/>
          <a:ln w="184150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dirty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8765" y="3451225"/>
            <a:ext cx="121754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zh-CN" sz="5400" dirty="0">
                <a:solidFill>
                  <a:schemeClr val="bg1"/>
                </a:solidFill>
                <a:latin typeface="Arial Nova Cond" panose="020B0506020202020204" charset="0"/>
                <a:ea typeface="Arial" panose="020B0604020202020204" pitchFamily="34" charset="0"/>
                <a:cs typeface="Arial Nova Cond" panose="020B0506020202020204" charset="0"/>
              </a:rPr>
              <a:t>Utilizing Linked Lists and Time Functions</a:t>
            </a:r>
            <a:endParaRPr lang="en-GB" altLang="zh-CN" sz="5400" dirty="0">
              <a:solidFill>
                <a:schemeClr val="bg1"/>
              </a:solidFill>
              <a:latin typeface="Arial Nova Cond" panose="020B0506020202020204" charset="0"/>
              <a:ea typeface="Arial" panose="020B0604020202020204" pitchFamily="34" charset="0"/>
              <a:cs typeface="Arial Nova Cond" panose="020B05060202020202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08088" y="4436428"/>
            <a:ext cx="999172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445770" y="1714500"/>
            <a:ext cx="11486515" cy="1760855"/>
            <a:chOff x="1001109" y="1600841"/>
            <a:chExt cx="10170972" cy="2073174"/>
          </a:xfrm>
        </p:grpSpPr>
        <p:sp>
          <p:nvSpPr>
            <p:cNvPr id="4100" name="文本框 4"/>
            <p:cNvSpPr txBox="1"/>
            <p:nvPr/>
          </p:nvSpPr>
          <p:spPr>
            <a:xfrm>
              <a:off x="1001109" y="1950074"/>
              <a:ext cx="10063021" cy="16858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noAutofit/>
            </a:bodyPr>
            <a:p>
              <a:pPr algn="ctr"/>
              <a:r>
                <a:rPr lang="en-GB" altLang="zh-CN" sz="7200" dirty="0">
                  <a:solidFill>
                    <a:schemeClr val="bg1"/>
                  </a:solidFill>
                  <a:latin typeface="Algerian" panose="04020705040A02060702" charset="0"/>
                  <a:ea typeface="SimSun" panose="02010600030101010101" pitchFamily="2" charset="-122"/>
                  <a:cs typeface="Algerian" panose="04020705040A02060702" charset="0"/>
                </a:rPr>
                <a:t>ONLINE SHOPPING CART</a:t>
              </a:r>
              <a:endParaRPr lang="en-GB" altLang="zh-CN" sz="7200" dirty="0">
                <a:solidFill>
                  <a:schemeClr val="bg1"/>
                </a:solidFill>
                <a:latin typeface="Algerian" panose="04020705040A02060702" charset="0"/>
                <a:ea typeface="SimSun" panose="02010600030101010101" pitchFamily="2" charset="-122"/>
                <a:cs typeface="Algerian" panose="04020705040A02060702" charset="0"/>
              </a:endParaRPr>
            </a:p>
          </p:txBody>
        </p:sp>
        <p:grpSp>
          <p:nvGrpSpPr>
            <p:cNvPr id="4101" name="组合 40"/>
            <p:cNvGrpSpPr/>
            <p:nvPr/>
          </p:nvGrpSpPr>
          <p:grpSpPr>
            <a:xfrm>
              <a:off x="1071595" y="1600841"/>
              <a:ext cx="10100486" cy="2073174"/>
              <a:chOff x="1071595" y="1600841"/>
              <a:chExt cx="10100486" cy="2073174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180181" y="1600841"/>
                <a:ext cx="9991900" cy="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071595" y="3674015"/>
                <a:ext cx="999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直接连接符 8"/>
          <p:cNvCxnSpPr/>
          <p:nvPr/>
        </p:nvCxnSpPr>
        <p:spPr>
          <a:xfrm>
            <a:off x="1071563" y="4435475"/>
            <a:ext cx="99917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8765" y="4115435"/>
            <a:ext cx="11669395" cy="22472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ctr"/>
            <a:endParaRPr lang="en-GB" altLang="en-US" sz="2400" dirty="0">
              <a:solidFill>
                <a:srgbClr val="FDDA11"/>
              </a:solidFill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</a:endParaRPr>
          </a:p>
          <a:p>
            <a:pPr algn="ctr"/>
            <a:r>
              <a:rPr lang="en-GB" altLang="en-US" sz="2400" dirty="0">
                <a:solidFill>
                  <a:srgbClr val="FDDA11"/>
                </a:solidFill>
                <a:latin typeface="Algerian" panose="04020705040A02060702" charset="0"/>
                <a:ea typeface="SimSun" panose="02010600030101010101" pitchFamily="2" charset="-122"/>
                <a:cs typeface="Algerian" panose="04020705040A02060702" charset="0"/>
              </a:rPr>
              <a:t>                                                PRESENTED BY </a:t>
            </a:r>
            <a:endParaRPr lang="en-GB" altLang="en-US" sz="2400" dirty="0">
              <a:solidFill>
                <a:srgbClr val="FDDA11"/>
              </a:solidFill>
              <a:latin typeface="Algerian" panose="04020705040A02060702" charset="0"/>
              <a:ea typeface="SimSun" panose="02010600030101010101" pitchFamily="2" charset="-122"/>
              <a:cs typeface="Algerian" panose="04020705040A02060702" charset="0"/>
            </a:endParaRPr>
          </a:p>
          <a:p>
            <a:pPr algn="ctr"/>
            <a:r>
              <a:rPr lang="en-GB" altLang="en-US" sz="2400" dirty="0">
                <a:ln w="158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howcard Gothic" panose="04020904020102020604" charset="0"/>
                <a:ea typeface="SimSun" panose="02010600030101010101" pitchFamily="2" charset="-122"/>
                <a:cs typeface="Showcard Gothic" panose="04020904020102020604" charset="0"/>
              </a:rPr>
              <a:t>                                                                                                                    K.SHASHANK-24KB1A3044</a:t>
            </a:r>
            <a:r>
              <a:rPr lang="en-US" altLang="zh-CN" sz="2400" dirty="0">
                <a:ln w="158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howcard Gothic" panose="04020904020102020604" charset="0"/>
                <a:ea typeface="SimSun" panose="02010600030101010101" pitchFamily="2" charset="-122"/>
                <a:cs typeface="Showcard Gothic" panose="04020904020102020604" charset="0"/>
              </a:rPr>
              <a:t> </a:t>
            </a:r>
            <a:endParaRPr lang="en-US" altLang="zh-CN" sz="2400" dirty="0">
              <a:ln w="158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howcard Gothic" panose="04020904020102020604" charset="0"/>
              <a:ea typeface="SimSun" panose="02010600030101010101" pitchFamily="2" charset="-122"/>
              <a:cs typeface="Showcard Gothic" panose="04020904020102020604" charset="0"/>
            </a:endParaRPr>
          </a:p>
          <a:p>
            <a:pPr algn="ctr"/>
            <a:r>
              <a:rPr lang="en-GB" altLang="en-US" sz="2400" dirty="0">
                <a:ln w="158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howcard Gothic" panose="04020904020102020604" charset="0"/>
                <a:ea typeface="Arial" panose="020B0604020202020204" pitchFamily="34" charset="0"/>
                <a:cs typeface="Showcard Gothic" panose="04020904020102020604" charset="0"/>
              </a:rPr>
              <a:t>                                                                                                              SK ADIL-24KB1A3094</a:t>
            </a:r>
            <a:endParaRPr lang="en-GB" altLang="en-US" sz="2400" dirty="0">
              <a:ln w="158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howcard Gothic" panose="04020904020102020604" charset="0"/>
              <a:ea typeface="Arial" panose="020B0604020202020204" pitchFamily="34" charset="0"/>
              <a:cs typeface="Showcard Gothic" panose="04020904020102020604" charset="0"/>
            </a:endParaRPr>
          </a:p>
          <a:p>
            <a:pPr algn="ctr"/>
            <a:r>
              <a:rPr lang="en-GB" altLang="en-US" sz="2400" dirty="0">
                <a:ln w="158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howcard Gothic" panose="04020904020102020604" charset="0"/>
                <a:ea typeface="Arial" panose="020B0604020202020204" pitchFamily="34" charset="0"/>
                <a:cs typeface="Showcard Gothic" panose="04020904020102020604" charset="0"/>
              </a:rPr>
              <a:t>                                                                                                                    SK IRFAN-24KB1A30A3</a:t>
            </a:r>
            <a:endParaRPr lang="en-GB" altLang="en-US" sz="2400" dirty="0">
              <a:ln w="158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howcard Gothic" panose="04020904020102020604" charset="0"/>
              <a:ea typeface="Arial" panose="020B0604020202020204" pitchFamily="34" charset="0"/>
              <a:cs typeface="Showcard Gothic" panose="04020904020102020604" charset="0"/>
            </a:endParaRPr>
          </a:p>
          <a:p>
            <a:pPr algn="ctr"/>
            <a:r>
              <a:rPr lang="en-GB" altLang="en-US" sz="2400" dirty="0">
                <a:ln w="158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howcard Gothic" panose="04020904020102020604" charset="0"/>
                <a:ea typeface="Arial" panose="020B0604020202020204" pitchFamily="34" charset="0"/>
                <a:cs typeface="Showcard Gothic" panose="04020904020102020604" charset="0"/>
              </a:rPr>
              <a:t>                                                                                                                B GOPI KRISHNA-24KB1A3004</a:t>
            </a:r>
            <a:endParaRPr lang="en-GB" altLang="en-US" sz="2400" dirty="0">
              <a:ln w="158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howcard Gothic" panose="04020904020102020604" charset="0"/>
              <a:ea typeface="Arial" panose="020B0604020202020204" pitchFamily="34" charset="0"/>
              <a:cs typeface="Showcard Gothic" panose="04020904020102020604" charset="0"/>
            </a:endParaRPr>
          </a:p>
        </p:txBody>
      </p:sp>
      <p:grpSp>
        <p:nvGrpSpPr>
          <p:cNvPr id="11" name="组合 31"/>
          <p:cNvGrpSpPr/>
          <p:nvPr/>
        </p:nvGrpSpPr>
        <p:grpSpPr>
          <a:xfrm flipH="1" flipV="1">
            <a:off x="349250" y="-841375"/>
            <a:ext cx="2840038" cy="1671638"/>
            <a:chOff x="8994097" y="6033927"/>
            <a:chExt cx="2840467" cy="1671016"/>
          </a:xfrm>
        </p:grpSpPr>
        <p:sp>
          <p:nvSpPr>
            <p:cNvPr id="33" name="直角三角形 32"/>
            <p:cNvSpPr/>
            <p:nvPr/>
          </p:nvSpPr>
          <p:spPr>
            <a:xfrm rot="8100000">
              <a:off x="8994097" y="6040275"/>
              <a:ext cx="1663951" cy="1664668"/>
            </a:xfrm>
            <a:prstGeom prst="rtTriangle">
              <a:avLst/>
            </a:prstGeom>
            <a:solidFill>
              <a:srgbClr val="FDD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rot="8100000">
              <a:off x="10170613" y="6033927"/>
              <a:ext cx="1663951" cy="1664668"/>
            </a:xfrm>
            <a:prstGeom prst="rtTriangle">
              <a:avLst/>
            </a:prstGeom>
            <a:solidFill>
              <a:srgbClr val="FDD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5" name="直接连接符 34"/>
            <p:cNvCxnSpPr>
              <a:stCxn id="15" idx="3"/>
            </p:cNvCxnSpPr>
            <p:nvPr/>
          </p:nvCxnSpPr>
          <p:spPr>
            <a:xfrm>
              <a:off x="9237022" y="6284659"/>
              <a:ext cx="589051" cy="588744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1"/>
            </p:cNvCxnSpPr>
            <p:nvPr/>
          </p:nvCxnSpPr>
          <p:spPr>
            <a:xfrm flipH="1">
              <a:off x="10988298" y="6278311"/>
              <a:ext cx="603341" cy="595091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3"/>
            </p:cNvCxnSpPr>
            <p:nvPr/>
          </p:nvCxnSpPr>
          <p:spPr>
            <a:xfrm flipH="1">
              <a:off x="9826073" y="6278311"/>
              <a:ext cx="587464" cy="595091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182245"/>
            <a:ext cx="10515600" cy="883920"/>
          </a:xfrm>
        </p:spPr>
        <p:txBody>
          <a:bodyPr/>
          <a:p>
            <a:r>
              <a:rPr lang="en-GB" altLang="en-US" sz="320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SAMPLE OUTPUT SCREENS</a:t>
            </a:r>
            <a:endParaRPr lang="en-GB" altLang="en-US" sz="320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2" name="Content Placeholder 1" descr="12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620" y="1066165"/>
            <a:ext cx="5885180" cy="5546725"/>
          </a:xfrm>
          <a:prstGeom prst="rect">
            <a:avLst/>
          </a:prstGeom>
        </p:spPr>
      </p:pic>
      <p:pic>
        <p:nvPicPr>
          <p:cNvPr id="6" name="Content Placeholder 5" descr="1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065530"/>
            <a:ext cx="5808345" cy="554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0"/>
            <a:ext cx="12192000" cy="685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3600">
                <a:solidFill>
                  <a:srgbClr val="FFC000"/>
                </a:solidFill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 lang="en-US" altLang="en-GB" sz="3600">
              <a:solidFill>
                <a:srgbClr val="FFC000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GB">
              <a:solidFill>
                <a:srgbClr val="FFC000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</a:t>
            </a:r>
            <a:r>
              <a:rPr lang="en-US" altLang="en-GB" sz="2400">
                <a:solidFill>
                  <a:schemeClr val="bg1"/>
                </a:solidFill>
              </a:rPr>
              <a:t>Efficient management of shopping cart using linked lists.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</a:t>
            </a:r>
            <a:r>
              <a:rPr lang="en-US" altLang="en-GB" sz="2400">
                <a:solidFill>
                  <a:schemeClr val="bg1"/>
                </a:solidFill>
              </a:rPr>
              <a:t>Modular code with clear separation of concerns.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</a:t>
            </a:r>
            <a:r>
              <a:rPr lang="en-US" altLang="en-GB" sz="2400">
                <a:solidFill>
                  <a:schemeClr val="bg1"/>
                </a:solidFill>
              </a:rPr>
              <a:t>User-friendly interface with clear instructions.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US" altLang="en-GB" sz="3600">
                <a:solidFill>
                  <a:srgbClr val="FFC000"/>
                </a:solidFill>
                <a:latin typeface="Algerian" panose="04020705040A02060702" charset="0"/>
                <a:cs typeface="Algerian" panose="04020705040A02060702" charset="0"/>
              </a:rPr>
              <a:t>Future Enhancements:</a:t>
            </a:r>
            <a:endParaRPr lang="en-US" altLang="en-GB" sz="3600">
              <a:solidFill>
                <a:srgbClr val="FFC000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US" altLang="en-GB" sz="2400">
                <a:solidFill>
                  <a:schemeClr val="bg1"/>
                </a:solidFill>
              </a:rPr>
              <a:t>Implementing </a:t>
            </a:r>
            <a:r>
              <a:rPr lang="en-GB" altLang="en-US" sz="2400">
                <a:solidFill>
                  <a:schemeClr val="bg1"/>
                </a:solidFill>
              </a:rPr>
              <a:t> of payment systems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US" altLang="en-GB" sz="2400">
                <a:solidFill>
                  <a:schemeClr val="bg1"/>
                </a:solidFill>
              </a:rPr>
              <a:t>Adding search functionality by item name or category.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US" altLang="en-GB" sz="2400">
                <a:solidFill>
                  <a:schemeClr val="bg1"/>
                </a:solidFill>
              </a:rPr>
              <a:t>Applying discounts and promotional offers.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Displaying time</a:t>
            </a:r>
            <a:endParaRPr lang="en-US" altLang="en-GB" sz="2400">
              <a:solidFill>
                <a:schemeClr val="bg1"/>
              </a:solidFill>
            </a:endParaRPr>
          </a:p>
          <a:p>
            <a:endParaRPr lang="en-US" altLang="en-GB"/>
          </a:p>
          <a:p>
            <a:endParaRPr lang="en-US" altLang="en-GB"/>
          </a:p>
          <a:p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2233930" y="1696085"/>
            <a:ext cx="7724140" cy="2343150"/>
          </a:xfrm>
        </p:spPr>
        <p:txBody>
          <a:bodyPr/>
          <a:lstStyle/>
          <a:p>
            <a:r>
              <a:rPr lang="en-US"/>
              <a:t>thank you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400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online shopping cart</a:t>
            </a:r>
            <a:endParaRPr lang="en-GB" altLang="en-US" sz="400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GB" altLang="en-US" sz="20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In todays digital age,the online shopping cart plays a crucial role in enhancing the E-commerce experience .IT allows users to conveniently manage their selected items,view total costs including taxes and discounts,and proceed secure checkouts . </a:t>
            </a:r>
            <a:endParaRPr lang="en-GB" altLang="en-US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GB" altLang="en-US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Online shopping carts are essential tools for e-commerce websites.</a:t>
            </a:r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They allow customers to collect items they wish to buy and proceed to checkout seamlessly.</a:t>
            </a:r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Convenient and user-friendly shopping experience.</a:t>
            </a:r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Easy to review selected products.</a:t>
            </a:r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Faster and secure checkout process.</a:t>
            </a:r>
            <a:endParaRPr lang="en-US" altLang="en-GB" sz="24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altLang="en-GB" sz="28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altLang="en-GB" sz="28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2"/>
          <p:cNvSpPr txBox="1"/>
          <p:nvPr/>
        </p:nvSpPr>
        <p:spPr>
          <a:xfrm>
            <a:off x="-635" y="114300"/>
            <a:ext cx="12192635" cy="656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r>
              <a:rPr lang="en-GB" altLang="zh-CN" sz="6000" dirty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ea typeface="Adobe 黑体 Std R" pitchFamily="34" charset="-122"/>
                <a:cs typeface="Algerian" panose="04020705040A02060702" charset="0"/>
              </a:rPr>
              <a:t>INTRODUCTION</a:t>
            </a:r>
            <a:endParaRPr lang="en-GB" altLang="zh-CN" sz="6000" dirty="0">
              <a:solidFill>
                <a:srgbClr val="FFC000"/>
              </a:solidFill>
              <a:latin typeface="Algerian" panose="04020705040A02060702" charset="0"/>
              <a:ea typeface="Adobe 黑体 Std R" pitchFamily="34" charset="-122"/>
              <a:cs typeface="Algerian" panose="04020705040A02060702" charset="0"/>
            </a:endParaRPr>
          </a:p>
          <a:p>
            <a:r>
              <a:rPr lang="en-GB" altLang="zh-CN" sz="2800" dirty="0">
                <a:solidFill>
                  <a:srgbClr val="FFC000"/>
                </a:solidFill>
                <a:latin typeface="Showcard Gothic" panose="04020904020102020604" charset="0"/>
                <a:ea typeface="Adobe 黑体 Std R" pitchFamily="34" charset="-122"/>
                <a:cs typeface="Showcard Gothic" panose="04020904020102020604" charset="0"/>
              </a:rPr>
              <a:t>OBJECTIVE :</a:t>
            </a:r>
            <a:r>
              <a:rPr lang="en-GB" altLang="zh-CN" sz="2800" dirty="0">
                <a:solidFill>
                  <a:schemeClr val="bg1"/>
                </a:solidFill>
                <a:latin typeface="Showcard Gothic" panose="04020904020102020604" charset="0"/>
                <a:ea typeface="Adobe 黑体 Std R" pitchFamily="34" charset="-122"/>
                <a:cs typeface="Showcard Gothic" panose="04020904020102020604" charset="0"/>
              </a:rPr>
              <a:t>   </a:t>
            </a:r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Develop a console-based shopping cart system using c.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800" dirty="0">
                <a:solidFill>
                  <a:srgbClr val="FFC000"/>
                </a:solidFill>
                <a:latin typeface="Showcard Gothic" panose="04020904020102020604" charset="0"/>
                <a:ea typeface="Adobe 黑体 Std R" pitchFamily="34" charset="-122"/>
                <a:cs typeface="Showcard Gothic" panose="04020904020102020604" charset="0"/>
              </a:rPr>
              <a:t>KEY FEATURES :</a:t>
            </a:r>
            <a:endParaRPr lang="en-GB" altLang="zh-CN" sz="2400" dirty="0">
              <a:solidFill>
                <a:srgbClr val="FFC000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        1.ADD ITEM TO CART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        2.VIEW CART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        3.REMOVE ITEM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        4.UPDATE ITEM QUANTITY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        5.CHECKOUT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         6.EXIT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Rounded MT Bold" panose="020F0704030504030204" charset="0"/>
                <a:ea typeface="Adobe 黑体 Std R" pitchFamily="34" charset="-122"/>
                <a:cs typeface="Arial Rounded MT Bold" panose="020F0704030504030204" charset="0"/>
              </a:rPr>
              <a:t>                       display current date during cart view and checkout.</a:t>
            </a:r>
            <a:endParaRPr lang="en-GB" altLang="zh-CN" sz="2400" dirty="0">
              <a:solidFill>
                <a:schemeClr val="bg1"/>
              </a:solidFill>
              <a:latin typeface="Arial Rounded MT Bold" panose="020F0704030504030204" charset="0"/>
              <a:ea typeface="Adobe 黑体 Std R" pitchFamily="34" charset="-122"/>
              <a:cs typeface="Arial Rounded MT Bold" panose="020F070403050403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Rounded MT Bold" panose="020F0704030504030204" charset="0"/>
                <a:ea typeface="Adobe 黑体 Std R" pitchFamily="34" charset="-122"/>
                <a:cs typeface="Arial Rounded MT Bold" panose="020F0704030504030204" charset="0"/>
              </a:rPr>
              <a:t>                         calculate total amount and generate a receipt.</a:t>
            </a:r>
            <a:endParaRPr lang="en-GB" altLang="zh-CN" sz="2400" dirty="0">
              <a:solidFill>
                <a:schemeClr val="bg1"/>
              </a:solidFill>
              <a:latin typeface="Arial Rounded MT Bold" panose="020F0704030504030204" charset="0"/>
              <a:ea typeface="Adobe 黑体 Std R" pitchFamily="34" charset="-122"/>
              <a:cs typeface="Arial Rounded MT Bold" panose="020F0704030504030204" charset="0"/>
            </a:endParaRPr>
          </a:p>
          <a:p>
            <a:endParaRPr lang="en-GB" altLang="zh-CN" sz="2400" dirty="0">
              <a:solidFill>
                <a:schemeClr val="bg1"/>
              </a:solidFill>
              <a:latin typeface="Arial Rounded MT Bold" panose="020F0704030504030204" charset="0"/>
              <a:ea typeface="Adobe 黑体 Std R" pitchFamily="34" charset="-122"/>
              <a:cs typeface="Arial Rounded MT Bold" panose="020F0704030504030204" charset="0"/>
            </a:endParaRPr>
          </a:p>
          <a:p>
            <a:r>
              <a:rPr lang="en-GB" altLang="zh-CN" sz="2800" dirty="0">
                <a:solidFill>
                  <a:srgbClr val="FFC000"/>
                </a:solidFill>
                <a:latin typeface="Showcard Gothic" panose="04020904020102020604" charset="0"/>
                <a:ea typeface="Adobe 黑体 Std R" pitchFamily="34" charset="-122"/>
                <a:cs typeface="Showcard Gothic" panose="04020904020102020604" charset="0"/>
              </a:rPr>
              <a:t>DATA STRUTURE USED:</a:t>
            </a:r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zh-CN" sz="24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           singly linled list for dynamic item management</a:t>
            </a:r>
            <a:endParaRPr lang="en-GB" altLang="zh-CN" sz="24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2"/>
          <p:cNvSpPr txBox="1"/>
          <p:nvPr/>
        </p:nvSpPr>
        <p:spPr>
          <a:xfrm>
            <a:off x="0" y="0"/>
            <a:ext cx="13213715" cy="70046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r>
              <a:rPr lang="en-GB" altLang="en-US" sz="3600" dirty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ea typeface="Adobe 黑体 Std R" pitchFamily="34" charset="-122"/>
                <a:cs typeface="Algerian" panose="04020705040A02060702" charset="0"/>
              </a:rPr>
              <a:t>DATA STRUCTURE - CART ITEM</a:t>
            </a:r>
            <a:endParaRPr lang="en-GB" altLang="en-US" sz="3600" dirty="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ea typeface="Adobe 黑体 Std R" pitchFamily="34" charset="-122"/>
              <a:cs typeface="Algerian" panose="04020705040A02060702" charset="0"/>
            </a:endParaRPr>
          </a:p>
          <a:p>
            <a:endParaRPr lang="en-GB" altLang="en-US" sz="36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typedef struct CartItem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{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int id;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char name[50];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char category[30];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float price;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int quantity;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   struct CartItem* next;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GB" altLang="en-US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</a:t>
            </a:r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}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r>
              <a:rPr lang="en-US" altLang="en-GB" sz="3600" dirty="0">
                <a:solidFill>
                  <a:schemeClr val="bg1"/>
                </a:solidFill>
                <a:latin typeface="Arial Black" panose="020B0A04020102020204" charset="0"/>
                <a:ea typeface="Adobe 黑体 Std R" pitchFamily="34" charset="-122"/>
                <a:cs typeface="Arial Black" panose="020B0A04020102020204" charset="0"/>
              </a:rPr>
              <a:t> CartItem;</a:t>
            </a:r>
            <a:endParaRPr lang="en-US" altLang="en-GB" sz="3600" dirty="0">
              <a:solidFill>
                <a:schemeClr val="bg1"/>
              </a:solidFill>
              <a:latin typeface="Arial Black" panose="020B0A04020102020204" charset="0"/>
              <a:ea typeface="Adobe 黑体 Std R" pitchFamily="34" charset="-122"/>
              <a:cs typeface="Arial Black" panose="020B0A04020102020204" charset="0"/>
            </a:endParaRPr>
          </a:p>
          <a:p>
            <a:endParaRPr lang="en-US" altLang="en-GB" sz="36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en-GB" sz="36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endParaRPr lang="en-GB" altLang="en-US" sz="36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endParaRPr lang="en-GB" altLang="en-US" sz="36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7640" y="130810"/>
            <a:ext cx="11946890" cy="6435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GB" sz="400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Fields Explained:</a:t>
            </a:r>
            <a:endParaRPr lang="en-US" altLang="en-GB" sz="400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ID</a:t>
            </a:r>
            <a:r>
              <a:rPr lang="en-GB" alt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: Unique identifier for each item.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NAME </a:t>
            </a:r>
            <a:r>
              <a:rPr lang="en-US" altLang="en-GB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:</a:t>
            </a:r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Name of the product.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CATEGORY </a:t>
            </a:r>
            <a:r>
              <a:rPr lang="en-US" altLang="en-GB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:</a:t>
            </a:r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Category to which the product belongs.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PRICE </a:t>
            </a:r>
            <a:r>
              <a:rPr lang="en-US" altLang="en-GB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:</a:t>
            </a:r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Price per unit of the product.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QUANTITY </a:t>
            </a:r>
            <a:r>
              <a:rPr lang="en-US" altLang="en-GB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:</a:t>
            </a:r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Number of units added to the cart.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NEXT </a:t>
            </a:r>
            <a:r>
              <a:rPr lang="en-US" altLang="en-GB" sz="28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:</a:t>
            </a:r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Pointer to the next item in the cart (linked list implementation).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635"/>
            <a:ext cx="12192635" cy="685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en-GB" sz="320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Creating and Adding Items</a:t>
            </a:r>
            <a:endParaRPr lang="en-US" altLang="en-GB" sz="320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GB" sz="2800">
                <a:solidFill>
                  <a:srgbClr val="FFC000"/>
                </a:solidFill>
                <a:latin typeface="Berlin Sans FB Demi" panose="020E0802020502020306" charset="0"/>
                <a:cs typeface="Berlin Sans FB Demi" panose="020E0802020502020306" charset="0"/>
              </a:rPr>
              <a:t>Function: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create</a:t>
            </a:r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Item()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 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Allocates memory for a new item.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Initializes item details.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CartItem* createItem(int id, const char* name, float price, int quantity, const char*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                                                  </a:t>
            </a:r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category);</a:t>
            </a:r>
            <a:endParaRPr lang="en-US" altLang="en-GB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800">
                <a:solidFill>
                  <a:srgbClr val="FFC000"/>
                </a:solidFill>
                <a:latin typeface="Berlin Sans FB Demi" panose="020E0802020502020306" charset="0"/>
                <a:cs typeface="Berlin Sans FB Demi" panose="020E0802020502020306" charset="0"/>
              </a:rPr>
              <a:t>Function:</a:t>
            </a:r>
            <a:r>
              <a:rPr lang="en-US" altLang="en-GB" sz="28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add</a:t>
            </a:r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Item()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   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Adds the new item to the beginning of the linked list.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void addItem(CartItem** head, int id, const char* name, float price, int quantity, const char* category);</a:t>
            </a:r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800"/>
          </a:p>
          <a:p>
            <a:endParaRPr lang="en-GB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635"/>
            <a:ext cx="12192635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400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Viewing Cart and Displaying Date</a:t>
            </a:r>
            <a:endParaRPr lang="en-US" altLang="en-GB" sz="400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GB" sz="280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GB" sz="2800">
                <a:solidFill>
                  <a:srgbClr val="FFC000"/>
                </a:solidFill>
                <a:latin typeface="Berlin Sans FB Demi" panose="020E0802020502020306" charset="0"/>
                <a:cs typeface="Berlin Sans FB Demi" panose="020E0802020502020306" charset="0"/>
              </a:rPr>
              <a:t>Function:</a:t>
            </a:r>
            <a:r>
              <a:rPr lang="en-US" altLang="en-GB" sz="2000">
                <a:solidFill>
                  <a:schemeClr val="bg1"/>
                </a:solidFill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viewCart()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Traverses the linked list and displays each item's details.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Calls </a:t>
            </a:r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printCurrentDate()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to show the current date.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</a:t>
            </a:r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void viewCart(CartItem* head);</a:t>
            </a:r>
            <a:endParaRPr lang="en-US" altLang="en-GB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</a:endParaRPr>
          </a:p>
          <a:p>
            <a:r>
              <a:rPr lang="en-US" altLang="en-GB" sz="2800">
                <a:solidFill>
                  <a:srgbClr val="FFC000"/>
                </a:solidFill>
                <a:latin typeface="Berlin Sans FB Demi" panose="020E0802020502020306" charset="0"/>
                <a:cs typeface="Berlin Sans FB Demi" panose="020E0802020502020306" charset="0"/>
              </a:rPr>
              <a:t>Function:</a:t>
            </a:r>
            <a:r>
              <a:rPr lang="en-US" altLang="en-GB" sz="2000">
                <a:solidFill>
                  <a:srgbClr val="FFC000"/>
                </a:solidFill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printCurrentDate()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Utilizes &lt;time.h&gt; to fetch and display the current date.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</a:t>
            </a:r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void printCurrentDate();</a:t>
            </a:r>
            <a:endParaRPr lang="en-US" altLang="en-GB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256135" cy="693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320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Checkout and Total Calculation</a:t>
            </a:r>
            <a:endParaRPr lang="en-US" altLang="en-GB" sz="2400">
              <a:solidFill>
                <a:srgbClr val="FFC000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GB" sz="240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GB" sz="2800">
                <a:solidFill>
                  <a:srgbClr val="FFC000"/>
                </a:solidFill>
                <a:latin typeface="Berlin Sans FB Demi" panose="020E0802020502020306" charset="0"/>
                <a:cs typeface="Berlin Sans FB Demi" panose="020E0802020502020306" charset="0"/>
              </a:rPr>
              <a:t>Function:</a:t>
            </a:r>
            <a:r>
              <a:rPr lang="en-GB" altLang="en-US" sz="2800">
                <a:solidFill>
                  <a:schemeClr val="bg1"/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calculateTotal()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Calculates the total amount by summing up the product of price and quantity for each item.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</a:t>
            </a:r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float calculateTotal(CartItem* head);</a:t>
            </a:r>
            <a:endParaRPr lang="en-US" altLang="en-GB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800">
                <a:solidFill>
                  <a:srgbClr val="FFC000"/>
                </a:solidFill>
                <a:latin typeface="Berlin Sans FB Demi" panose="020E0802020502020306" charset="0"/>
                <a:cs typeface="Berlin Sans FB Demi" panose="020E0802020502020306" charset="0"/>
              </a:rPr>
              <a:t>Function:</a:t>
            </a:r>
            <a:r>
              <a:rPr lang="en-US" altLang="en-GB" sz="2000">
                <a:solidFill>
                  <a:schemeClr val="bg1"/>
                </a:solidFill>
              </a:rPr>
              <a:t> </a:t>
            </a:r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checkout()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Displays the final receipt with all item details and the total amount.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Calls printCurrentDate() to display the date.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Calls clearCart() to empty the cart after checkout.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</a:t>
            </a:r>
            <a:r>
              <a:rPr lang="en-US" altLang="en-GB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void checkout(CartItem* head);</a:t>
            </a:r>
            <a:endParaRPr lang="en-US" altLang="en-GB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GB" sz="2000">
              <a:solidFill>
                <a:schemeClr val="bg1"/>
              </a:solidFill>
            </a:endParaRPr>
          </a:p>
          <a:p>
            <a:endParaRPr lang="en-US" altLang="en-GB" sz="2000">
              <a:solidFill>
                <a:schemeClr val="bg1"/>
              </a:solidFill>
            </a:endParaRPr>
          </a:p>
          <a:p>
            <a:endParaRPr lang="en-US" altLang="en-GB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635"/>
            <a:ext cx="12190730" cy="685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200">
                <a:solidFill>
                  <a:srgbClr val="FFC000"/>
                </a:solidFill>
                <a:latin typeface="Algerian" panose="04020705040A02060702" charset="0"/>
                <a:cs typeface="Algerian" panose="04020705040A02060702" charset="0"/>
              </a:rPr>
              <a:t>   </a:t>
            </a:r>
            <a:r>
              <a:rPr lang="en-GB" altLang="en-US" sz="3200"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 INPUT </a:t>
            </a:r>
            <a:endParaRPr lang="en-GB" altLang="en-US" sz="3200"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GB" altLang="en-US" sz="2800">
                <a:solidFill>
                  <a:schemeClr val="bg1"/>
                </a:solidFill>
              </a:rPr>
              <a:t>   </a:t>
            </a:r>
            <a:r>
              <a:rPr lang="en-GB" altLang="en-US" sz="2400">
                <a:solidFill>
                  <a:schemeClr val="bg1"/>
                </a:solidFill>
              </a:rPr>
              <a:t>  1 - add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103 - id of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Apples -item name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Fruits - category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15.0 - prize of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6  -  quantity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1 - add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 245 - id of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Chocolate - item name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Sweet - category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100.0 - prize of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1 - quantity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2 - view the cart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3 - remove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103 - id of an item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5 - check out</a:t>
            </a:r>
            <a:endParaRPr lang="en-GB" altLang="en-US" sz="2400">
              <a:solidFill>
                <a:schemeClr val="bg1"/>
              </a:solidFill>
            </a:endParaRPr>
          </a:p>
          <a:p>
            <a:r>
              <a:rPr lang="en-GB" altLang="en-US" sz="2400">
                <a:solidFill>
                  <a:schemeClr val="bg1"/>
                </a:solidFill>
              </a:rPr>
              <a:t>    6 - exit</a:t>
            </a:r>
            <a:endParaRPr lang="en-GB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7982"/>
</p:tagLst>
</file>

<file path=ppt/tags/tag86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7982"/>
</p:tagLst>
</file>

<file path=ppt/tags/tag87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7982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2_9*a*1"/>
  <p:tag name="KSO_WM_TEMPLATE_CATEGORY" val="custom"/>
  <p:tag name="KSO_WM_TEMPLATE_INDEX" val="20237982"/>
  <p:tag name="KSO_WM_UNIT_LAYERLEVEL" val="1"/>
  <p:tag name="KSO_WM_TAG_VERSION" val="3.0"/>
  <p:tag name="KSO_WM_BEAUTIFY_FLAG" val="#wm#"/>
  <p:tag name="KSO_WM_UNIT_PRESET_TEXT" val="THANK YOU"/>
</p:tagLst>
</file>

<file path=ppt/tags/tag89.xml><?xml version="1.0" encoding="utf-8"?>
<p:tagLst xmlns:p="http://schemas.openxmlformats.org/presentationml/2006/main"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7982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lang="en-GB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57">
      <a:dk1>
        <a:srgbClr val="000000"/>
      </a:dk1>
      <a:lt1>
        <a:srgbClr val="FFFFFF"/>
      </a:lt1>
      <a:dk2>
        <a:srgbClr val="043460"/>
      </a:dk2>
      <a:lt2>
        <a:srgbClr val="EFFFFF"/>
      </a:lt2>
      <a:accent1>
        <a:srgbClr val="09FFFF"/>
      </a:accent1>
      <a:accent2>
        <a:srgbClr val="1ADCFF"/>
      </a:accent2>
      <a:accent3>
        <a:srgbClr val="0F54FF"/>
      </a:accent3>
      <a:accent4>
        <a:srgbClr val="3D97FF"/>
      </a:accent4>
      <a:accent5>
        <a:srgbClr val="4F74FF"/>
      </a:accent5>
      <a:accent6>
        <a:srgbClr val="6051FF"/>
      </a:accent6>
      <a:hlink>
        <a:srgbClr val="4472C4"/>
      </a:hlink>
      <a:folHlink>
        <a:srgbClr val="BFBFBF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DCD6CA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4235</Words>
  <Application>WPS Slides</Application>
  <PresentationFormat>自定义</PresentationFormat>
  <Paragraphs>180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Calibri Light</vt:lpstr>
      <vt:lpstr>Arial Nova Cond</vt:lpstr>
      <vt:lpstr>Algerian</vt:lpstr>
      <vt:lpstr>Arial Black</vt:lpstr>
      <vt:lpstr>Showcard Gothic</vt:lpstr>
      <vt:lpstr>Adobe 黑体 Std R</vt:lpstr>
      <vt:lpstr>Arial Rounded MT Bold</vt:lpstr>
      <vt:lpstr>Berlin Sans FB Demi</vt:lpstr>
      <vt:lpstr>Microsoft YaHei</vt:lpstr>
      <vt:lpstr>Arial Unicode MS</vt:lpstr>
      <vt:lpstr>Inter</vt:lpstr>
      <vt:lpstr>Segoe Print</vt:lpstr>
      <vt:lpstr>Inter Bold</vt:lpstr>
      <vt:lpstr>Bernard MT Condensed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OUTPUT SCREENS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Shashank K</cp:lastModifiedBy>
  <cp:revision>89</cp:revision>
  <dcterms:created xsi:type="dcterms:W3CDTF">2015-01-21T04:12:00Z</dcterms:created>
  <dcterms:modified xsi:type="dcterms:W3CDTF">2025-05-07T17:40:26Z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2057-12.2.0.20795</vt:lpwstr>
  </property>
  <property fmtid="{D5CDD505-2E9C-101B-9397-08002B2CF9AE}" pid="3" name="ICV">
    <vt:lpwstr>4A5186976B3942348CD538D60B7A183E_12</vt:lpwstr>
  </property>
</Properties>
</file>