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2" r:id="rId4"/>
    <p:sldId id="263" r:id="rId5"/>
    <p:sldId id="264" r:id="rId6"/>
    <p:sldId id="265" r:id="rId7"/>
    <p:sldId id="266" r:id="rId8"/>
    <p:sldId id="258" r:id="rId9"/>
    <p:sldId id="259" r:id="rId10"/>
    <p:sldId id="269" r:id="rId11"/>
    <p:sldId id="260" r:id="rId12"/>
    <p:sldId id="261"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9/30/2022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9/30/2022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2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9/30/2022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9/30/2022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9/30/2022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9/30/2022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9/30/2022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9/30/2022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9/30/2022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9/30/2022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9/30/2022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9/30/2022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Website" TargetMode="External"/><Relationship Id="rId13" Type="http://schemas.openxmlformats.org/officeDocument/2006/relationships/hyperlink" Target="https://en.wikipedia.org/wiki/Smartphone" TargetMode="External"/><Relationship Id="rId18" Type="http://schemas.openxmlformats.org/officeDocument/2006/relationships/hyperlink" Target="https://en.wikipedia.org/wiki/Business-to-business" TargetMode="External"/><Relationship Id="rId3" Type="http://schemas.openxmlformats.org/officeDocument/2006/relationships/hyperlink" Target="https://en.wikipedia.org/wiki/Good_(economics)" TargetMode="External"/><Relationship Id="rId7" Type="http://schemas.openxmlformats.org/officeDocument/2006/relationships/hyperlink" Target="https://en.wikipedia.org/wiki/Mobile_app" TargetMode="External"/><Relationship Id="rId12" Type="http://schemas.openxmlformats.org/officeDocument/2006/relationships/hyperlink" Target="https://en.wikipedia.org/wiki/Tablet_computer" TargetMode="External"/><Relationship Id="rId17" Type="http://schemas.openxmlformats.org/officeDocument/2006/relationships/hyperlink" Target="https://en.wikipedia.org/wiki/Shopping_center" TargetMode="External"/><Relationship Id="rId2" Type="http://schemas.openxmlformats.org/officeDocument/2006/relationships/hyperlink" Target="https://en.wikipedia.org/wiki/Electronic_commerce" TargetMode="External"/><Relationship Id="rId16" Type="http://schemas.openxmlformats.org/officeDocument/2006/relationships/hyperlink" Target="https://en.wikipedia.org/wiki/Retailing" TargetMode="External"/><Relationship Id="rId1" Type="http://schemas.openxmlformats.org/officeDocument/2006/relationships/slideLayout" Target="../slideLayouts/slideLayout2.xml"/><Relationship Id="rId6" Type="http://schemas.openxmlformats.org/officeDocument/2006/relationships/hyperlink" Target="https://en.wikipedia.org/wiki/Web_browser" TargetMode="External"/><Relationship Id="rId11" Type="http://schemas.openxmlformats.org/officeDocument/2006/relationships/hyperlink" Target="https://en.wikipedia.org/wiki/Laptop" TargetMode="External"/><Relationship Id="rId5" Type="http://schemas.openxmlformats.org/officeDocument/2006/relationships/hyperlink" Target="https://en.wikipedia.org/wiki/Internet" TargetMode="External"/><Relationship Id="rId15" Type="http://schemas.openxmlformats.org/officeDocument/2006/relationships/hyperlink" Target="https://en.wikipedia.org/wiki/Brick_and_mortar_business" TargetMode="External"/><Relationship Id="rId10" Type="http://schemas.openxmlformats.org/officeDocument/2006/relationships/hyperlink" Target="https://en.wikipedia.org/wiki/Desktop_computer" TargetMode="External"/><Relationship Id="rId4" Type="http://schemas.openxmlformats.org/officeDocument/2006/relationships/hyperlink" Target="https://en.wikipedia.org/wiki/Service_(economics)" TargetMode="External"/><Relationship Id="rId9" Type="http://schemas.openxmlformats.org/officeDocument/2006/relationships/hyperlink" Target="https://en.wikipedia.org/wiki/Shopping_search_engine" TargetMode="External"/><Relationship Id="rId14" Type="http://schemas.openxmlformats.org/officeDocument/2006/relationships/hyperlink" Target="https://en.wikipedia.org/wiki/Product_(busines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2133-4BF2-5E2D-98A8-012DDA9378C0}"/>
              </a:ext>
            </a:extLst>
          </p:cNvPr>
          <p:cNvSpPr>
            <a:spLocks noGrp="1"/>
          </p:cNvSpPr>
          <p:nvPr>
            <p:ph type="title"/>
          </p:nvPr>
        </p:nvSpPr>
        <p:spPr/>
        <p:txBody>
          <a:bodyPr/>
          <a:lstStyle/>
          <a:p>
            <a:r>
              <a:rPr lang="en-IN" dirty="0"/>
              <a:t> E-shopping application</a:t>
            </a:r>
          </a:p>
        </p:txBody>
      </p:sp>
      <p:sp>
        <p:nvSpPr>
          <p:cNvPr id="4" name="Content Placeholder 3">
            <a:extLst>
              <a:ext uri="{FF2B5EF4-FFF2-40B4-BE49-F238E27FC236}">
                <a16:creationId xmlns:a16="http://schemas.microsoft.com/office/drawing/2014/main" id="{7E2CD438-0810-4B99-8AFC-AA32707E25CD}"/>
              </a:ext>
            </a:extLst>
          </p:cNvPr>
          <p:cNvSpPr>
            <a:spLocks noGrp="1"/>
          </p:cNvSpPr>
          <p:nvPr>
            <p:ph idx="1"/>
          </p:nvPr>
        </p:nvSpPr>
        <p:spPr/>
        <p:txBody>
          <a:bodyPr/>
          <a:lstStyle/>
          <a:p>
            <a:r>
              <a:rPr lang="en-IN" dirty="0"/>
              <a:t>Presentation can be done in many ways but few methods are the:</a:t>
            </a:r>
          </a:p>
          <a:p>
            <a:r>
              <a:rPr lang="en-IN" dirty="0"/>
              <a:t>1.Log in module</a:t>
            </a:r>
          </a:p>
          <a:p>
            <a:r>
              <a:rPr lang="en-IN" dirty="0"/>
              <a:t>2.Searching module</a:t>
            </a:r>
          </a:p>
          <a:p>
            <a:r>
              <a:rPr lang="en-IN" dirty="0"/>
              <a:t>3.Purchase module</a:t>
            </a:r>
          </a:p>
          <a:p>
            <a:r>
              <a:rPr lang="en-IN" dirty="0"/>
              <a:t>4.Payment module</a:t>
            </a:r>
          </a:p>
          <a:p>
            <a:r>
              <a:rPr lang="en-IN" dirty="0"/>
              <a:t>5.Delivery and logistic module</a:t>
            </a:r>
          </a:p>
          <a:p>
            <a:r>
              <a:rPr lang="en-IN" dirty="0"/>
              <a:t>6.Adding products to the portal to implement </a:t>
            </a:r>
          </a:p>
        </p:txBody>
      </p:sp>
    </p:spTree>
    <p:extLst>
      <p:ext uri="{BB962C8B-B14F-4D97-AF65-F5344CB8AC3E}">
        <p14:creationId xmlns:p14="http://schemas.microsoft.com/office/powerpoint/2010/main" val="359163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C4FE-2536-218D-F746-F42573FE84E4}"/>
              </a:ext>
            </a:extLst>
          </p:cNvPr>
          <p:cNvSpPr>
            <a:spLocks noGrp="1"/>
          </p:cNvSpPr>
          <p:nvPr>
            <p:ph type="title"/>
          </p:nvPr>
        </p:nvSpPr>
        <p:spPr/>
        <p:txBody>
          <a:bodyPr/>
          <a:lstStyle/>
          <a:p>
            <a:r>
              <a:rPr lang="en-IN" dirty="0"/>
              <a:t>Test cases for E-shopping application:</a:t>
            </a:r>
          </a:p>
        </p:txBody>
      </p:sp>
      <p:sp>
        <p:nvSpPr>
          <p:cNvPr id="3" name="Content Placeholder 2">
            <a:extLst>
              <a:ext uri="{FF2B5EF4-FFF2-40B4-BE49-F238E27FC236}">
                <a16:creationId xmlns:a16="http://schemas.microsoft.com/office/drawing/2014/main" id="{1DC23470-271E-C7AF-280E-F6C184B50AA9}"/>
              </a:ext>
            </a:extLst>
          </p:cNvPr>
          <p:cNvSpPr>
            <a:spLocks noGrp="1"/>
          </p:cNvSpPr>
          <p:nvPr>
            <p:ph idx="1"/>
          </p:nvPr>
        </p:nvSpPr>
        <p:spPr/>
        <p:txBody>
          <a:bodyPr>
            <a:normAutofit fontScale="62500" lnSpcReduction="20000"/>
          </a:bodyPr>
          <a:lstStyle/>
          <a:p>
            <a:pPr algn="l">
              <a:buFont typeface="+mj-lt"/>
              <a:buAutoNum type="arabicPeriod"/>
            </a:pPr>
            <a:r>
              <a:rPr lang="en-US" b="0" i="0" dirty="0">
                <a:solidFill>
                  <a:srgbClr val="282829"/>
                </a:solidFill>
                <a:effectLst/>
                <a:latin typeface="Segoe UI" panose="020B0502040204020203" pitchFamily="34" charset="0"/>
              </a:rPr>
              <a:t>Verify that on the product page, the user can select the desired attribute of the product e.g. size, color, etc.</a:t>
            </a:r>
          </a:p>
          <a:p>
            <a:pPr algn="l">
              <a:buFont typeface="+mj-lt"/>
              <a:buAutoNum type="arabicPeriod"/>
            </a:pPr>
            <a:r>
              <a:rPr lang="en-US" b="0" i="0" dirty="0">
                <a:solidFill>
                  <a:srgbClr val="282829"/>
                </a:solidFill>
                <a:effectLst/>
                <a:latin typeface="Segoe UI" panose="020B0502040204020203" pitchFamily="34" charset="0"/>
              </a:rPr>
              <a:t>Verify that the user can add to cart one or more products.</a:t>
            </a:r>
          </a:p>
          <a:p>
            <a:pPr algn="l">
              <a:buFont typeface="+mj-lt"/>
              <a:buAutoNum type="arabicPeriod"/>
            </a:pPr>
            <a:r>
              <a:rPr lang="en-US" b="0" i="0" dirty="0">
                <a:solidFill>
                  <a:srgbClr val="282829"/>
                </a:solidFill>
                <a:effectLst/>
                <a:latin typeface="Segoe UI" panose="020B0502040204020203" pitchFamily="34" charset="0"/>
              </a:rPr>
              <a:t>Verify that users can add products to the </a:t>
            </a:r>
            <a:r>
              <a:rPr lang="en-US" b="0" i="0" dirty="0" err="1">
                <a:solidFill>
                  <a:srgbClr val="282829"/>
                </a:solidFill>
                <a:effectLst/>
                <a:latin typeface="Segoe UI" panose="020B0502040204020203" pitchFamily="34" charset="0"/>
              </a:rPr>
              <a:t>wishlist</a:t>
            </a:r>
            <a:r>
              <a:rPr lang="en-US" b="0" i="0" dirty="0">
                <a:solidFill>
                  <a:srgbClr val="282829"/>
                </a:solidFill>
                <a:effectLst/>
                <a:latin typeface="Segoe UI" panose="020B0502040204020203" pitchFamily="34" charset="0"/>
              </a:rPr>
              <a:t>.</a:t>
            </a:r>
          </a:p>
          <a:p>
            <a:pPr algn="l">
              <a:buFont typeface="+mj-lt"/>
              <a:buAutoNum type="arabicPeriod"/>
            </a:pPr>
            <a:r>
              <a:rPr lang="en-US" b="0" i="0" dirty="0">
                <a:solidFill>
                  <a:srgbClr val="282829"/>
                </a:solidFill>
                <a:effectLst/>
                <a:latin typeface="Segoe UI" panose="020B0502040204020203" pitchFamily="34" charset="0"/>
              </a:rPr>
              <a:t>Verify that the user can buy products added to the cart after signing in to the application (or as per the functionality of the website).</a:t>
            </a:r>
          </a:p>
          <a:p>
            <a:pPr algn="l">
              <a:buFont typeface="+mj-lt"/>
              <a:buAutoNum type="arabicPeriod"/>
            </a:pPr>
            <a:r>
              <a:rPr lang="en-US" b="0" i="0" dirty="0">
                <a:solidFill>
                  <a:srgbClr val="282829"/>
                </a:solidFill>
                <a:effectLst/>
                <a:latin typeface="Segoe UI" panose="020B0502040204020203" pitchFamily="34" charset="0"/>
              </a:rPr>
              <a:t>Verify that the user can successfully buy more than one product that was added to his/her cart.</a:t>
            </a:r>
          </a:p>
          <a:p>
            <a:pPr algn="l">
              <a:buFont typeface="+mj-lt"/>
              <a:buAutoNum type="arabicPeriod"/>
            </a:pPr>
            <a:r>
              <a:rPr lang="en-US" b="0" i="0" dirty="0">
                <a:solidFill>
                  <a:srgbClr val="282829"/>
                </a:solidFill>
                <a:effectLst/>
                <a:latin typeface="Segoe UI" panose="020B0502040204020203" pitchFamily="34" charset="0"/>
              </a:rPr>
              <a:t>Verify that the user cannot add more than the available inventory of the product.</a:t>
            </a:r>
          </a:p>
          <a:p>
            <a:pPr algn="l">
              <a:buFont typeface="+mj-lt"/>
              <a:buAutoNum type="arabicPeriod"/>
            </a:pPr>
            <a:r>
              <a:rPr lang="en-US" b="0" i="0" dirty="0">
                <a:solidFill>
                  <a:srgbClr val="282829"/>
                </a:solidFill>
                <a:effectLst/>
                <a:latin typeface="Segoe UI" panose="020B0502040204020203" pitchFamily="34" charset="0"/>
              </a:rPr>
              <a:t>Verify that the limit to the number of products a user can by is working correctly by displaying an error message and preventing the user from buying more than the limit.</a:t>
            </a:r>
          </a:p>
          <a:p>
            <a:pPr algn="l">
              <a:buFont typeface="+mj-lt"/>
              <a:buAutoNum type="arabicPeriod"/>
            </a:pPr>
            <a:r>
              <a:rPr lang="en-US" b="0" i="0" dirty="0">
                <a:solidFill>
                  <a:srgbClr val="282829"/>
                </a:solidFill>
                <a:effectLst/>
                <a:latin typeface="Segoe UI" panose="020B0502040204020203" pitchFamily="34" charset="0"/>
              </a:rPr>
              <a:t>Verify that the delivery can be declined for the places where shipping is not available.</a:t>
            </a:r>
          </a:p>
          <a:p>
            <a:pPr algn="l">
              <a:buFont typeface="+mj-lt"/>
              <a:buAutoNum type="arabicPeriod"/>
            </a:pPr>
            <a:r>
              <a:rPr lang="en-US" b="0" i="0" dirty="0">
                <a:solidFill>
                  <a:srgbClr val="282829"/>
                </a:solidFill>
                <a:effectLst/>
                <a:latin typeface="Segoe UI" panose="020B0502040204020203" pitchFamily="34" charset="0"/>
              </a:rPr>
              <a:t>It explains the E –shopping application </a:t>
            </a:r>
            <a:r>
              <a:rPr lang="en-US" dirty="0">
                <a:solidFill>
                  <a:srgbClr val="282829"/>
                </a:solidFill>
                <a:latin typeface="Segoe UI" panose="020B0502040204020203" pitchFamily="34" charset="0"/>
              </a:rPr>
              <a:t> .</a:t>
            </a:r>
            <a:endParaRPr lang="en-US" b="0" i="0" dirty="0">
              <a:solidFill>
                <a:srgbClr val="282829"/>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230417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43C7-B747-7AA0-05D2-EF30E4E50F76}"/>
              </a:ext>
            </a:extLst>
          </p:cNvPr>
          <p:cNvSpPr>
            <a:spLocks noGrp="1"/>
          </p:cNvSpPr>
          <p:nvPr>
            <p:ph type="title"/>
          </p:nvPr>
        </p:nvSpPr>
        <p:spPr/>
        <p:txBody>
          <a:bodyPr>
            <a:normAutofit fontScale="90000"/>
          </a:bodyPr>
          <a:lstStyle/>
          <a:p>
            <a:r>
              <a:rPr lang="en-IN" dirty="0"/>
              <a:t>Positive test scenario for E-shopping application:</a:t>
            </a:r>
          </a:p>
        </p:txBody>
      </p:sp>
      <p:sp>
        <p:nvSpPr>
          <p:cNvPr id="3" name="Content Placeholder 2">
            <a:extLst>
              <a:ext uri="{FF2B5EF4-FFF2-40B4-BE49-F238E27FC236}">
                <a16:creationId xmlns:a16="http://schemas.microsoft.com/office/drawing/2014/main" id="{C20B5D59-A3CA-8919-8FB6-589262F90701}"/>
              </a:ext>
            </a:extLst>
          </p:cNvPr>
          <p:cNvSpPr>
            <a:spLocks noGrp="1"/>
          </p:cNvSpPr>
          <p:nvPr>
            <p:ph idx="1"/>
          </p:nvPr>
        </p:nvSpPr>
        <p:spPr/>
        <p:txBody>
          <a:bodyPr>
            <a:normAutofit fontScale="70000" lnSpcReduction="20000"/>
          </a:bodyPr>
          <a:lstStyle/>
          <a:p>
            <a:r>
              <a:rPr lang="en-US" b="0" i="0" dirty="0">
                <a:solidFill>
                  <a:srgbClr val="000000"/>
                </a:solidFill>
                <a:effectLst/>
                <a:latin typeface="-apple-system"/>
              </a:rPr>
              <a:t>Verify that the shopping cart icon is displayed as expected or not.</a:t>
            </a:r>
          </a:p>
          <a:p>
            <a:r>
              <a:rPr lang="en-US" b="0" i="0" dirty="0">
                <a:solidFill>
                  <a:srgbClr val="000000"/>
                </a:solidFill>
                <a:effectLst/>
                <a:latin typeface="-apple-system"/>
              </a:rPr>
              <a:t>Verify that the shopping cart icon is clickable or not</a:t>
            </a:r>
            <a:endParaRPr lang="en-US" dirty="0">
              <a:solidFill>
                <a:srgbClr val="000000"/>
              </a:solidFill>
              <a:latin typeface="-apple-system"/>
            </a:endParaRPr>
          </a:p>
          <a:p>
            <a:r>
              <a:rPr lang="en-US" b="0" i="0" dirty="0">
                <a:solidFill>
                  <a:srgbClr val="000000"/>
                </a:solidFill>
                <a:effectLst/>
                <a:latin typeface="-apple-system"/>
              </a:rPr>
              <a:t>Verify that the user is able to add items into the cart or not</a:t>
            </a:r>
          </a:p>
          <a:p>
            <a:r>
              <a:rPr lang="en-US" b="0" i="0" dirty="0">
                <a:solidFill>
                  <a:srgbClr val="000000"/>
                </a:solidFill>
                <a:effectLst/>
                <a:latin typeface="-apple-system"/>
              </a:rPr>
              <a:t>Verify if the user increases the number of items then the cart should be reflected as per quantities</a:t>
            </a:r>
            <a:endParaRPr lang="en-US" dirty="0">
              <a:solidFill>
                <a:srgbClr val="000000"/>
              </a:solidFill>
              <a:latin typeface="-apple-system"/>
            </a:endParaRPr>
          </a:p>
          <a:p>
            <a:r>
              <a:rPr lang="en-US" b="0" i="0" dirty="0">
                <a:solidFill>
                  <a:srgbClr val="000000"/>
                </a:solidFill>
                <a:effectLst/>
                <a:latin typeface="-apple-system"/>
              </a:rPr>
              <a:t>Verify if the user decreases the number of items then the cart should be reflected  as per quantities</a:t>
            </a:r>
          </a:p>
          <a:p>
            <a:r>
              <a:rPr lang="en-US" b="0" i="0" dirty="0">
                <a:solidFill>
                  <a:srgbClr val="000000"/>
                </a:solidFill>
                <a:effectLst/>
                <a:latin typeface="-apple-system"/>
              </a:rPr>
              <a:t>Verify that the user is able to click on the cart icon button when the cart is empty</a:t>
            </a:r>
          </a:p>
          <a:p>
            <a:r>
              <a:rPr lang="en-US" b="0" i="0" dirty="0">
                <a:solidFill>
                  <a:srgbClr val="000000"/>
                </a:solidFill>
                <a:effectLst/>
                <a:latin typeface="-apple-system"/>
              </a:rPr>
              <a:t>Verify that when the user clicks on the cart button then the user should navigate to the shopping cart page</a:t>
            </a:r>
          </a:p>
          <a:p>
            <a:r>
              <a:rPr lang="en-US" b="0" i="0" dirty="0">
                <a:solidFill>
                  <a:srgbClr val="000000"/>
                </a:solidFill>
                <a:effectLst/>
                <a:latin typeface="-apple-system"/>
              </a:rPr>
              <a:t>Verify that the user is able to remove items from the cart</a:t>
            </a:r>
          </a:p>
          <a:p>
            <a:r>
              <a:rPr lang="en-US" b="0" i="0" dirty="0">
                <a:solidFill>
                  <a:srgbClr val="000000"/>
                </a:solidFill>
                <a:effectLst/>
                <a:latin typeface="-apple-system"/>
              </a:rPr>
              <a:t>Verify that each items’ price on the shopping cart page</a:t>
            </a:r>
            <a:endParaRPr lang="en-IN" dirty="0"/>
          </a:p>
        </p:txBody>
      </p:sp>
    </p:spTree>
    <p:extLst>
      <p:ext uri="{BB962C8B-B14F-4D97-AF65-F5344CB8AC3E}">
        <p14:creationId xmlns:p14="http://schemas.microsoft.com/office/powerpoint/2010/main" val="372747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CF7-EEB4-1D5C-E3D0-B97DD1723E53}"/>
              </a:ext>
            </a:extLst>
          </p:cNvPr>
          <p:cNvSpPr>
            <a:spLocks noGrp="1"/>
          </p:cNvSpPr>
          <p:nvPr>
            <p:ph type="title"/>
          </p:nvPr>
        </p:nvSpPr>
        <p:spPr/>
        <p:txBody>
          <a:bodyPr>
            <a:normAutofit fontScale="90000"/>
          </a:bodyPr>
          <a:lstStyle/>
          <a:p>
            <a:r>
              <a:rPr lang="en-IN" dirty="0"/>
              <a:t>The negative test scenario for E-</a:t>
            </a:r>
            <a:r>
              <a:rPr lang="en-IN" dirty="0" err="1"/>
              <a:t>shoping</a:t>
            </a:r>
            <a:r>
              <a:rPr lang="en-IN" dirty="0"/>
              <a:t> application:</a:t>
            </a:r>
          </a:p>
        </p:txBody>
      </p:sp>
      <p:sp>
        <p:nvSpPr>
          <p:cNvPr id="3" name="Content Placeholder 2">
            <a:extLst>
              <a:ext uri="{FF2B5EF4-FFF2-40B4-BE49-F238E27FC236}">
                <a16:creationId xmlns:a16="http://schemas.microsoft.com/office/drawing/2014/main" id="{23BE7F48-B4E5-12E7-6BEB-2898818DEC31}"/>
              </a:ext>
            </a:extLst>
          </p:cNvPr>
          <p:cNvSpPr>
            <a:spLocks noGrp="1"/>
          </p:cNvSpPr>
          <p:nvPr>
            <p:ph idx="1"/>
          </p:nvPr>
        </p:nvSpPr>
        <p:spPr/>
        <p:txBody>
          <a:bodyPr>
            <a:normAutofit fontScale="92500"/>
          </a:bodyPr>
          <a:lstStyle/>
          <a:p>
            <a:r>
              <a:rPr lang="en-US" b="0" i="0" dirty="0">
                <a:solidFill>
                  <a:srgbClr val="000000"/>
                </a:solidFill>
                <a:effectLst/>
                <a:latin typeface="-apple-system"/>
              </a:rPr>
              <a:t>Verify that the user is able to proceed with a negative number like (-1,-2,-3….)</a:t>
            </a:r>
          </a:p>
          <a:p>
            <a:r>
              <a:rPr lang="en-US" b="0" i="0" dirty="0">
                <a:solidFill>
                  <a:srgbClr val="000000"/>
                </a:solidFill>
                <a:effectLst/>
                <a:latin typeface="-apple-system"/>
              </a:rPr>
              <a:t>Verify if the cart is editable then check that the user is able to enter floating numbers</a:t>
            </a:r>
            <a:endParaRPr lang="en-US" dirty="0">
              <a:solidFill>
                <a:srgbClr val="000000"/>
              </a:solidFill>
              <a:latin typeface="-apple-system"/>
            </a:endParaRPr>
          </a:p>
          <a:p>
            <a:r>
              <a:rPr lang="en-US" b="0" i="0" dirty="0">
                <a:solidFill>
                  <a:srgbClr val="000000"/>
                </a:solidFill>
                <a:effectLst/>
                <a:latin typeface="-apple-system"/>
              </a:rPr>
              <a:t>Verify if the cart is editable then check that the user is able to enter special characters</a:t>
            </a:r>
          </a:p>
          <a:p>
            <a:r>
              <a:rPr lang="en-US" b="0" i="0" dirty="0">
                <a:solidFill>
                  <a:srgbClr val="000000"/>
                </a:solidFill>
                <a:effectLst/>
                <a:latin typeface="-apple-system"/>
              </a:rPr>
              <a:t>Verify that the user is able to proceed with an empty cart or not</a:t>
            </a:r>
            <a:endParaRPr lang="en-US" dirty="0">
              <a:solidFill>
                <a:srgbClr val="000000"/>
              </a:solidFill>
              <a:latin typeface="-apple-system"/>
            </a:endParaRPr>
          </a:p>
          <a:p>
            <a:r>
              <a:rPr lang="en-US" b="0" i="0" dirty="0">
                <a:solidFill>
                  <a:srgbClr val="000000"/>
                </a:solidFill>
                <a:effectLst/>
                <a:latin typeface="-apple-system"/>
              </a:rPr>
              <a:t>Verify that each items’ price on the shopping cart page</a:t>
            </a:r>
          </a:p>
          <a:p>
            <a:r>
              <a:rPr lang="en-US" b="0" i="0" dirty="0">
                <a:solidFill>
                  <a:srgbClr val="000000"/>
                </a:solidFill>
                <a:effectLst/>
                <a:latin typeface="-apple-system"/>
              </a:rPr>
              <a:t>Verify that all item’s total prices on the shopping cart page</a:t>
            </a:r>
            <a:endParaRPr lang="en-IN" dirty="0"/>
          </a:p>
        </p:txBody>
      </p:sp>
    </p:spTree>
    <p:extLst>
      <p:ext uri="{BB962C8B-B14F-4D97-AF65-F5344CB8AC3E}">
        <p14:creationId xmlns:p14="http://schemas.microsoft.com/office/powerpoint/2010/main" val="397289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05E2D-3E13-9D60-7A94-325A12389EFC}"/>
              </a:ext>
            </a:extLst>
          </p:cNvPr>
          <p:cNvSpPr>
            <a:spLocks noGrp="1"/>
          </p:cNvSpPr>
          <p:nvPr>
            <p:ph type="title"/>
          </p:nvPr>
        </p:nvSpPr>
        <p:spPr/>
        <p:txBody>
          <a:bodyPr/>
          <a:lstStyle/>
          <a:p>
            <a:r>
              <a:rPr lang="en-IN" dirty="0"/>
              <a:t>The conclusion:</a:t>
            </a:r>
          </a:p>
        </p:txBody>
      </p:sp>
      <p:sp>
        <p:nvSpPr>
          <p:cNvPr id="3" name="Content Placeholder 2">
            <a:extLst>
              <a:ext uri="{FF2B5EF4-FFF2-40B4-BE49-F238E27FC236}">
                <a16:creationId xmlns:a16="http://schemas.microsoft.com/office/drawing/2014/main" id="{F38F3FB5-BACE-C84F-76D2-465F3709FC85}"/>
              </a:ext>
            </a:extLst>
          </p:cNvPr>
          <p:cNvSpPr>
            <a:spLocks noGrp="1"/>
          </p:cNvSpPr>
          <p:nvPr>
            <p:ph idx="1"/>
          </p:nvPr>
        </p:nvSpPr>
        <p:spPr/>
        <p:txBody>
          <a:bodyPr>
            <a:normAutofit fontScale="85000" lnSpcReduction="10000"/>
          </a:bodyPr>
          <a:lstStyle/>
          <a:p>
            <a:r>
              <a:rPr lang="en-US" b="0" i="0" dirty="0">
                <a:solidFill>
                  <a:srgbClr val="000000"/>
                </a:solidFill>
                <a:effectLst/>
                <a:latin typeface="Times New Roman" panose="02020603050405020304" pitchFamily="18" charset="0"/>
              </a:rPr>
              <a:t>Technology has made significant progress over the years to provide consumers a better online shopping experience and will continue to do so for years to come.  With the rapid growth of products and brands, people have speculated that online shopping will overtake in-store shopping.  </a:t>
            </a:r>
            <a:endParaRPr lang="en-US" b="0" i="0" dirty="0">
              <a:solidFill>
                <a:srgbClr val="202124"/>
              </a:solidFill>
              <a:effectLst/>
              <a:latin typeface="arial" panose="020B0604020202020204" pitchFamily="34" charset="0"/>
            </a:endParaRPr>
          </a:p>
          <a:p>
            <a:pPr algn="l"/>
            <a:r>
              <a:rPr lang="en-US" b="1" i="0" dirty="0">
                <a:solidFill>
                  <a:srgbClr val="202124"/>
                </a:solidFill>
                <a:effectLst/>
                <a:latin typeface="arial" panose="020B0604020202020204" pitchFamily="34" charset="0"/>
              </a:rPr>
              <a:t>E-Commerce is not an IT issue but a whole business undertaking</a:t>
            </a:r>
            <a:r>
              <a:rPr lang="en-US" b="0" i="0" dirty="0">
                <a:solidFill>
                  <a:srgbClr val="202124"/>
                </a:solidFill>
                <a:effectLst/>
                <a:latin typeface="arial" panose="020B0604020202020204" pitchFamily="34" charset="0"/>
              </a:rPr>
              <a:t>. Companies that use it as a reason for completely re-designing their business processes are likely to reap the greatest benefits. Moreover, E-Commerce is a helpful technology that gives the consumer access to business and companies all over the world.</a:t>
            </a:r>
          </a:p>
          <a:p>
            <a:r>
              <a:rPr lang="en-US" b="0" i="0" dirty="0" err="1">
                <a:solidFill>
                  <a:srgbClr val="000000"/>
                </a:solidFill>
                <a:effectLst/>
                <a:latin typeface="Times New Roman" panose="02020603050405020304" pitchFamily="18" charset="0"/>
              </a:rPr>
              <a:t>rtar</a:t>
            </a:r>
            <a:r>
              <a:rPr lang="en-US" b="0" i="0" dirty="0">
                <a:solidFill>
                  <a:srgbClr val="000000"/>
                </a:solidFill>
                <a:effectLst/>
                <a:latin typeface="Times New Roman" panose="02020603050405020304" pitchFamily="18" charset="0"/>
              </a:rPr>
              <a:t> store.  At the end, it has been a win-win situation for both consumer and sellers of it.</a:t>
            </a:r>
            <a:endParaRPr lang="en-IN" dirty="0"/>
          </a:p>
        </p:txBody>
      </p:sp>
    </p:spTree>
    <p:extLst>
      <p:ext uri="{BB962C8B-B14F-4D97-AF65-F5344CB8AC3E}">
        <p14:creationId xmlns:p14="http://schemas.microsoft.com/office/powerpoint/2010/main" val="3669418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A63D4-4318-E7A3-C6A0-7594537F71C4}"/>
              </a:ext>
            </a:extLst>
          </p:cNvPr>
          <p:cNvSpPr>
            <a:spLocks noGrp="1"/>
          </p:cNvSpPr>
          <p:nvPr>
            <p:ph idx="1"/>
          </p:nvPr>
        </p:nvSpPr>
        <p:spPr/>
        <p:txBody>
          <a:bodyPr/>
          <a:lstStyle/>
          <a:p>
            <a:pPr marL="0" indent="0">
              <a:buNone/>
            </a:pPr>
            <a:endParaRPr lang="en-IN" dirty="0"/>
          </a:p>
          <a:p>
            <a:pPr marL="0" indent="0">
              <a:buNone/>
            </a:pPr>
            <a:r>
              <a:rPr lang="en-IN" dirty="0"/>
              <a:t>                                                  THANK YOU</a:t>
            </a:r>
          </a:p>
        </p:txBody>
      </p:sp>
    </p:spTree>
    <p:extLst>
      <p:ext uri="{BB962C8B-B14F-4D97-AF65-F5344CB8AC3E}">
        <p14:creationId xmlns:p14="http://schemas.microsoft.com/office/powerpoint/2010/main" val="228812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43CE-9B1B-5F22-BFCF-D470820CD48D}"/>
              </a:ext>
            </a:extLst>
          </p:cNvPr>
          <p:cNvSpPr>
            <a:spLocks noGrp="1"/>
          </p:cNvSpPr>
          <p:nvPr>
            <p:ph type="title"/>
          </p:nvPr>
        </p:nvSpPr>
        <p:spPr/>
        <p:txBody>
          <a:bodyPr>
            <a:normAutofit fontScale="90000"/>
          </a:bodyPr>
          <a:lstStyle/>
          <a:p>
            <a:r>
              <a:rPr lang="en-IN" dirty="0"/>
              <a:t>1.Log In module for the e-shopping application</a:t>
            </a:r>
          </a:p>
        </p:txBody>
      </p:sp>
      <p:pic>
        <p:nvPicPr>
          <p:cNvPr id="1026" name="Picture 2" descr="Landing page with shopping login form Free Vector - Nohat - Free for  designer">
            <a:extLst>
              <a:ext uri="{FF2B5EF4-FFF2-40B4-BE49-F238E27FC236}">
                <a16:creationId xmlns:a16="http://schemas.microsoft.com/office/drawing/2014/main" id="{3527FEA1-637D-A939-ACC6-FFB8AB3A30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4518" y="1508783"/>
            <a:ext cx="4983457" cy="4983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33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934E-EACB-9FFE-E7F8-836534167C38}"/>
              </a:ext>
            </a:extLst>
          </p:cNvPr>
          <p:cNvSpPr>
            <a:spLocks noGrp="1"/>
          </p:cNvSpPr>
          <p:nvPr>
            <p:ph type="title"/>
          </p:nvPr>
        </p:nvSpPr>
        <p:spPr/>
        <p:txBody>
          <a:bodyPr/>
          <a:lstStyle/>
          <a:p>
            <a:r>
              <a:rPr lang="en-IN" dirty="0"/>
              <a:t>Searching module:</a:t>
            </a:r>
          </a:p>
        </p:txBody>
      </p:sp>
      <p:pic>
        <p:nvPicPr>
          <p:cNvPr id="4" name="Content Placeholder 3">
            <a:extLst>
              <a:ext uri="{FF2B5EF4-FFF2-40B4-BE49-F238E27FC236}">
                <a16:creationId xmlns:a16="http://schemas.microsoft.com/office/drawing/2014/main" id="{7A773F0B-BEEF-C52E-3FB6-3693832F16CA}"/>
              </a:ext>
            </a:extLst>
          </p:cNvPr>
          <p:cNvPicPr>
            <a:picLocks noGrp="1" noChangeAspect="1"/>
          </p:cNvPicPr>
          <p:nvPr>
            <p:ph idx="1"/>
          </p:nvPr>
        </p:nvPicPr>
        <p:blipFill>
          <a:blip r:embed="rId2"/>
          <a:stretch>
            <a:fillRect/>
          </a:stretch>
        </p:blipFill>
        <p:spPr>
          <a:xfrm>
            <a:off x="1996324" y="1949450"/>
            <a:ext cx="8199353" cy="4195763"/>
          </a:xfrm>
          <a:prstGeom prst="rect">
            <a:avLst/>
          </a:prstGeom>
        </p:spPr>
      </p:pic>
    </p:spTree>
    <p:extLst>
      <p:ext uri="{BB962C8B-B14F-4D97-AF65-F5344CB8AC3E}">
        <p14:creationId xmlns:p14="http://schemas.microsoft.com/office/powerpoint/2010/main" val="321448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3108-522C-4DEE-3412-B5DE2B5B44E7}"/>
              </a:ext>
            </a:extLst>
          </p:cNvPr>
          <p:cNvSpPr>
            <a:spLocks noGrp="1"/>
          </p:cNvSpPr>
          <p:nvPr>
            <p:ph type="title"/>
          </p:nvPr>
        </p:nvSpPr>
        <p:spPr/>
        <p:txBody>
          <a:bodyPr/>
          <a:lstStyle/>
          <a:p>
            <a:r>
              <a:rPr lang="en-IN" dirty="0"/>
              <a:t>Purchase module:</a:t>
            </a:r>
          </a:p>
        </p:txBody>
      </p:sp>
      <p:pic>
        <p:nvPicPr>
          <p:cNvPr id="4" name="Content Placeholder 3">
            <a:extLst>
              <a:ext uri="{FF2B5EF4-FFF2-40B4-BE49-F238E27FC236}">
                <a16:creationId xmlns:a16="http://schemas.microsoft.com/office/drawing/2014/main" id="{F21660A6-E81E-B060-6F35-591E9215C8E6}"/>
              </a:ext>
            </a:extLst>
          </p:cNvPr>
          <p:cNvPicPr>
            <a:picLocks noGrp="1" noChangeAspect="1"/>
          </p:cNvPicPr>
          <p:nvPr>
            <p:ph idx="1"/>
          </p:nvPr>
        </p:nvPicPr>
        <p:blipFill>
          <a:blip r:embed="rId2"/>
          <a:stretch>
            <a:fillRect/>
          </a:stretch>
        </p:blipFill>
        <p:spPr>
          <a:xfrm>
            <a:off x="2449480" y="1691323"/>
            <a:ext cx="6311343" cy="4727415"/>
          </a:xfrm>
          <a:prstGeom prst="rect">
            <a:avLst/>
          </a:prstGeom>
        </p:spPr>
      </p:pic>
    </p:spTree>
    <p:extLst>
      <p:ext uri="{BB962C8B-B14F-4D97-AF65-F5344CB8AC3E}">
        <p14:creationId xmlns:p14="http://schemas.microsoft.com/office/powerpoint/2010/main" val="244146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8704-326A-7507-1495-A30E873FE45E}"/>
              </a:ext>
            </a:extLst>
          </p:cNvPr>
          <p:cNvSpPr>
            <a:spLocks noGrp="1"/>
          </p:cNvSpPr>
          <p:nvPr>
            <p:ph type="title"/>
          </p:nvPr>
        </p:nvSpPr>
        <p:spPr/>
        <p:txBody>
          <a:bodyPr/>
          <a:lstStyle/>
          <a:p>
            <a:r>
              <a:rPr lang="en-IN" dirty="0"/>
              <a:t>Payment module:</a:t>
            </a:r>
          </a:p>
        </p:txBody>
      </p:sp>
      <p:pic>
        <p:nvPicPr>
          <p:cNvPr id="4" name="Content Placeholder 3">
            <a:extLst>
              <a:ext uri="{FF2B5EF4-FFF2-40B4-BE49-F238E27FC236}">
                <a16:creationId xmlns:a16="http://schemas.microsoft.com/office/drawing/2014/main" id="{EB18E1F5-3425-1647-9A9E-703760C13AAF}"/>
              </a:ext>
            </a:extLst>
          </p:cNvPr>
          <p:cNvPicPr>
            <a:picLocks noGrp="1" noChangeAspect="1"/>
          </p:cNvPicPr>
          <p:nvPr>
            <p:ph idx="1"/>
          </p:nvPr>
        </p:nvPicPr>
        <p:blipFill>
          <a:blip r:embed="rId2"/>
          <a:stretch>
            <a:fillRect/>
          </a:stretch>
        </p:blipFill>
        <p:spPr>
          <a:xfrm>
            <a:off x="2795452" y="2191329"/>
            <a:ext cx="5211128" cy="3467769"/>
          </a:xfrm>
          <a:prstGeom prst="rect">
            <a:avLst/>
          </a:prstGeom>
        </p:spPr>
      </p:pic>
    </p:spTree>
    <p:extLst>
      <p:ext uri="{BB962C8B-B14F-4D97-AF65-F5344CB8AC3E}">
        <p14:creationId xmlns:p14="http://schemas.microsoft.com/office/powerpoint/2010/main" val="126366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B53A-FBAD-CFE7-F23D-6334D5912515}"/>
              </a:ext>
            </a:extLst>
          </p:cNvPr>
          <p:cNvSpPr>
            <a:spLocks noGrp="1"/>
          </p:cNvSpPr>
          <p:nvPr>
            <p:ph type="title"/>
          </p:nvPr>
        </p:nvSpPr>
        <p:spPr/>
        <p:txBody>
          <a:bodyPr/>
          <a:lstStyle/>
          <a:p>
            <a:r>
              <a:rPr lang="en-IN" dirty="0"/>
              <a:t>Delivery and logistic module:</a:t>
            </a:r>
          </a:p>
        </p:txBody>
      </p:sp>
      <p:pic>
        <p:nvPicPr>
          <p:cNvPr id="4" name="Content Placeholder 3">
            <a:extLst>
              <a:ext uri="{FF2B5EF4-FFF2-40B4-BE49-F238E27FC236}">
                <a16:creationId xmlns:a16="http://schemas.microsoft.com/office/drawing/2014/main" id="{8503C789-A3F5-D76A-C7DB-D090A35B65C5}"/>
              </a:ext>
            </a:extLst>
          </p:cNvPr>
          <p:cNvPicPr>
            <a:picLocks noGrp="1" noChangeAspect="1"/>
          </p:cNvPicPr>
          <p:nvPr>
            <p:ph idx="1"/>
          </p:nvPr>
        </p:nvPicPr>
        <p:blipFill>
          <a:blip r:embed="rId2"/>
          <a:stretch>
            <a:fillRect/>
          </a:stretch>
        </p:blipFill>
        <p:spPr>
          <a:xfrm>
            <a:off x="3446319" y="1949450"/>
            <a:ext cx="5299363" cy="4195763"/>
          </a:xfrm>
          <a:prstGeom prst="rect">
            <a:avLst/>
          </a:prstGeom>
        </p:spPr>
      </p:pic>
    </p:spTree>
    <p:extLst>
      <p:ext uri="{BB962C8B-B14F-4D97-AF65-F5344CB8AC3E}">
        <p14:creationId xmlns:p14="http://schemas.microsoft.com/office/powerpoint/2010/main" val="295443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F120-9282-E2C3-E2AF-219E7C0BDDCF}"/>
              </a:ext>
            </a:extLst>
          </p:cNvPr>
          <p:cNvSpPr>
            <a:spLocks noGrp="1"/>
          </p:cNvSpPr>
          <p:nvPr>
            <p:ph type="title"/>
          </p:nvPr>
        </p:nvSpPr>
        <p:spPr/>
        <p:txBody>
          <a:bodyPr/>
          <a:lstStyle/>
          <a:p>
            <a:r>
              <a:rPr lang="en-IN" dirty="0"/>
              <a:t>Adding products </a:t>
            </a:r>
          </a:p>
        </p:txBody>
      </p:sp>
      <p:pic>
        <p:nvPicPr>
          <p:cNvPr id="4" name="Content Placeholder 3">
            <a:extLst>
              <a:ext uri="{FF2B5EF4-FFF2-40B4-BE49-F238E27FC236}">
                <a16:creationId xmlns:a16="http://schemas.microsoft.com/office/drawing/2014/main" id="{61BA856A-7639-C33B-DFDE-DB7C4C3508CC}"/>
              </a:ext>
            </a:extLst>
          </p:cNvPr>
          <p:cNvPicPr>
            <a:picLocks noGrp="1" noChangeAspect="1"/>
          </p:cNvPicPr>
          <p:nvPr>
            <p:ph idx="1"/>
          </p:nvPr>
        </p:nvPicPr>
        <p:blipFill>
          <a:blip r:embed="rId2"/>
          <a:stretch>
            <a:fillRect/>
          </a:stretch>
        </p:blipFill>
        <p:spPr>
          <a:xfrm>
            <a:off x="2891245" y="1643765"/>
            <a:ext cx="6772335" cy="5079252"/>
          </a:xfrm>
          <a:prstGeom prst="rect">
            <a:avLst/>
          </a:prstGeom>
        </p:spPr>
      </p:pic>
    </p:spTree>
    <p:extLst>
      <p:ext uri="{BB962C8B-B14F-4D97-AF65-F5344CB8AC3E}">
        <p14:creationId xmlns:p14="http://schemas.microsoft.com/office/powerpoint/2010/main" val="112428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8A08-1141-9810-C52F-0304C0A44405}"/>
              </a:ext>
            </a:extLst>
          </p:cNvPr>
          <p:cNvSpPr>
            <a:spLocks noGrp="1"/>
          </p:cNvSpPr>
          <p:nvPr>
            <p:ph type="title"/>
          </p:nvPr>
        </p:nvSpPr>
        <p:spPr/>
        <p:txBody>
          <a:bodyPr/>
          <a:lstStyle/>
          <a:p>
            <a:r>
              <a:rPr lang="en-IN" dirty="0"/>
              <a:t>E-Online </a:t>
            </a:r>
            <a:r>
              <a:rPr lang="en-IN" dirty="0" err="1"/>
              <a:t>shoping</a:t>
            </a:r>
            <a:r>
              <a:rPr lang="en-IN" dirty="0"/>
              <a:t> applications : </a:t>
            </a:r>
          </a:p>
        </p:txBody>
      </p:sp>
      <p:sp>
        <p:nvSpPr>
          <p:cNvPr id="3" name="Content Placeholder 2">
            <a:extLst>
              <a:ext uri="{FF2B5EF4-FFF2-40B4-BE49-F238E27FC236}">
                <a16:creationId xmlns:a16="http://schemas.microsoft.com/office/drawing/2014/main" id="{C7DD3472-783B-948D-DD06-33284B7E4429}"/>
              </a:ext>
            </a:extLst>
          </p:cNvPr>
          <p:cNvSpPr>
            <a:spLocks noGrp="1"/>
          </p:cNvSpPr>
          <p:nvPr>
            <p:ph idx="1"/>
          </p:nvPr>
        </p:nvSpPr>
        <p:spPr/>
        <p:txBody>
          <a:bodyPr>
            <a:normAutofit fontScale="70000" lnSpcReduction="20000"/>
          </a:bodyPr>
          <a:lstStyle/>
          <a:p>
            <a:pPr algn="l"/>
            <a:r>
              <a:rPr lang="en-US" b="1" i="0" dirty="0">
                <a:solidFill>
                  <a:srgbClr val="202122"/>
                </a:solidFill>
                <a:effectLst/>
                <a:latin typeface="Arial" panose="020B0604020202020204" pitchFamily="34" charset="0"/>
              </a:rPr>
              <a:t>Online shopping</a:t>
            </a:r>
            <a:r>
              <a:rPr lang="en-US" b="0" i="0" dirty="0">
                <a:solidFill>
                  <a:srgbClr val="202122"/>
                </a:solidFill>
                <a:effectLst/>
                <a:latin typeface="Arial" panose="020B0604020202020204" pitchFamily="34" charset="0"/>
              </a:rPr>
              <a:t> is a form of </a:t>
            </a:r>
            <a:r>
              <a:rPr lang="en-US" b="0" i="0" u="none" strike="noStrike" dirty="0">
                <a:solidFill>
                  <a:srgbClr val="0645AD"/>
                </a:solidFill>
                <a:effectLst/>
                <a:latin typeface="Arial" panose="020B0604020202020204" pitchFamily="34" charset="0"/>
                <a:hlinkClick r:id="rId2" tooltip="Electronic commerce"/>
              </a:rPr>
              <a:t>electronic commerce</a:t>
            </a:r>
            <a:r>
              <a:rPr lang="en-US" b="0" i="0" dirty="0">
                <a:solidFill>
                  <a:srgbClr val="202122"/>
                </a:solidFill>
                <a:effectLst/>
                <a:latin typeface="Arial" panose="020B0604020202020204" pitchFamily="34" charset="0"/>
              </a:rPr>
              <a:t> which allows consumers to directly buy </a:t>
            </a:r>
            <a:r>
              <a:rPr lang="en-US" b="0" i="0" u="none" strike="noStrike" dirty="0">
                <a:solidFill>
                  <a:srgbClr val="0645AD"/>
                </a:solidFill>
                <a:effectLst/>
                <a:latin typeface="Arial" panose="020B0604020202020204" pitchFamily="34" charset="0"/>
                <a:hlinkClick r:id="rId3" tooltip="Good (economics)"/>
              </a:rPr>
              <a:t>goods</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4" tooltip="Service (economics)"/>
              </a:rPr>
              <a:t>services</a:t>
            </a:r>
            <a:r>
              <a:rPr lang="en-US" b="0" i="0" dirty="0">
                <a:solidFill>
                  <a:srgbClr val="202122"/>
                </a:solidFill>
                <a:effectLst/>
                <a:latin typeface="Arial" panose="020B0604020202020204" pitchFamily="34" charset="0"/>
              </a:rPr>
              <a:t> from a seller over the </a:t>
            </a:r>
            <a:r>
              <a:rPr lang="en-US" b="0" i="0" u="none" strike="noStrike" dirty="0">
                <a:solidFill>
                  <a:srgbClr val="0645AD"/>
                </a:solidFill>
                <a:effectLst/>
                <a:latin typeface="Arial" panose="020B0604020202020204" pitchFamily="34" charset="0"/>
                <a:hlinkClick r:id="rId5" tooltip="Internet"/>
              </a:rPr>
              <a:t>Internet</a:t>
            </a:r>
            <a:r>
              <a:rPr lang="en-US" b="0" i="0" dirty="0">
                <a:solidFill>
                  <a:srgbClr val="202122"/>
                </a:solidFill>
                <a:effectLst/>
                <a:latin typeface="Arial" panose="020B0604020202020204" pitchFamily="34" charset="0"/>
              </a:rPr>
              <a:t> using a </a:t>
            </a:r>
            <a:r>
              <a:rPr lang="en-US" b="0" i="0" u="none" strike="noStrike" dirty="0">
                <a:solidFill>
                  <a:srgbClr val="0645AD"/>
                </a:solidFill>
                <a:effectLst/>
                <a:latin typeface="Arial" panose="020B0604020202020204" pitchFamily="34" charset="0"/>
                <a:hlinkClick r:id="rId6" tooltip="Web browser"/>
              </a:rPr>
              <a:t>web browser</a:t>
            </a:r>
            <a:r>
              <a:rPr lang="en-US" b="0" i="0" dirty="0">
                <a:solidFill>
                  <a:srgbClr val="202122"/>
                </a:solidFill>
                <a:effectLst/>
                <a:latin typeface="Arial" panose="020B0604020202020204" pitchFamily="34" charset="0"/>
              </a:rPr>
              <a:t> or a </a:t>
            </a:r>
            <a:r>
              <a:rPr lang="en-US" b="0" i="0" u="none" strike="noStrike" dirty="0">
                <a:solidFill>
                  <a:srgbClr val="0645AD"/>
                </a:solidFill>
                <a:effectLst/>
                <a:latin typeface="Arial" panose="020B0604020202020204" pitchFamily="34" charset="0"/>
                <a:hlinkClick r:id="rId7" tooltip="Mobile app"/>
              </a:rPr>
              <a:t>mobile app</a:t>
            </a:r>
            <a:r>
              <a:rPr lang="en-US" b="0" i="0" dirty="0">
                <a:solidFill>
                  <a:srgbClr val="202122"/>
                </a:solidFill>
                <a:effectLst/>
                <a:latin typeface="Arial" panose="020B0604020202020204" pitchFamily="34" charset="0"/>
              </a:rPr>
              <a:t>. Consumers find a product of interest by visiting the </a:t>
            </a:r>
            <a:r>
              <a:rPr lang="en-US" b="0" i="0" u="none" strike="noStrike" dirty="0">
                <a:solidFill>
                  <a:srgbClr val="0645AD"/>
                </a:solidFill>
                <a:effectLst/>
                <a:latin typeface="Arial" panose="020B0604020202020204" pitchFamily="34" charset="0"/>
                <a:hlinkClick r:id="rId8" tooltip="Website"/>
              </a:rPr>
              <a:t>website</a:t>
            </a:r>
            <a:r>
              <a:rPr lang="en-US" b="0" i="0" dirty="0">
                <a:solidFill>
                  <a:srgbClr val="202122"/>
                </a:solidFill>
                <a:effectLst/>
                <a:latin typeface="Arial" panose="020B0604020202020204" pitchFamily="34" charset="0"/>
              </a:rPr>
              <a:t> of the retailer directly or by searching among alternative vendors using a </a:t>
            </a:r>
            <a:r>
              <a:rPr lang="en-US" b="0" i="0" u="none" strike="noStrike" dirty="0">
                <a:solidFill>
                  <a:srgbClr val="0645AD"/>
                </a:solidFill>
                <a:effectLst/>
                <a:latin typeface="Arial" panose="020B0604020202020204" pitchFamily="34" charset="0"/>
                <a:hlinkClick r:id="rId9" tooltip="Shopping search engine"/>
              </a:rPr>
              <a:t>shopping search engine</a:t>
            </a:r>
            <a:r>
              <a:rPr lang="en-US" b="0" i="0" dirty="0">
                <a:solidFill>
                  <a:srgbClr val="202122"/>
                </a:solidFill>
                <a:effectLst/>
                <a:latin typeface="Arial" panose="020B0604020202020204" pitchFamily="34" charset="0"/>
              </a:rPr>
              <a:t>, which displays the same product's availability and pricing at different e-retailers. As of 2020, customers can shop online using a range of different computers and devices, including </a:t>
            </a:r>
            <a:r>
              <a:rPr lang="en-US" b="0" i="0" u="none" strike="noStrike" dirty="0">
                <a:solidFill>
                  <a:srgbClr val="0645AD"/>
                </a:solidFill>
                <a:effectLst/>
                <a:latin typeface="Arial" panose="020B0604020202020204" pitchFamily="34" charset="0"/>
                <a:hlinkClick r:id="rId10" tooltip="Desktop computer"/>
              </a:rPr>
              <a:t>desktop computers</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1" tooltip="Laptop"/>
              </a:rPr>
              <a:t>laptops</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2" tooltip="Tablet computer"/>
              </a:rPr>
              <a:t>tablet computers</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13" tooltip="Smartphone"/>
              </a:rPr>
              <a:t>smartphones</a:t>
            </a:r>
            <a:r>
              <a:rPr lang="en-US" b="0" i="0" dirty="0">
                <a:solidFill>
                  <a:srgbClr val="202122"/>
                </a:solidFill>
                <a:effectLst/>
                <a:latin typeface="Arial" panose="020B0604020202020204" pitchFamily="34" charset="0"/>
              </a:rPr>
              <a:t>.</a:t>
            </a:r>
          </a:p>
          <a:p>
            <a:pPr algn="l"/>
            <a:r>
              <a:rPr lang="en-US" b="0" i="0" dirty="0">
                <a:solidFill>
                  <a:srgbClr val="202122"/>
                </a:solidFill>
                <a:effectLst/>
                <a:latin typeface="Arial" panose="020B0604020202020204" pitchFamily="34" charset="0"/>
              </a:rPr>
              <a:t>An online shop evokes the physical analogy of buying </a:t>
            </a:r>
            <a:r>
              <a:rPr lang="en-US" b="0" i="0" u="none" strike="noStrike" dirty="0">
                <a:solidFill>
                  <a:srgbClr val="0645AD"/>
                </a:solidFill>
                <a:effectLst/>
                <a:latin typeface="Arial" panose="020B0604020202020204" pitchFamily="34" charset="0"/>
                <a:hlinkClick r:id="rId14" tooltip="Product (business)"/>
              </a:rPr>
              <a:t>products</a:t>
            </a:r>
            <a:r>
              <a:rPr lang="en-US" b="0" i="0" dirty="0">
                <a:solidFill>
                  <a:srgbClr val="202122"/>
                </a:solidFill>
                <a:effectLst/>
                <a:latin typeface="Arial" panose="020B0604020202020204" pitchFamily="34" charset="0"/>
              </a:rPr>
              <a:t> or services at a regular </a:t>
            </a:r>
            <a:r>
              <a:rPr lang="en-US" b="0" i="0" u="none" strike="noStrike" dirty="0">
                <a:solidFill>
                  <a:srgbClr val="0645AD"/>
                </a:solidFill>
                <a:effectLst/>
                <a:latin typeface="Arial" panose="020B0604020202020204" pitchFamily="34" charset="0"/>
                <a:hlinkClick r:id="rId15" tooltip="Brick and mortar business"/>
              </a:rPr>
              <a:t>"bricks-and-mortar"</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6" tooltip="Retailing"/>
              </a:rPr>
              <a:t>retailer</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17" tooltip="Shopping center"/>
              </a:rPr>
              <a:t>shopping center</a:t>
            </a:r>
            <a:r>
              <a:rPr lang="en-US" b="0" i="0" dirty="0">
                <a:solidFill>
                  <a:srgbClr val="202122"/>
                </a:solidFill>
                <a:effectLst/>
                <a:latin typeface="Arial" panose="020B0604020202020204" pitchFamily="34" charset="0"/>
              </a:rPr>
              <a:t>; the process is called business-to-consumer (B2C) online shopping. When an online store is set up to enable businesses to buy from another businesses, the process is called </a:t>
            </a:r>
            <a:r>
              <a:rPr lang="en-US" b="0" i="0" u="none" strike="noStrike" dirty="0">
                <a:solidFill>
                  <a:srgbClr val="0645AD"/>
                </a:solidFill>
                <a:effectLst/>
                <a:latin typeface="Arial" panose="020B0604020202020204" pitchFamily="34" charset="0"/>
                <a:hlinkClick r:id="rId18" tooltip="Business-to-business"/>
              </a:rPr>
              <a:t>business-to-business</a:t>
            </a:r>
            <a:r>
              <a:rPr lang="en-US" b="0" i="0" dirty="0">
                <a:solidFill>
                  <a:srgbClr val="202122"/>
                </a:solidFill>
                <a:effectLst/>
                <a:latin typeface="Arial" panose="020B0604020202020204" pitchFamily="34" charset="0"/>
              </a:rPr>
              <a:t> (B2B) online shopping. A typical online store enables the customer to browse the firm's range of products and services, view photos or images of the products, along with information about the product specifications, features and prices.</a:t>
            </a:r>
          </a:p>
          <a:p>
            <a:endParaRPr lang="en-IN" dirty="0"/>
          </a:p>
        </p:txBody>
      </p:sp>
    </p:spTree>
    <p:extLst>
      <p:ext uri="{BB962C8B-B14F-4D97-AF65-F5344CB8AC3E}">
        <p14:creationId xmlns:p14="http://schemas.microsoft.com/office/powerpoint/2010/main" val="8665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A95B-81FD-2561-BC42-093D4C5BFED7}"/>
              </a:ext>
            </a:extLst>
          </p:cNvPr>
          <p:cNvSpPr>
            <a:spLocks noGrp="1"/>
          </p:cNvSpPr>
          <p:nvPr>
            <p:ph type="title"/>
          </p:nvPr>
        </p:nvSpPr>
        <p:spPr>
          <a:xfrm>
            <a:off x="458694" y="365761"/>
            <a:ext cx="10285506" cy="726440"/>
          </a:xfrm>
        </p:spPr>
        <p:txBody>
          <a:bodyPr>
            <a:normAutofit fontScale="90000"/>
          </a:bodyPr>
          <a:lstStyle/>
          <a:p>
            <a:r>
              <a:rPr lang="en-IN" dirty="0"/>
              <a:t>Test cases for E-shopping applications :</a:t>
            </a:r>
            <a:br>
              <a:rPr lang="en-IN" dirty="0"/>
            </a:br>
            <a:r>
              <a:rPr lang="en-IN" dirty="0"/>
              <a:t>:</a:t>
            </a:r>
          </a:p>
        </p:txBody>
      </p:sp>
      <p:sp>
        <p:nvSpPr>
          <p:cNvPr id="3" name="Content Placeholder 2">
            <a:extLst>
              <a:ext uri="{FF2B5EF4-FFF2-40B4-BE49-F238E27FC236}">
                <a16:creationId xmlns:a16="http://schemas.microsoft.com/office/drawing/2014/main" id="{CB08B963-A2E5-3B57-EBDF-92585CEAF6A4}"/>
              </a:ext>
            </a:extLst>
          </p:cNvPr>
          <p:cNvSpPr>
            <a:spLocks noGrp="1"/>
          </p:cNvSpPr>
          <p:nvPr>
            <p:ph idx="1"/>
          </p:nvPr>
        </p:nvSpPr>
        <p:spPr>
          <a:xfrm>
            <a:off x="262467" y="1092202"/>
            <a:ext cx="11470839" cy="5053012"/>
          </a:xfrm>
        </p:spPr>
        <p:txBody>
          <a:bodyPr>
            <a:normAutofit fontScale="55000" lnSpcReduction="20000"/>
          </a:bodyPr>
          <a:lstStyle/>
          <a:p>
            <a:pPr algn="l">
              <a:buFont typeface="+mj-lt"/>
              <a:buAutoNum type="arabicPeriod"/>
            </a:pPr>
            <a:r>
              <a:rPr lang="en-US" sz="3300" b="0" i="0" dirty="0">
                <a:solidFill>
                  <a:srgbClr val="282829"/>
                </a:solidFill>
                <a:effectLst/>
                <a:latin typeface="Segoe UI" panose="020B0502040204020203" pitchFamily="34" charset="0"/>
              </a:rPr>
              <a:t>Verify that the user is able to navigate through all the products across different categories.</a:t>
            </a:r>
          </a:p>
          <a:p>
            <a:pPr algn="l">
              <a:buFont typeface="+mj-lt"/>
              <a:buAutoNum type="arabicPeriod"/>
            </a:pPr>
            <a:r>
              <a:rPr lang="en-US" sz="3300" b="0" i="0" dirty="0">
                <a:solidFill>
                  <a:srgbClr val="282829"/>
                </a:solidFill>
                <a:effectLst/>
                <a:latin typeface="Segoe UI" panose="020B0502040204020203" pitchFamily="34" charset="0"/>
              </a:rPr>
              <a:t>Verify that all the links and banners are redirecting to correct product/category pages and none of the links are broken.</a:t>
            </a:r>
          </a:p>
          <a:p>
            <a:pPr algn="l">
              <a:buFont typeface="+mj-lt"/>
              <a:buAutoNum type="arabicPeriod"/>
            </a:pPr>
            <a:r>
              <a:rPr lang="en-US" sz="3300" b="0" i="0" dirty="0">
                <a:solidFill>
                  <a:srgbClr val="282829"/>
                </a:solidFill>
                <a:effectLst/>
                <a:latin typeface="Segoe UI" panose="020B0502040204020203" pitchFamily="34" charset="0"/>
              </a:rPr>
              <a:t>Verify that the company logo is clearly visible.</a:t>
            </a:r>
          </a:p>
          <a:p>
            <a:pPr algn="l">
              <a:buFont typeface="+mj-lt"/>
              <a:buAutoNum type="arabicPeriod"/>
            </a:pPr>
            <a:r>
              <a:rPr lang="en-US" sz="3300" b="0" i="0" dirty="0">
                <a:solidFill>
                  <a:srgbClr val="282829"/>
                </a:solidFill>
                <a:effectLst/>
                <a:latin typeface="Segoe UI" panose="020B0502040204020203" pitchFamily="34" charset="0"/>
              </a:rPr>
              <a:t>Verify that all the text – product, category name, price, and product description are clearly visible.</a:t>
            </a:r>
          </a:p>
          <a:p>
            <a:pPr algn="l">
              <a:buFont typeface="+mj-lt"/>
              <a:buAutoNum type="arabicPeriod"/>
            </a:pPr>
            <a:r>
              <a:rPr lang="en-US" sz="3300" b="0" i="0" dirty="0">
                <a:solidFill>
                  <a:srgbClr val="282829"/>
                </a:solidFill>
                <a:effectLst/>
                <a:latin typeface="Segoe UI" panose="020B0502040204020203" pitchFamily="34" charset="0"/>
              </a:rPr>
              <a:t>Verify that all the images – product and banner are clearly visible.</a:t>
            </a:r>
          </a:p>
          <a:p>
            <a:pPr algn="l">
              <a:buFont typeface="+mj-lt"/>
              <a:buAutoNum type="arabicPeriod"/>
            </a:pPr>
            <a:r>
              <a:rPr lang="en-US" sz="3300" b="0" i="0" dirty="0">
                <a:solidFill>
                  <a:srgbClr val="282829"/>
                </a:solidFill>
                <a:effectLst/>
                <a:latin typeface="Segoe UI" panose="020B0502040204020203" pitchFamily="34" charset="0"/>
              </a:rPr>
              <a:t>Verify that category pages have a relevant product listed specific to the category.</a:t>
            </a:r>
          </a:p>
          <a:p>
            <a:pPr algn="l">
              <a:buFont typeface="+mj-lt"/>
              <a:buAutoNum type="arabicPeriod"/>
            </a:pPr>
            <a:r>
              <a:rPr lang="en-US" sz="3300" b="0" i="0" dirty="0">
                <a:solidFill>
                  <a:srgbClr val="282829"/>
                </a:solidFill>
                <a:effectLst/>
                <a:latin typeface="Segoe UI" panose="020B0502040204020203" pitchFamily="34" charset="0"/>
              </a:rPr>
              <a:t>Verify that the correct count of total products is listed on the category pages.</a:t>
            </a:r>
          </a:p>
          <a:p>
            <a:pPr algn="l">
              <a:buFont typeface="+mj-lt"/>
              <a:buAutoNum type="arabicPeriod"/>
            </a:pPr>
            <a:r>
              <a:rPr lang="en-US" sz="3300" b="0" i="0" dirty="0">
                <a:solidFill>
                  <a:srgbClr val="282829"/>
                </a:solidFill>
                <a:effectLst/>
                <a:latin typeface="Segoe UI" panose="020B0502040204020203" pitchFamily="34" charset="0"/>
              </a:rPr>
              <a:t>Search – Verify that on searching all the product satisfying the search criteria are visible on the search result page.</a:t>
            </a:r>
          </a:p>
          <a:p>
            <a:pPr algn="l">
              <a:buFont typeface="+mj-lt"/>
              <a:buAutoNum type="arabicPeriod"/>
            </a:pPr>
            <a:r>
              <a:rPr lang="en-US" sz="3300" b="0" i="0" dirty="0">
                <a:solidFill>
                  <a:srgbClr val="282829"/>
                </a:solidFill>
                <a:effectLst/>
                <a:latin typeface="Segoe UI" panose="020B0502040204020203" pitchFamily="34" charset="0"/>
              </a:rPr>
              <a:t>Search – Verify the more relevant product for the search term is displayed on the top for a particular search term.</a:t>
            </a:r>
          </a:p>
          <a:p>
            <a:pPr algn="l">
              <a:buFont typeface="+mj-lt"/>
              <a:buAutoNum type="arabicPeriod"/>
            </a:pPr>
            <a:r>
              <a:rPr lang="en-US" sz="3300" b="0" i="0" dirty="0">
                <a:solidFill>
                  <a:srgbClr val="282829"/>
                </a:solidFill>
                <a:effectLst/>
                <a:latin typeface="Segoe UI" panose="020B0502040204020203" pitchFamily="34" charset="0"/>
              </a:rPr>
              <a:t>Search – Verify that count of products is correctly displayed on the search result page for a particular search term.</a:t>
            </a:r>
          </a:p>
          <a:p>
            <a:endParaRPr lang="en-IN" dirty="0"/>
          </a:p>
        </p:txBody>
      </p:sp>
    </p:spTree>
    <p:extLst>
      <p:ext uri="{BB962C8B-B14F-4D97-AF65-F5344CB8AC3E}">
        <p14:creationId xmlns:p14="http://schemas.microsoft.com/office/powerpoint/2010/main" val="136217739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Dappled</Template>
  <TotalTime>36</TotalTime>
  <Words>996</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Arial</vt:lpstr>
      <vt:lpstr>Avenir Next LT Pro</vt:lpstr>
      <vt:lpstr>AvenirNext LT Pro Medium</vt:lpstr>
      <vt:lpstr>Sabon Next LT</vt:lpstr>
      <vt:lpstr>Segoe UI</vt:lpstr>
      <vt:lpstr>Times New Roman</vt:lpstr>
      <vt:lpstr>DappledVTI</vt:lpstr>
      <vt:lpstr> E-shopping application</vt:lpstr>
      <vt:lpstr>1.Log In module for the e-shopping application</vt:lpstr>
      <vt:lpstr>Searching module:</vt:lpstr>
      <vt:lpstr>Purchase module:</vt:lpstr>
      <vt:lpstr>Payment module:</vt:lpstr>
      <vt:lpstr>Delivery and logistic module:</vt:lpstr>
      <vt:lpstr>Adding products </vt:lpstr>
      <vt:lpstr>E-Online shoping applications : </vt:lpstr>
      <vt:lpstr>Test cases for E-shopping applications : :</vt:lpstr>
      <vt:lpstr>Test cases for E-shopping application:</vt:lpstr>
      <vt:lpstr>Positive test scenario for E-shopping application:</vt:lpstr>
      <vt:lpstr>The negative test scenario for E-shoping application:</vt:lpstr>
      <vt:lpstr>The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E-shopping application</dc:title>
  <dc:creator>ragumaan J</dc:creator>
  <cp:lastModifiedBy>ragumaan J</cp:lastModifiedBy>
  <cp:revision>1</cp:revision>
  <dcterms:created xsi:type="dcterms:W3CDTF">2022-09-30T15:34:12Z</dcterms:created>
  <dcterms:modified xsi:type="dcterms:W3CDTF">2022-09-30T16:10:48Z</dcterms:modified>
</cp:coreProperties>
</file>