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73B1-8E1C-6385-B690-3A9159E0C02D}"/>
              </a:ext>
            </a:extLst>
          </p:cNvPr>
          <p:cNvSpPr>
            <a:spLocks noGrp="1"/>
          </p:cNvSpPr>
          <p:nvPr>
            <p:ph type="ctrTitle"/>
          </p:nvPr>
        </p:nvSpPr>
        <p:spPr>
          <a:xfrm>
            <a:off x="729839" y="482254"/>
            <a:ext cx="10728492" cy="3129824"/>
          </a:xfrm>
        </p:spPr>
        <p:txBody>
          <a:bodyPr/>
          <a:lstStyle/>
          <a:p>
            <a:r>
              <a:rPr lang="en-IN" dirty="0">
                <a:solidFill>
                  <a:srgbClr val="00B0F0"/>
                </a:solidFill>
                <a:latin typeface="Baguet Script" pitchFamily="2" charset="0"/>
              </a:rPr>
              <a:t>Presentation on testing the</a:t>
            </a:r>
            <a:br>
              <a:rPr lang="en-IN" dirty="0">
                <a:solidFill>
                  <a:srgbClr val="00B0F0"/>
                </a:solidFill>
                <a:latin typeface="Baguet Script" pitchFamily="2" charset="0"/>
              </a:rPr>
            </a:br>
            <a:r>
              <a:rPr lang="en-IN" dirty="0">
                <a:solidFill>
                  <a:srgbClr val="00B0F0"/>
                </a:solidFill>
                <a:latin typeface="Baguet Script" pitchFamily="2" charset="0"/>
              </a:rPr>
              <a:t> e-application</a:t>
            </a:r>
            <a:endParaRPr lang="en-US" dirty="0">
              <a:solidFill>
                <a:srgbClr val="00B0F0"/>
              </a:solidFill>
              <a:latin typeface="Baguet Script" pitchFamily="2" charset="0"/>
            </a:endParaRPr>
          </a:p>
        </p:txBody>
      </p:sp>
      <p:sp>
        <p:nvSpPr>
          <p:cNvPr id="3" name="Subtitle 2">
            <a:extLst>
              <a:ext uri="{FF2B5EF4-FFF2-40B4-BE49-F238E27FC236}">
                <a16:creationId xmlns:a16="http://schemas.microsoft.com/office/drawing/2014/main" id="{999C5D5C-A79E-38C3-51BF-E8BEEF3CC57D}"/>
              </a:ext>
            </a:extLst>
          </p:cNvPr>
          <p:cNvSpPr>
            <a:spLocks noGrp="1"/>
          </p:cNvSpPr>
          <p:nvPr>
            <p:ph type="subTitle" idx="1"/>
          </p:nvPr>
        </p:nvSpPr>
        <p:spPr/>
        <p:txBody>
          <a:bodyPr/>
          <a:lstStyle/>
          <a:p>
            <a:r>
              <a:rPr lang="en-IN" dirty="0">
                <a:solidFill>
                  <a:srgbClr val="0070C0"/>
                </a:solidFill>
              </a:rPr>
              <a:t>(Test cases and scenarios for various web applications)</a:t>
            </a:r>
          </a:p>
        </p:txBody>
      </p:sp>
    </p:spTree>
    <p:extLst>
      <p:ext uri="{BB962C8B-B14F-4D97-AF65-F5344CB8AC3E}">
        <p14:creationId xmlns:p14="http://schemas.microsoft.com/office/powerpoint/2010/main" val="391056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69DA-A735-CEBE-E799-168E4F64D4EA}"/>
              </a:ext>
            </a:extLst>
          </p:cNvPr>
          <p:cNvSpPr>
            <a:spLocks noGrp="1"/>
          </p:cNvSpPr>
          <p:nvPr>
            <p:ph type="title"/>
          </p:nvPr>
        </p:nvSpPr>
        <p:spPr/>
        <p:txBody>
          <a:bodyPr/>
          <a:lstStyle/>
          <a:p>
            <a:r>
              <a:rPr lang="en-IN" dirty="0">
                <a:solidFill>
                  <a:schemeClr val="accent2"/>
                </a:solidFill>
              </a:rPr>
              <a:t>E-applications</a:t>
            </a:r>
            <a:endParaRPr lang="en-US" dirty="0">
              <a:solidFill>
                <a:schemeClr val="accent2"/>
              </a:solidFill>
            </a:endParaRPr>
          </a:p>
        </p:txBody>
      </p:sp>
      <p:pic>
        <p:nvPicPr>
          <p:cNvPr id="4" name="Picture 4">
            <a:extLst>
              <a:ext uri="{FF2B5EF4-FFF2-40B4-BE49-F238E27FC236}">
                <a16:creationId xmlns:a16="http://schemas.microsoft.com/office/drawing/2014/main" id="{B0B54954-6C9B-6CC7-BA53-2CF8D280F9DD}"/>
              </a:ext>
            </a:extLst>
          </p:cNvPr>
          <p:cNvPicPr>
            <a:picLocks noGrp="1" noChangeAspect="1"/>
          </p:cNvPicPr>
          <p:nvPr>
            <p:ph sz="quarter" idx="13"/>
          </p:nvPr>
        </p:nvPicPr>
        <p:blipFill>
          <a:blip r:embed="rId2"/>
          <a:stretch>
            <a:fillRect/>
          </a:stretch>
        </p:blipFill>
        <p:spPr>
          <a:xfrm>
            <a:off x="3047191" y="2366963"/>
            <a:ext cx="6097617" cy="3424237"/>
          </a:xfrm>
        </p:spPr>
      </p:pic>
    </p:spTree>
    <p:extLst>
      <p:ext uri="{BB962C8B-B14F-4D97-AF65-F5344CB8AC3E}">
        <p14:creationId xmlns:p14="http://schemas.microsoft.com/office/powerpoint/2010/main" val="162822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6E42-8795-C488-02C9-9E0CE428A31B}"/>
              </a:ext>
            </a:extLst>
          </p:cNvPr>
          <p:cNvSpPr>
            <a:spLocks noGrp="1"/>
          </p:cNvSpPr>
          <p:nvPr>
            <p:ph type="title"/>
          </p:nvPr>
        </p:nvSpPr>
        <p:spPr/>
        <p:txBody>
          <a:bodyPr/>
          <a:lstStyle/>
          <a:p>
            <a:r>
              <a:rPr lang="en-IN" dirty="0">
                <a:solidFill>
                  <a:schemeClr val="accent2"/>
                </a:solidFill>
              </a:rPr>
              <a:t>Test scenarios-positive</a:t>
            </a:r>
            <a:endParaRPr lang="en-US" dirty="0">
              <a:solidFill>
                <a:schemeClr val="accent2"/>
              </a:solidFill>
            </a:endParaRPr>
          </a:p>
        </p:txBody>
      </p:sp>
      <p:sp>
        <p:nvSpPr>
          <p:cNvPr id="3" name="Content Placeholder 2">
            <a:extLst>
              <a:ext uri="{FF2B5EF4-FFF2-40B4-BE49-F238E27FC236}">
                <a16:creationId xmlns:a16="http://schemas.microsoft.com/office/drawing/2014/main" id="{47C7D7D1-EC05-B2D8-0CE1-320414049471}"/>
              </a:ext>
            </a:extLst>
          </p:cNvPr>
          <p:cNvSpPr>
            <a:spLocks noGrp="1"/>
          </p:cNvSpPr>
          <p:nvPr>
            <p:ph sz="quarter" idx="13"/>
          </p:nvPr>
        </p:nvSpPr>
        <p:spPr>
          <a:xfrm>
            <a:off x="1079839" y="1858139"/>
            <a:ext cx="10198386" cy="4999861"/>
          </a:xfrm>
        </p:spPr>
        <p:txBody>
          <a:bodyPr>
            <a:noAutofit/>
          </a:bodyPr>
          <a:lstStyle/>
          <a:p>
            <a:r>
              <a:rPr lang="en-IN" sz="1400" dirty="0"/>
              <a:t>Verify that the user is able to navigate through all the products across different categories.
Verify that all the links and banners are redirecting to correct product/category pages and none of the links are broken.
Verify that the company logo is clearly visible.
Verify that all the text – product, category name, price, and product description are clearly visible.
Verify that all the images – product and banner are clearly visible.
Verify that category pages have a relevant product listed specific to the category.
Verify that the correct count of total products is listed on the category pages.
Search – Verify that on searching all the product satisfying the search criteria are visible on the search result page.
Search – Verify the more relevant product for the search term is displayed on the top for a particular search term.
Search – Verify that count of products is correctly displayed on the search result page for a particular search term.</a:t>
            </a:r>
            <a:endParaRPr lang="en-US" sz="1400" dirty="0"/>
          </a:p>
        </p:txBody>
      </p:sp>
    </p:spTree>
    <p:extLst>
      <p:ext uri="{BB962C8B-B14F-4D97-AF65-F5344CB8AC3E}">
        <p14:creationId xmlns:p14="http://schemas.microsoft.com/office/powerpoint/2010/main" val="4316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643B-2A38-8832-5770-A4DF531FF5A5}"/>
              </a:ext>
            </a:extLst>
          </p:cNvPr>
          <p:cNvSpPr>
            <a:spLocks noGrp="1"/>
          </p:cNvSpPr>
          <p:nvPr>
            <p:ph type="title"/>
          </p:nvPr>
        </p:nvSpPr>
        <p:spPr/>
        <p:txBody>
          <a:bodyPr/>
          <a:lstStyle/>
          <a:p>
            <a:r>
              <a:rPr lang="en-IN" dirty="0">
                <a:solidFill>
                  <a:schemeClr val="accent2"/>
                </a:solidFill>
              </a:rPr>
              <a:t>Test scenarios -negative</a:t>
            </a:r>
            <a:endParaRPr lang="en-US" dirty="0">
              <a:solidFill>
                <a:schemeClr val="accent2"/>
              </a:solidFill>
            </a:endParaRPr>
          </a:p>
        </p:txBody>
      </p:sp>
      <p:sp>
        <p:nvSpPr>
          <p:cNvPr id="3" name="Content Placeholder 2">
            <a:extLst>
              <a:ext uri="{FF2B5EF4-FFF2-40B4-BE49-F238E27FC236}">
                <a16:creationId xmlns:a16="http://schemas.microsoft.com/office/drawing/2014/main" id="{DDA7ADD9-A3A2-4819-63FA-EB01804E5007}"/>
              </a:ext>
            </a:extLst>
          </p:cNvPr>
          <p:cNvSpPr>
            <a:spLocks noGrp="1"/>
          </p:cNvSpPr>
          <p:nvPr>
            <p:ph sz="quarter" idx="13"/>
          </p:nvPr>
        </p:nvSpPr>
        <p:spPr>
          <a:xfrm>
            <a:off x="647904" y="2214694"/>
            <a:ext cx="10498921" cy="4472162"/>
          </a:xfrm>
        </p:spPr>
        <p:txBody>
          <a:bodyPr>
            <a:normAutofit/>
          </a:bodyPr>
          <a:lstStyle/>
          <a:p>
            <a:pPr marL="457200" indent="-457200">
              <a:buAutoNum type="arabicPeriod"/>
            </a:pPr>
            <a:r>
              <a:rPr lang="en-US" sz="1400" dirty="0"/>
              <a:t>Enter characters that are not allowed in an input field</a:t>
            </a:r>
            <a:endParaRPr lang="en-IN" sz="1400" dirty="0"/>
          </a:p>
          <a:p>
            <a:pPr marL="457200" indent="-457200">
              <a:buAutoNum type="arabicPeriod"/>
            </a:pPr>
            <a:r>
              <a:rPr lang="en-US" sz="1400" dirty="0"/>
              <a:t>Attempt to submit without any text in a required field</a:t>
            </a:r>
            <a:endParaRPr lang="en-IN" sz="1400" dirty="0"/>
          </a:p>
          <a:p>
            <a:pPr marL="457200" indent="-457200">
              <a:buAutoNum type="arabicPeriod"/>
            </a:pPr>
            <a:r>
              <a:rPr lang="en-US" sz="1400" dirty="0"/>
              <a:t>Attempt to submit a comment without logging in</a:t>
            </a:r>
            <a:endParaRPr lang="en-IN" sz="1400" dirty="0"/>
          </a:p>
          <a:p>
            <a:pPr marL="457200" indent="-457200">
              <a:buAutoNum type="arabicPeriod"/>
            </a:pPr>
            <a:r>
              <a:rPr lang="en-US" sz="1400" dirty="0"/>
              <a:t>Attempt to submit after permanent </a:t>
            </a:r>
            <a:r>
              <a:rPr lang="en-IN" sz="1400" dirty="0"/>
              <a:t>expiration</a:t>
            </a:r>
          </a:p>
          <a:p>
            <a:pPr marL="457200" indent="-457200">
              <a:buAutoNum type="arabicPeriod"/>
            </a:pPr>
            <a:r>
              <a:rPr lang="en-US" sz="1400" dirty="0"/>
              <a:t>Attempt to access a page without permissions</a:t>
            </a:r>
            <a:endParaRPr lang="en-IN" sz="1400" dirty="0"/>
          </a:p>
          <a:p>
            <a:pPr marL="457200" indent="-457200">
              <a:buAutoNum type="arabicPeriod"/>
            </a:pPr>
            <a:r>
              <a:rPr lang="en-US" sz="1400" dirty="0"/>
              <a:t>Manually refresh while waiting for a confirmation message</a:t>
            </a:r>
            <a:endParaRPr lang="en-IN" sz="1400" dirty="0"/>
          </a:p>
          <a:p>
            <a:pPr marL="457200" indent="-457200">
              <a:buAutoNum type="arabicPeriod"/>
            </a:pPr>
            <a:r>
              <a:rPr lang="en-US" sz="1400" dirty="0"/>
              <a:t>Press back or escape quickly after a </a:t>
            </a:r>
            <a:r>
              <a:rPr lang="en-IN" sz="1400" dirty="0"/>
              <a:t>submission </a:t>
            </a:r>
          </a:p>
          <a:p>
            <a:pPr marL="457200" indent="-457200">
              <a:buAutoNum type="arabicPeriod"/>
            </a:pPr>
            <a:r>
              <a:rPr lang="en-US" sz="1400" dirty="0"/>
              <a:t>Check with entering invalid card details in </a:t>
            </a:r>
            <a:r>
              <a:rPr lang="en-IN" sz="1400" dirty="0"/>
              <a:t>payment </a:t>
            </a:r>
          </a:p>
          <a:p>
            <a:pPr marL="457200" indent="-457200">
              <a:buAutoNum type="arabicPeriod"/>
            </a:pPr>
            <a:r>
              <a:rPr lang="en-US" sz="1400" dirty="0"/>
              <a:t>Use unknown keyword in search bar</a:t>
            </a:r>
            <a:endParaRPr lang="en-IN" sz="1400" dirty="0"/>
          </a:p>
          <a:p>
            <a:pPr marL="457200" indent="-457200">
              <a:buAutoNum type="arabicPeriod"/>
            </a:pPr>
            <a:r>
              <a:rPr lang="en-US" sz="1400" dirty="0"/>
              <a:t>Try to enter the website without creating an account</a:t>
            </a:r>
          </a:p>
        </p:txBody>
      </p:sp>
    </p:spTree>
    <p:extLst>
      <p:ext uri="{BB962C8B-B14F-4D97-AF65-F5344CB8AC3E}">
        <p14:creationId xmlns:p14="http://schemas.microsoft.com/office/powerpoint/2010/main" val="26997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9DD2-27E1-8AF7-CA65-AFF645A950EE}"/>
              </a:ext>
            </a:extLst>
          </p:cNvPr>
          <p:cNvSpPr>
            <a:spLocks noGrp="1"/>
          </p:cNvSpPr>
          <p:nvPr>
            <p:ph type="title"/>
          </p:nvPr>
        </p:nvSpPr>
        <p:spPr/>
        <p:txBody>
          <a:bodyPr/>
          <a:lstStyle/>
          <a:p>
            <a:r>
              <a:rPr lang="en-IN" dirty="0">
                <a:solidFill>
                  <a:schemeClr val="accent2"/>
                </a:solidFill>
              </a:rPr>
              <a:t>Test cases</a:t>
            </a:r>
            <a:endParaRPr lang="en-US" dirty="0">
              <a:solidFill>
                <a:schemeClr val="accent2"/>
              </a:solidFill>
            </a:endParaRPr>
          </a:p>
        </p:txBody>
      </p:sp>
      <p:sp>
        <p:nvSpPr>
          <p:cNvPr id="3" name="Content Placeholder 2">
            <a:extLst>
              <a:ext uri="{FF2B5EF4-FFF2-40B4-BE49-F238E27FC236}">
                <a16:creationId xmlns:a16="http://schemas.microsoft.com/office/drawing/2014/main" id="{04E4EA79-DF8A-C071-502E-994DF7471A88}"/>
              </a:ext>
            </a:extLst>
          </p:cNvPr>
          <p:cNvSpPr>
            <a:spLocks noGrp="1"/>
          </p:cNvSpPr>
          <p:nvPr>
            <p:ph sz="quarter" idx="13"/>
          </p:nvPr>
        </p:nvSpPr>
        <p:spPr>
          <a:xfrm>
            <a:off x="913774" y="2114856"/>
            <a:ext cx="10363826" cy="4229711"/>
          </a:xfrm>
        </p:spPr>
        <p:txBody>
          <a:bodyPr>
            <a:normAutofit/>
          </a:bodyPr>
          <a:lstStyle/>
          <a:p>
            <a:r>
              <a:rPr lang="en-IN" sz="1400" dirty="0"/>
              <a:t>1. All mandatory fields should be validated and indicated by an asterisk (*) symbol.
2. Validation error messages should be displayed properly and in the correct position.
3. All error messages should be displayed in the same CSS style (For Example, using red colour)
4. General confirmation messages should be displayed using CSS style other than error message style (For Example, using green colour)
5. Tooltips text should be meaningful.
6. Drop-down fields should have the first entry as blank or text like “Select”.
7. ‘Delete functionality’ for any record on the page should ask for a confirmation.
8. Select/deselect all records option should be provided if page supports record add/delete/update functionality
9. Amount values should be displayed with the correct currency symbols.
10. Default page sorting should be provided.</a:t>
            </a:r>
            <a:endParaRPr lang="en-US" sz="1400" dirty="0"/>
          </a:p>
        </p:txBody>
      </p:sp>
    </p:spTree>
    <p:extLst>
      <p:ext uri="{BB962C8B-B14F-4D97-AF65-F5344CB8AC3E}">
        <p14:creationId xmlns:p14="http://schemas.microsoft.com/office/powerpoint/2010/main" val="143990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7B45-707C-BE22-EC42-5C8C79AEA3FF}"/>
              </a:ext>
            </a:extLst>
          </p:cNvPr>
          <p:cNvSpPr>
            <a:spLocks noGrp="1"/>
          </p:cNvSpPr>
          <p:nvPr>
            <p:ph type="title"/>
          </p:nvPr>
        </p:nvSpPr>
        <p:spPr>
          <a:xfrm>
            <a:off x="913775" y="618518"/>
            <a:ext cx="10363825" cy="5383760"/>
          </a:xfrm>
        </p:spPr>
        <p:txBody>
          <a:bodyPr>
            <a:normAutofit/>
          </a:bodyPr>
          <a:lstStyle/>
          <a:p>
            <a:r>
              <a:rPr lang="en-IN" sz="4800" dirty="0">
                <a:solidFill>
                  <a:schemeClr val="accent6"/>
                </a:solidFill>
              </a:rPr>
              <a:t>Thank you </a:t>
            </a:r>
            <a:endParaRPr lang="en-US" sz="4800" dirty="0">
              <a:solidFill>
                <a:schemeClr val="accent6"/>
              </a:solidFill>
            </a:endParaRPr>
          </a:p>
        </p:txBody>
      </p:sp>
      <p:sp>
        <p:nvSpPr>
          <p:cNvPr id="3" name="Content Placeholder 2">
            <a:extLst>
              <a:ext uri="{FF2B5EF4-FFF2-40B4-BE49-F238E27FC236}">
                <a16:creationId xmlns:a16="http://schemas.microsoft.com/office/drawing/2014/main" id="{DAD4F9EB-2D73-7A4D-00FC-F8D9A2C237BE}"/>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53770152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Droplet</vt:lpstr>
      <vt:lpstr>Presentation on testing the  e-application</vt:lpstr>
      <vt:lpstr>E-applications</vt:lpstr>
      <vt:lpstr>Test scenarios-positive</vt:lpstr>
      <vt:lpstr>Test scenarios -negative</vt:lpstr>
      <vt:lpstr>Test cases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testing the  e-application</dc:title>
  <dc:creator>duvvuru suresh</dc:creator>
  <cp:lastModifiedBy>duvvuru suresh</cp:lastModifiedBy>
  <cp:revision>5</cp:revision>
  <dcterms:created xsi:type="dcterms:W3CDTF">2022-09-16T03:17:35Z</dcterms:created>
  <dcterms:modified xsi:type="dcterms:W3CDTF">2022-09-16T05:14:27Z</dcterms:modified>
</cp:coreProperties>
</file>