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72" r:id="rId4"/>
    <p:sldId id="271" r:id="rId5"/>
    <p:sldId id="257" r:id="rId6"/>
    <p:sldId id="258" r:id="rId7"/>
    <p:sldId id="274" r:id="rId8"/>
    <p:sldId id="259" r:id="rId9"/>
    <p:sldId id="260" r:id="rId10"/>
    <p:sldId id="261" r:id="rId11"/>
    <p:sldId id="262" r:id="rId12"/>
    <p:sldId id="263" r:id="rId13"/>
    <p:sldId id="264" r:id="rId14"/>
    <p:sldId id="265" r:id="rId15"/>
    <p:sldId id="266" r:id="rId16"/>
    <p:sldId id="267" r:id="rId17"/>
    <p:sldId id="268" r:id="rId18"/>
    <p:sldId id="269"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73" d="100"/>
          <a:sy n="73" d="100"/>
        </p:scale>
        <p:origin x="404" y="36"/>
      </p:cViewPr>
    </p:cSldViewPr>
  </p:slideViewPr>
  <p:notesTextViewPr>
    <p:cViewPr>
      <p:scale>
        <a:sx n="1" d="1"/>
        <a:sy n="1" d="1"/>
      </p:scale>
      <p:origin x="0" y="0"/>
    </p:cViewPr>
  </p:notesTextViewPr>
  <p:notesViewPr>
    <p:cSldViewPr snapToGrid="0">
      <p:cViewPr varScale="1">
        <p:scale>
          <a:sx n="66" d="100"/>
          <a:sy n="66"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08" name="Title 1"/>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dirty="0" lang="en-US"/>
          </a:p>
        </p:txBody>
      </p:sp>
      <p:sp>
        <p:nvSpPr>
          <p:cNvPr id="1048609" name="Subtitle 2"/>
          <p:cNvSpPr>
            <a:spLocks noGrp="1"/>
          </p:cNvSpPr>
          <p:nvPr>
            <p:ph type="subTitle" idx="1"/>
          </p:nvPr>
        </p:nvSpPr>
        <p:spPr>
          <a:xfrm>
            <a:off x="1524000" y="3602038"/>
            <a:ext cx="9144000" cy="1655762"/>
          </a:xfrm>
        </p:spPr>
        <p:txBody>
          <a:bodyPr/>
          <a:lstStyle>
            <a:lvl1pPr algn="ctr" indent="0" marL="0">
              <a:buNone/>
              <a:defRPr sz="2000">
                <a:latin typeface="+mn-l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0" name="Date Placeholder 3"/>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t>9/30/2022</a:t>
            </a:fld>
            <a:endParaRPr dirty="0" lang="en-US"/>
          </a:p>
        </p:txBody>
      </p:sp>
      <p:sp>
        <p:nvSpPr>
          <p:cNvPr id="1048611" name="Footer Placeholder 4"/>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1048612" name="Slide Number Placeholder 5"/>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p>
            <a:fld id="{4C559632-1575-4E14-B53B-3DC3D5ED3947}" type="datetime1">
              <a:rPr lang="en-US" smtClean="0"/>
              <a:t>9/30/2022</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17"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1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p>
            <a:fld id="{CC4A6868-2568-4CC9-B302-F37117B01A6E}" type="datetime1">
              <a:rPr lang="en-US" smtClean="0"/>
              <a:t>9/30/2022</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2" name="Title 1"/>
          <p:cNvSpPr>
            <a:spLocks noGrp="1"/>
          </p:cNvSpPr>
          <p:nvPr>
            <p:ph type="title"/>
          </p:nvPr>
        </p:nvSpPr>
        <p:spPr>
          <a:xfrm>
            <a:off x="458694" y="365760"/>
            <a:ext cx="10895106" cy="1325563"/>
          </a:xfrm>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0055F08A-1E71-4B2B-BB49-E743F2903911}" type="datetime1">
              <a:rPr lang="en-US" smtClean="0"/>
              <a:t>9/30/2022</a:t>
            </a:fld>
            <a:endParaRPr dirty="0"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33" name="Title 1"/>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dirty="0" lang="en-US"/>
          </a:p>
        </p:txBody>
      </p:sp>
      <p:sp>
        <p:nvSpPr>
          <p:cNvPr id="1048634" name="Text Placeholder 2"/>
          <p:cNvSpPr>
            <a:spLocks noGrp="1"/>
          </p:cNvSpPr>
          <p:nvPr>
            <p:ph type="body" idx="1"/>
          </p:nvPr>
        </p:nvSpPr>
        <p:spPr>
          <a:xfrm>
            <a:off x="831850" y="4589463"/>
            <a:ext cx="10515600" cy="1500187"/>
          </a:xfrm>
        </p:spPr>
        <p:txBody>
          <a:bodyPr/>
          <a:lstStyle>
            <a:lvl1pPr indent="0" marL="0">
              <a:buNone/>
              <a:defRPr sz="2400">
                <a:solidFill>
                  <a:schemeClr val="tx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15417D9E-721A-44BB-8863-9873FE64DA75}" type="datetime1">
              <a:rPr lang="en-US" smtClean="0"/>
              <a:t>9/30/2022</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38" name="Title 1"/>
          <p:cNvSpPr>
            <a:spLocks noGrp="1"/>
          </p:cNvSpPr>
          <p:nvPr>
            <p:ph type="title"/>
          </p:nvPr>
        </p:nvSpPr>
        <p:spPr>
          <a:xfrm>
            <a:off x="458694" y="365760"/>
            <a:ext cx="10895106" cy="1325563"/>
          </a:xfrm>
        </p:spPr>
        <p:txBody>
          <a:bodyPr/>
          <a:p>
            <a:r>
              <a:rPr lang="en-US"/>
              <a:t>Click to edit Master title style</a:t>
            </a:r>
            <a:endParaRPr dirty="0" lang="en-US"/>
          </a:p>
        </p:txBody>
      </p:sp>
      <p:sp>
        <p:nvSpPr>
          <p:cNvPr id="1048639" name="Content Placeholder 2"/>
          <p:cNvSpPr>
            <a:spLocks noGrp="1"/>
          </p:cNvSpPr>
          <p:nvPr>
            <p:ph sz="half" idx="1"/>
          </p:nvPr>
        </p:nvSpPr>
        <p:spPr>
          <a:xfrm>
            <a:off x="458695" y="1825625"/>
            <a:ext cx="5561106"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Content Placeholder 3"/>
          <p:cNvSpPr>
            <a:spLocks noGrp="1"/>
          </p:cNvSpPr>
          <p:nvPr>
            <p:ph sz="half" idx="2"/>
          </p:nvPr>
        </p:nvSpPr>
        <p:spPr>
          <a:xfrm>
            <a:off x="6172199" y="1825625"/>
            <a:ext cx="5561105"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1" name="Date Placeholder 4"/>
          <p:cNvSpPr>
            <a:spLocks noGrp="1"/>
          </p:cNvSpPr>
          <p:nvPr>
            <p:ph type="dt" sz="half" idx="10"/>
          </p:nvPr>
        </p:nvSpPr>
        <p:spPr/>
        <p:txBody>
          <a:bodyPr/>
          <a:p>
            <a:fld id="{5F31DA2F-80B8-49CF-99FB-5ABCA53A607A}" type="datetime1">
              <a:rPr lang="en-US" smtClean="0"/>
              <a:t>9/30/2022</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44" name="Title 1"/>
          <p:cNvSpPr>
            <a:spLocks noGrp="1"/>
          </p:cNvSpPr>
          <p:nvPr>
            <p:ph type="title"/>
          </p:nvPr>
        </p:nvSpPr>
        <p:spPr>
          <a:xfrm>
            <a:off x="458694" y="365125"/>
            <a:ext cx="11274612" cy="1325563"/>
          </a:xfrm>
        </p:spPr>
        <p:txBody>
          <a:bodyPr/>
          <a:p>
            <a:r>
              <a:rPr lang="en-US"/>
              <a:t>Click to edit Master title style</a:t>
            </a:r>
            <a:endParaRPr dirty="0" lang="en-US"/>
          </a:p>
        </p:txBody>
      </p:sp>
      <p:sp>
        <p:nvSpPr>
          <p:cNvPr id="1048645" name="Text Placeholder 2"/>
          <p:cNvSpPr>
            <a:spLocks noGrp="1"/>
          </p:cNvSpPr>
          <p:nvPr>
            <p:ph type="body" idx="1"/>
          </p:nvPr>
        </p:nvSpPr>
        <p:spPr>
          <a:xfrm>
            <a:off x="465256" y="1752600"/>
            <a:ext cx="5532319" cy="823912"/>
          </a:xfrm>
        </p:spPr>
        <p:txBody>
          <a:bodyPr anchor="b"/>
          <a:lstStyle>
            <a:lvl1pPr indent="0" marL="0">
              <a:buNone/>
              <a:defRPr b="0" sz="2400" i="1"/>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Content Placeholder 3"/>
          <p:cNvSpPr>
            <a:spLocks noGrp="1"/>
          </p:cNvSpPr>
          <p:nvPr>
            <p:ph sz="half" idx="2"/>
          </p:nvPr>
        </p:nvSpPr>
        <p:spPr>
          <a:xfrm>
            <a:off x="465256" y="2666999"/>
            <a:ext cx="5532319" cy="35226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Text Placeholder 4"/>
          <p:cNvSpPr>
            <a:spLocks noGrp="1"/>
          </p:cNvSpPr>
          <p:nvPr>
            <p:ph type="body" sz="quarter" idx="3"/>
          </p:nvPr>
        </p:nvSpPr>
        <p:spPr>
          <a:xfrm>
            <a:off x="6172200" y="1752600"/>
            <a:ext cx="5561106" cy="823912"/>
          </a:xfrm>
        </p:spPr>
        <p:txBody>
          <a:bodyPr anchor="b"/>
          <a:lstStyle>
            <a:lvl1pPr indent="0" marL="0">
              <a:buNone/>
              <a:defRPr b="0" sz="2400" i="1"/>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5"/>
          <p:cNvSpPr>
            <a:spLocks noGrp="1"/>
          </p:cNvSpPr>
          <p:nvPr>
            <p:ph sz="quarter" idx="4"/>
          </p:nvPr>
        </p:nvSpPr>
        <p:spPr>
          <a:xfrm>
            <a:off x="6172200" y="2666999"/>
            <a:ext cx="5561106" cy="35226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Date Placeholder 6"/>
          <p:cNvSpPr>
            <a:spLocks noGrp="1"/>
          </p:cNvSpPr>
          <p:nvPr>
            <p:ph type="dt" sz="half" idx="10"/>
          </p:nvPr>
        </p:nvSpPr>
        <p:spPr/>
        <p:txBody>
          <a:bodyPr/>
          <a:p>
            <a:fld id="{28852172-E6C9-4B6C-929A-A9DE3837BBF1}" type="datetime1">
              <a:rPr lang="en-US" smtClean="0"/>
              <a:t>9/30/2022</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3" name="Title 1"/>
          <p:cNvSpPr>
            <a:spLocks noGrp="1"/>
          </p:cNvSpPr>
          <p:nvPr>
            <p:ph type="title"/>
          </p:nvPr>
        </p:nvSpPr>
        <p:spPr>
          <a:xfrm>
            <a:off x="458694" y="365760"/>
            <a:ext cx="11274612" cy="1325563"/>
          </a:xfrm>
        </p:spPr>
        <p:txBody>
          <a:bodyPr/>
          <a:p>
            <a:r>
              <a:rPr lang="en-US"/>
              <a:t>Click to edit Master title style</a:t>
            </a:r>
            <a:endParaRPr dirty="0" lang="en-US"/>
          </a:p>
        </p:txBody>
      </p:sp>
      <p:sp>
        <p:nvSpPr>
          <p:cNvPr id="1048614" name="Date Placeholder 2"/>
          <p:cNvSpPr>
            <a:spLocks noGrp="1"/>
          </p:cNvSpPr>
          <p:nvPr>
            <p:ph type="dt" sz="half" idx="10"/>
          </p:nvPr>
        </p:nvSpPr>
        <p:spPr>
          <a:xfrm>
            <a:off x="458693" y="6416675"/>
            <a:ext cx="2921715" cy="365125"/>
          </a:xfrm>
        </p:spPr>
        <p:txBody>
          <a:bodyPr/>
          <a:p>
            <a:fld id="{3AB41CFF-90C9-47B3-9DA1-F2BF8D839F7E}" type="datetime1">
              <a:rPr lang="en-US" smtClean="0"/>
              <a:t>9/30/2022</a:t>
            </a:fld>
            <a:endParaRPr lang="en-US"/>
          </a:p>
        </p:txBody>
      </p:sp>
      <p:sp>
        <p:nvSpPr>
          <p:cNvPr id="1048615" name="Footer Placeholder 3"/>
          <p:cNvSpPr>
            <a:spLocks noGrp="1"/>
          </p:cNvSpPr>
          <p:nvPr>
            <p:ph type="ftr" sz="quarter" idx="11"/>
          </p:nvPr>
        </p:nvSpPr>
        <p:spPr/>
        <p:txBody>
          <a:bodyPr/>
          <a:p>
            <a:endParaRPr lang="en-US"/>
          </a:p>
        </p:txBody>
      </p:sp>
      <p:sp>
        <p:nvSpPr>
          <p:cNvPr id="1048616" name="Slide Number Placeholder 4"/>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52" name="Date Placeholder 1"/>
          <p:cNvSpPr>
            <a:spLocks noGrp="1"/>
          </p:cNvSpPr>
          <p:nvPr>
            <p:ph type="dt" sz="half" idx="10"/>
          </p:nvPr>
        </p:nvSpPr>
        <p:spPr/>
        <p:txBody>
          <a:bodyPr/>
          <a:p>
            <a:fld id="{F06048FA-06AB-4884-A69B-986B96E68A24}" type="datetime1">
              <a:rPr lang="en-US" smtClean="0"/>
              <a:t>9/30/2022</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5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5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50DB7ABA-0172-4F9C-889D-567164F66BCD}" type="datetime1">
              <a:rPr lang="en-US" smtClean="0"/>
              <a:t>9/30/2022</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2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62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78AC6A5B-8AE7-4A41-B5A7-9ADC6686DC18}" type="datetime1">
              <a:rPr lang="en-US" smtClean="0"/>
              <a:t>9/30/2022</a:t>
            </a:fld>
            <a:endParaRPr lang="en-US"/>
          </a:p>
        </p:txBody>
      </p:sp>
      <p:sp>
        <p:nvSpPr>
          <p:cNvPr id="1048626" name="Footer Placeholder 5"/>
          <p:cNvSpPr>
            <a:spLocks noGrp="1"/>
          </p:cNvSpPr>
          <p:nvPr>
            <p:ph type="ftr" sz="quarter" idx="11"/>
          </p:nvPr>
        </p:nvSpPr>
        <p:spPr/>
        <p:txBody>
          <a:bodyPr/>
          <a:p>
            <a:endParaRPr lang="en-US"/>
          </a:p>
        </p:txBody>
      </p:sp>
      <p:sp>
        <p:nvSpPr>
          <p:cNvPr id="1048627"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11"/>
          <p:cNvSpPr/>
          <p:nvPr/>
        </p:nvSpPr>
        <p:spPr>
          <a:xfrm>
            <a:off x="0" y="0"/>
            <a:ext cx="12192000" cy="6858004"/>
          </a:xfrm>
          <a:prstGeom prst="rect"/>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lumMod val="65000"/>
                  <a:lumOff val="35000"/>
                </a:schemeClr>
              </a:solidFill>
              <a:latin typeface="AvenirNext LT Pro Medium" panose="020B0504020202020204" pitchFamily="34" charset="0"/>
            </a:endParaRPr>
          </a:p>
        </p:txBody>
      </p:sp>
      <p:sp>
        <p:nvSpPr>
          <p:cNvPr id="1048577" name="Title Placeholder 1"/>
          <p:cNvSpPr>
            <a:spLocks noGrp="1"/>
          </p:cNvSpPr>
          <p:nvPr>
            <p:ph type="title"/>
          </p:nvPr>
        </p:nvSpPr>
        <p:spPr>
          <a:xfrm>
            <a:off x="458694" y="425450"/>
            <a:ext cx="11274612" cy="1325563"/>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458694" y="1949450"/>
            <a:ext cx="11274612" cy="41957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458694" y="6416675"/>
            <a:ext cx="2743200" cy="365125"/>
          </a:xfrm>
          <a:prstGeom prst="rect"/>
        </p:spPr>
        <p:txBody>
          <a:bodyPr anchor="ctr" bIns="45720" lIns="91440" rIns="91440" rtlCol="0" tIns="45720" vert="horz"/>
          <a:lstStyle>
            <a:lvl1pPr algn="l">
              <a:defRPr sz="900">
                <a:solidFill>
                  <a:schemeClr val="tx1">
                    <a:alpha val="60000"/>
                  </a:schemeClr>
                </a:solidFill>
                <a:latin typeface="+mn-lt"/>
              </a:defRPr>
            </a:lvl1pPr>
          </a:lstStyle>
          <a:p>
            <a:fld id="{57E0CF6C-748E-4B7A-BC8B-3011EF78ED13}" type="datetime1">
              <a:rPr lang="en-US" smtClean="0"/>
              <a:t>9/30/2022</a:t>
            </a:fld>
            <a:endParaRPr dirty="0" lang="en-US"/>
          </a:p>
        </p:txBody>
      </p:sp>
      <p:sp>
        <p:nvSpPr>
          <p:cNvPr id="1048580" name="Footer Placeholder 4"/>
          <p:cNvSpPr>
            <a:spLocks noGrp="1"/>
          </p:cNvSpPr>
          <p:nvPr>
            <p:ph type="ftr" sz="quarter" idx="3"/>
          </p:nvPr>
        </p:nvSpPr>
        <p:spPr>
          <a:xfrm>
            <a:off x="4038600" y="6416675"/>
            <a:ext cx="4114800" cy="365125"/>
          </a:xfrm>
          <a:prstGeom prst="rect"/>
        </p:spPr>
        <p:txBody>
          <a:bodyPr anchor="ctr" bIns="45720" lIns="91440" rIns="91440" rtlCol="0" tIns="45720" vert="horz"/>
          <a:lstStyle>
            <a:lvl1pPr algn="ctr">
              <a:defRPr sz="900">
                <a:solidFill>
                  <a:schemeClr val="tx1">
                    <a:alpha val="60000"/>
                  </a:schemeClr>
                </a:solidFill>
                <a:latin typeface="+mn-lt"/>
              </a:defRPr>
            </a:lvl1pPr>
          </a:lstStyle>
          <a:p>
            <a:endParaRPr dirty="0" lang="en-US">
              <a:solidFill>
                <a:schemeClr val="tx1">
                  <a:alpha val="60000"/>
                </a:schemeClr>
              </a:solidFill>
            </a:endParaRPr>
          </a:p>
        </p:txBody>
      </p:sp>
      <p:sp>
        <p:nvSpPr>
          <p:cNvPr id="1048581" name="Slide Number Placeholder 5"/>
          <p:cNvSpPr>
            <a:spLocks noGrp="1"/>
          </p:cNvSpPr>
          <p:nvPr>
            <p:ph type="sldNum" sz="quarter" idx="4"/>
          </p:nvPr>
        </p:nvSpPr>
        <p:spPr>
          <a:xfrm>
            <a:off x="8990106" y="6416675"/>
            <a:ext cx="2743200" cy="365125"/>
          </a:xfrm>
          <a:prstGeom prst="rect"/>
        </p:spPr>
        <p:txBody>
          <a:bodyPr anchor="ctr" bIns="45720" lIns="91440" rIns="91440" rtlCol="0" tIns="45720" vert="horz"/>
          <a:lstStyle>
            <a:lvl1pPr algn="r">
              <a:defRPr sz="900">
                <a:solidFill>
                  <a:schemeClr val="tx1">
                    <a:alpha val="60000"/>
                  </a:schemeClr>
                </a:solidFill>
                <a:latin typeface="+mn-lt"/>
              </a:defRPr>
            </a:lvl1pPr>
          </a:lstStyle>
          <a:p>
            <a:fld id="{73B850FF-6169-4056-8077-06FFA93A5366}" type="slidenum">
              <a:rPr lang="en-US" smtClean="0"/>
              <a:t>‹#›</a:t>
            </a:fld>
            <a:endParaRPr dirty="0" lang="en-US"/>
          </a:p>
        </p:txBody>
      </p:sp>
      <p:pic>
        <p:nvPicPr>
          <p:cNvPr id="2097152" name="Picture 13" descr="A picture containing sitting  Description automatically generated"/>
          <p:cNvPicPr>
            <a:picLocks noChangeAspect="1"/>
          </p:cNvPicPr>
          <p:nvPr/>
        </p:nvPicPr>
        <p:blipFill>
          <a:blip xmlns:r="http://schemas.openxmlformats.org/officeDocument/2006/relationships" r:embed="rId12">
            <a:alphaModFix amt="10000"/>
          </a:blip>
          <a:stretch>
            <a:fillRect/>
          </a:stretch>
        </p:blipFill>
        <p:spPr>
          <a:xfrm>
            <a:off x="8534400" y="0"/>
            <a:ext cx="3654612" cy="4575348"/>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100000"/>
        </a:lnSpc>
        <a:spcBef>
          <a:spcPct val="0"/>
        </a:spcBef>
        <a:buNone/>
        <a:defRPr b="0" sz="4400" kern="1200">
          <a:solidFill>
            <a:schemeClr val="tx1"/>
          </a:solidFill>
          <a:latin typeface="+mj-lt"/>
          <a:ea typeface="+mj-ea"/>
          <a:cs typeface="+mj-cs"/>
        </a:defRPr>
      </a:lvl1pPr>
    </p:titleStyle>
    <p:bodyStyle>
      <a:lvl1pPr algn="l" defTabSz="914400" eaLnBrk="1" hangingPunct="1" indent="-228600" latinLnBrk="0" marL="228600" rtl="0">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en.wikipedia.org/wiki/Electronic_commerce" TargetMode="External"/><Relationship Id="rId2" Type="http://schemas.openxmlformats.org/officeDocument/2006/relationships/hyperlink" Target="https://en.wikipedia.org/wiki/Good_(economics)" TargetMode="External"/><Relationship Id="rId3" Type="http://schemas.openxmlformats.org/officeDocument/2006/relationships/hyperlink" Target="https://en.wikipedia.org/wiki/Service_(economics)" TargetMode="External"/><Relationship Id="rId4" Type="http://schemas.openxmlformats.org/officeDocument/2006/relationships/hyperlink" Target="https://en.wikipedia.org/wiki/Internet" TargetMode="External"/><Relationship Id="rId5" Type="http://schemas.openxmlformats.org/officeDocument/2006/relationships/hyperlink" Target="https://en.wikipedia.org/wiki/Web_browser" TargetMode="External"/><Relationship Id="rId6" Type="http://schemas.openxmlformats.org/officeDocument/2006/relationships/hyperlink" Target="https://en.wikipedia.org/wiki/Mobile_app" TargetMode="External"/><Relationship Id="rId7" Type="http://schemas.openxmlformats.org/officeDocument/2006/relationships/hyperlink" Target="https://en.wikipedia.org/wiki/Website" TargetMode="External"/><Relationship Id="rId8" Type="http://schemas.openxmlformats.org/officeDocument/2006/relationships/hyperlink" Target="https://en.wikipedia.org/wiki/Shopping_search_engine" TargetMode="External"/><Relationship Id="rId9" Type="http://schemas.openxmlformats.org/officeDocument/2006/relationships/hyperlink" Target="https://en.wikipedia.org/wiki/Desktop_computer" TargetMode="External"/><Relationship Id="rId10" Type="http://schemas.openxmlformats.org/officeDocument/2006/relationships/hyperlink" Target="https://en.wikipedia.org/wiki/Laptop" TargetMode="External"/><Relationship Id="rId11" Type="http://schemas.openxmlformats.org/officeDocument/2006/relationships/hyperlink" Target="https://en.wikipedia.org/wiki/Tablet_computer" TargetMode="External"/><Relationship Id="rId12" Type="http://schemas.openxmlformats.org/officeDocument/2006/relationships/hyperlink" Target="https://en.wikipedia.org/wiki/Smartphone" TargetMode="External"/><Relationship Id="rId13" Type="http://schemas.openxmlformats.org/officeDocument/2006/relationships/hyperlink" Target="https://en.wikipedia.org/wiki/Product_(business)" TargetMode="External"/><Relationship Id="rId14" Type="http://schemas.openxmlformats.org/officeDocument/2006/relationships/hyperlink" Target="https://en.wikipedia.org/wiki/Brick_and_mortar_business" TargetMode="External"/><Relationship Id="rId15" Type="http://schemas.openxmlformats.org/officeDocument/2006/relationships/hyperlink" Target="https://en.wikipedia.org/wiki/Retailing" TargetMode="External"/><Relationship Id="rId16" Type="http://schemas.openxmlformats.org/officeDocument/2006/relationships/hyperlink" Target="https://en.wikipedia.org/wiki/Shopping_center" TargetMode="External"/><Relationship Id="rId17" Type="http://schemas.openxmlformats.org/officeDocument/2006/relationships/hyperlink" Target="https://en.wikipedia.org/wiki/Business-to-business" TargetMode="External"/><Relationship Id="rId18"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title"/>
          </p:nvPr>
        </p:nvSpPr>
        <p:spPr/>
        <p:txBody>
          <a:bodyPr/>
          <a:p>
            <a:r>
              <a:rPr dirty="0" lang="en-IN"/>
              <a:t> E-shopping application</a:t>
            </a:r>
          </a:p>
        </p:txBody>
      </p:sp>
      <p:sp>
        <p:nvSpPr>
          <p:cNvPr id="1048588" name="Content Placeholder 3"/>
          <p:cNvSpPr>
            <a:spLocks noGrp="1"/>
          </p:cNvSpPr>
          <p:nvPr>
            <p:ph idx="1"/>
          </p:nvPr>
        </p:nvSpPr>
        <p:spPr/>
        <p:txBody>
          <a:bodyPr/>
          <a:p>
            <a:r>
              <a:rPr dirty="0" lang="en-IN"/>
              <a:t>Presentation can be done in many ways but few methods are the:</a:t>
            </a:r>
          </a:p>
          <a:p>
            <a:r>
              <a:rPr dirty="0" lang="en-IN"/>
              <a:t>1.Log in module</a:t>
            </a:r>
          </a:p>
          <a:p>
            <a:r>
              <a:rPr dirty="0" lang="en-IN"/>
              <a:t>2.Searching module</a:t>
            </a:r>
          </a:p>
          <a:p>
            <a:r>
              <a:rPr dirty="0" lang="en-IN"/>
              <a:t>3.Purchase module</a:t>
            </a:r>
          </a:p>
          <a:p>
            <a:r>
              <a:rPr dirty="0" lang="en-IN"/>
              <a:t>4.Payment module</a:t>
            </a:r>
          </a:p>
          <a:p>
            <a:r>
              <a:rPr dirty="0" lang="en-IN"/>
              <a:t>5.Delivery and logistic module</a:t>
            </a:r>
          </a:p>
          <a:p>
            <a:r>
              <a:rPr dirty="0" lang="en-IN"/>
              <a:t>6.Adding products to the portal to implement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title"/>
          </p:nvPr>
        </p:nvSpPr>
        <p:spPr/>
        <p:txBody>
          <a:bodyPr/>
          <a:p>
            <a:r>
              <a:rPr dirty="0" lang="en-IN"/>
              <a:t>Adding products </a:t>
            </a:r>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2891245" y="1643765"/>
            <a:ext cx="6772335" cy="50792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p:txBody>
          <a:bodyPr/>
          <a:p>
            <a:r>
              <a:rPr dirty="0" lang="en-IN"/>
              <a:t>E-Online </a:t>
            </a:r>
            <a:r>
              <a:rPr dirty="0" lang="en-IN" err="1"/>
              <a:t>shoping</a:t>
            </a:r>
            <a:r>
              <a:rPr dirty="0" lang="en-IN"/>
              <a:t> applications : </a:t>
            </a:r>
          </a:p>
        </p:txBody>
      </p:sp>
      <p:sp>
        <p:nvSpPr>
          <p:cNvPr id="1048596" name="Content Placeholder 2"/>
          <p:cNvSpPr>
            <a:spLocks noGrp="1"/>
          </p:cNvSpPr>
          <p:nvPr>
            <p:ph idx="1"/>
          </p:nvPr>
        </p:nvSpPr>
        <p:spPr/>
        <p:txBody>
          <a:bodyPr>
            <a:normAutofit fontScale="78571" lnSpcReduction="20000"/>
          </a:bodyPr>
          <a:p>
            <a:pPr algn="l"/>
            <a:r>
              <a:rPr b="1" dirty="0" i="0" lang="en-US">
                <a:solidFill>
                  <a:srgbClr val="202122"/>
                </a:solidFill>
                <a:effectLst/>
                <a:latin typeface="Arial" panose="020B0604020202020204" pitchFamily="34" charset="0"/>
              </a:rPr>
              <a:t>Online shopping</a:t>
            </a:r>
            <a:r>
              <a:rPr b="0" dirty="0" i="0" lang="en-US">
                <a:solidFill>
                  <a:srgbClr val="202122"/>
                </a:solidFill>
                <a:effectLst/>
                <a:latin typeface="Arial" panose="020B0604020202020204" pitchFamily="34" charset="0"/>
              </a:rPr>
              <a:t> is a form of </a:t>
            </a:r>
            <a:r>
              <a:rPr b="0" dirty="0" i="0" lang="en-US" strike="noStrike" u="none">
                <a:solidFill>
                  <a:srgbClr val="0645AD"/>
                </a:solidFill>
                <a:effectLst/>
                <a:latin typeface="Arial" panose="020B0604020202020204" pitchFamily="34" charset="0"/>
                <a:hlinkClick r:id="rId1" tooltip="Electronic commerce"/>
              </a:rPr>
              <a:t>electronic commerce</a:t>
            </a:r>
            <a:r>
              <a:rPr b="0" dirty="0" i="0" lang="en-US">
                <a:solidFill>
                  <a:srgbClr val="202122"/>
                </a:solidFill>
                <a:effectLst/>
                <a:latin typeface="Arial" panose="020B0604020202020204" pitchFamily="34" charset="0"/>
              </a:rPr>
              <a:t> which allows consumers to directly buy </a:t>
            </a:r>
            <a:r>
              <a:rPr b="0" dirty="0" i="0" lang="en-US" strike="noStrike" u="none">
                <a:solidFill>
                  <a:srgbClr val="0645AD"/>
                </a:solidFill>
                <a:effectLst/>
                <a:latin typeface="Arial" panose="020B0604020202020204" pitchFamily="34" charset="0"/>
                <a:hlinkClick r:id="rId2" tooltip="Good (economics)"/>
              </a:rPr>
              <a:t>goods</a:t>
            </a:r>
            <a:r>
              <a:rPr b="0" dirty="0" i="0" lang="en-US">
                <a:solidFill>
                  <a:srgbClr val="202122"/>
                </a:solidFill>
                <a:effectLst/>
                <a:latin typeface="Arial" panose="020B0604020202020204" pitchFamily="34" charset="0"/>
              </a:rPr>
              <a:t> or </a:t>
            </a:r>
            <a:r>
              <a:rPr b="0" dirty="0" i="0" lang="en-US" strike="noStrike" u="none">
                <a:solidFill>
                  <a:srgbClr val="0645AD"/>
                </a:solidFill>
                <a:effectLst/>
                <a:latin typeface="Arial" panose="020B0604020202020204" pitchFamily="34" charset="0"/>
                <a:hlinkClick r:id="rId3" tooltip="Service (economics)"/>
              </a:rPr>
              <a:t>services</a:t>
            </a:r>
            <a:r>
              <a:rPr b="0" dirty="0" i="0" lang="en-US">
                <a:solidFill>
                  <a:srgbClr val="202122"/>
                </a:solidFill>
                <a:effectLst/>
                <a:latin typeface="Arial" panose="020B0604020202020204" pitchFamily="34" charset="0"/>
              </a:rPr>
              <a:t> from a seller over the </a:t>
            </a:r>
            <a:r>
              <a:rPr b="0" dirty="0" i="0" lang="en-US" strike="noStrike" u="none">
                <a:solidFill>
                  <a:srgbClr val="0645AD"/>
                </a:solidFill>
                <a:effectLst/>
                <a:latin typeface="Arial" panose="020B0604020202020204" pitchFamily="34" charset="0"/>
                <a:hlinkClick r:id="rId4" tooltip="Internet"/>
              </a:rPr>
              <a:t>Internet</a:t>
            </a:r>
            <a:r>
              <a:rPr b="0" dirty="0" i="0" lang="en-US">
                <a:solidFill>
                  <a:srgbClr val="202122"/>
                </a:solidFill>
                <a:effectLst/>
                <a:latin typeface="Arial" panose="020B0604020202020204" pitchFamily="34" charset="0"/>
              </a:rPr>
              <a:t> using a </a:t>
            </a:r>
            <a:r>
              <a:rPr b="0" dirty="0" i="0" lang="en-US" strike="noStrike" u="none">
                <a:solidFill>
                  <a:srgbClr val="0645AD"/>
                </a:solidFill>
                <a:effectLst/>
                <a:latin typeface="Arial" panose="020B0604020202020204" pitchFamily="34" charset="0"/>
                <a:hlinkClick r:id="rId5" tooltip="Web browser"/>
              </a:rPr>
              <a:t>web browser</a:t>
            </a:r>
            <a:r>
              <a:rPr b="0" dirty="0" i="0" lang="en-US">
                <a:solidFill>
                  <a:srgbClr val="202122"/>
                </a:solidFill>
                <a:effectLst/>
                <a:latin typeface="Arial" panose="020B0604020202020204" pitchFamily="34" charset="0"/>
              </a:rPr>
              <a:t> or a </a:t>
            </a:r>
            <a:r>
              <a:rPr b="0" dirty="0" i="0" lang="en-US" strike="noStrike" u="none">
                <a:solidFill>
                  <a:srgbClr val="0645AD"/>
                </a:solidFill>
                <a:effectLst/>
                <a:latin typeface="Arial" panose="020B0604020202020204" pitchFamily="34" charset="0"/>
                <a:hlinkClick r:id="rId6" tooltip="Mobile app"/>
              </a:rPr>
              <a:t>mobile app</a:t>
            </a:r>
            <a:r>
              <a:rPr b="0" dirty="0" i="0" lang="en-US">
                <a:solidFill>
                  <a:srgbClr val="202122"/>
                </a:solidFill>
                <a:effectLst/>
                <a:latin typeface="Arial" panose="020B0604020202020204" pitchFamily="34" charset="0"/>
              </a:rPr>
              <a:t>. Consumers find a product of interest by visiting the </a:t>
            </a:r>
            <a:r>
              <a:rPr b="0" dirty="0" i="0" lang="en-US" strike="noStrike" u="none">
                <a:solidFill>
                  <a:srgbClr val="0645AD"/>
                </a:solidFill>
                <a:effectLst/>
                <a:latin typeface="Arial" panose="020B0604020202020204" pitchFamily="34" charset="0"/>
                <a:hlinkClick r:id="rId7" tooltip="Website"/>
              </a:rPr>
              <a:t>website</a:t>
            </a:r>
            <a:r>
              <a:rPr b="0" dirty="0" i="0" lang="en-US">
                <a:solidFill>
                  <a:srgbClr val="202122"/>
                </a:solidFill>
                <a:effectLst/>
                <a:latin typeface="Arial" panose="020B0604020202020204" pitchFamily="34" charset="0"/>
              </a:rPr>
              <a:t> of the retailer directly or by searching among alternative vendors using a </a:t>
            </a:r>
            <a:r>
              <a:rPr b="0" dirty="0" i="0" lang="en-US" strike="noStrike" u="none">
                <a:solidFill>
                  <a:srgbClr val="0645AD"/>
                </a:solidFill>
                <a:effectLst/>
                <a:latin typeface="Arial" panose="020B0604020202020204" pitchFamily="34" charset="0"/>
                <a:hlinkClick r:id="rId8" tooltip="Shopping search engine"/>
              </a:rPr>
              <a:t>shopping search engine</a:t>
            </a:r>
            <a:r>
              <a:rPr b="0" dirty="0" i="0" lang="en-US">
                <a:solidFill>
                  <a:srgbClr val="202122"/>
                </a:solidFill>
                <a:effectLst/>
                <a:latin typeface="Arial" panose="020B0604020202020204" pitchFamily="34" charset="0"/>
              </a:rPr>
              <a:t>, which displays the same product's availability and pricing at different e-retailers. As of 2020, customers can shop online using a range of different computers and devices, including </a:t>
            </a:r>
            <a:r>
              <a:rPr b="0" dirty="0" i="0" lang="en-US" strike="noStrike" u="none">
                <a:solidFill>
                  <a:srgbClr val="0645AD"/>
                </a:solidFill>
                <a:effectLst/>
                <a:latin typeface="Arial" panose="020B0604020202020204" pitchFamily="34" charset="0"/>
                <a:hlinkClick r:id="rId9" tooltip="Desktop computer"/>
              </a:rPr>
              <a:t>desktop computers</a:t>
            </a:r>
            <a:r>
              <a:rPr b="0" dirty="0" i="0" lang="en-US">
                <a:solidFill>
                  <a:srgbClr val="202122"/>
                </a:solidFill>
                <a:effectLst/>
                <a:latin typeface="Arial" panose="020B0604020202020204" pitchFamily="34" charset="0"/>
              </a:rPr>
              <a:t>, </a:t>
            </a:r>
            <a:r>
              <a:rPr b="0" dirty="0" i="0" lang="en-US" strike="noStrike" u="none">
                <a:solidFill>
                  <a:srgbClr val="0645AD"/>
                </a:solidFill>
                <a:effectLst/>
                <a:latin typeface="Arial" panose="020B0604020202020204" pitchFamily="34" charset="0"/>
                <a:hlinkClick r:id="rId10" tooltip="Laptop"/>
              </a:rPr>
              <a:t>laptops</a:t>
            </a:r>
            <a:r>
              <a:rPr b="0" dirty="0" i="0" lang="en-US">
                <a:solidFill>
                  <a:srgbClr val="202122"/>
                </a:solidFill>
                <a:effectLst/>
                <a:latin typeface="Arial" panose="020B0604020202020204" pitchFamily="34" charset="0"/>
              </a:rPr>
              <a:t>, </a:t>
            </a:r>
            <a:r>
              <a:rPr b="0" dirty="0" i="0" lang="en-US" strike="noStrike" u="none">
                <a:solidFill>
                  <a:srgbClr val="0645AD"/>
                </a:solidFill>
                <a:effectLst/>
                <a:latin typeface="Arial" panose="020B0604020202020204" pitchFamily="34" charset="0"/>
                <a:hlinkClick r:id="rId11" tooltip="Tablet computer"/>
              </a:rPr>
              <a:t>tablet computers</a:t>
            </a:r>
            <a:r>
              <a:rPr b="0" dirty="0" i="0" lang="en-US">
                <a:solidFill>
                  <a:srgbClr val="202122"/>
                </a:solidFill>
                <a:effectLst/>
                <a:latin typeface="Arial" panose="020B0604020202020204" pitchFamily="34" charset="0"/>
              </a:rPr>
              <a:t> and </a:t>
            </a:r>
            <a:r>
              <a:rPr b="0" dirty="0" i="0" lang="en-US" strike="noStrike" u="none">
                <a:solidFill>
                  <a:srgbClr val="0645AD"/>
                </a:solidFill>
                <a:effectLst/>
                <a:latin typeface="Arial" panose="020B0604020202020204" pitchFamily="34" charset="0"/>
                <a:hlinkClick r:id="rId12" tooltip="Smartphone"/>
              </a:rPr>
              <a:t>smartphones</a:t>
            </a:r>
            <a:r>
              <a:rPr b="0" dirty="0" i="0" lang="en-US">
                <a:solidFill>
                  <a:srgbClr val="202122"/>
                </a:solidFill>
                <a:effectLst/>
                <a:latin typeface="Arial" panose="020B0604020202020204" pitchFamily="34" charset="0"/>
              </a:rPr>
              <a:t>.</a:t>
            </a:r>
          </a:p>
          <a:p>
            <a:pPr algn="l"/>
            <a:r>
              <a:rPr b="0" dirty="0" i="0" lang="en-US">
                <a:solidFill>
                  <a:srgbClr val="202122"/>
                </a:solidFill>
                <a:effectLst/>
                <a:latin typeface="Arial" panose="020B0604020202020204" pitchFamily="34" charset="0"/>
              </a:rPr>
              <a:t>An online shop evokes the physical analogy of buying </a:t>
            </a:r>
            <a:r>
              <a:rPr b="0" dirty="0" i="0" lang="en-US" strike="noStrike" u="none">
                <a:solidFill>
                  <a:srgbClr val="0645AD"/>
                </a:solidFill>
                <a:effectLst/>
                <a:latin typeface="Arial" panose="020B0604020202020204" pitchFamily="34" charset="0"/>
                <a:hlinkClick r:id="rId13" tooltip="Product (business)"/>
              </a:rPr>
              <a:t>products</a:t>
            </a:r>
            <a:r>
              <a:rPr b="0" dirty="0" i="0" lang="en-US">
                <a:solidFill>
                  <a:srgbClr val="202122"/>
                </a:solidFill>
                <a:effectLst/>
                <a:latin typeface="Arial" panose="020B0604020202020204" pitchFamily="34" charset="0"/>
              </a:rPr>
              <a:t> or services at a regular </a:t>
            </a:r>
            <a:r>
              <a:rPr b="0" dirty="0" i="0" lang="en-US" strike="noStrike" u="none">
                <a:solidFill>
                  <a:srgbClr val="0645AD"/>
                </a:solidFill>
                <a:effectLst/>
                <a:latin typeface="Arial" panose="020B0604020202020204" pitchFamily="34" charset="0"/>
                <a:hlinkClick r:id="rId14" tooltip="Brick and mortar business"/>
              </a:rPr>
              <a:t>"bricks-and-mortar"</a:t>
            </a:r>
            <a:r>
              <a:rPr b="0" dirty="0" i="0" lang="en-US">
                <a:solidFill>
                  <a:srgbClr val="202122"/>
                </a:solidFill>
                <a:effectLst/>
                <a:latin typeface="Arial" panose="020B0604020202020204" pitchFamily="34" charset="0"/>
              </a:rPr>
              <a:t> </a:t>
            </a:r>
            <a:r>
              <a:rPr b="0" dirty="0" i="0" lang="en-US" strike="noStrike" u="none">
                <a:solidFill>
                  <a:srgbClr val="0645AD"/>
                </a:solidFill>
                <a:effectLst/>
                <a:latin typeface="Arial" panose="020B0604020202020204" pitchFamily="34" charset="0"/>
                <a:hlinkClick r:id="rId15" tooltip="Retailing"/>
              </a:rPr>
              <a:t>retailer</a:t>
            </a:r>
            <a:r>
              <a:rPr b="0" dirty="0" i="0" lang="en-US">
                <a:solidFill>
                  <a:srgbClr val="202122"/>
                </a:solidFill>
                <a:effectLst/>
                <a:latin typeface="Arial" panose="020B0604020202020204" pitchFamily="34" charset="0"/>
              </a:rPr>
              <a:t> or </a:t>
            </a:r>
            <a:r>
              <a:rPr b="0" dirty="0" i="0" lang="en-US" strike="noStrike" u="none">
                <a:solidFill>
                  <a:srgbClr val="0645AD"/>
                </a:solidFill>
                <a:effectLst/>
                <a:latin typeface="Arial" panose="020B0604020202020204" pitchFamily="34" charset="0"/>
                <a:hlinkClick r:id="rId16" tooltip="Shopping center"/>
              </a:rPr>
              <a:t>shopping center</a:t>
            </a:r>
            <a:r>
              <a:rPr b="0" dirty="0" i="0" lang="en-US">
                <a:solidFill>
                  <a:srgbClr val="202122"/>
                </a:solidFill>
                <a:effectLst/>
                <a:latin typeface="Arial" panose="020B0604020202020204" pitchFamily="34" charset="0"/>
              </a:rPr>
              <a:t>; the process is called business-to-consumer (B2C) online shopping. When an online store is set up to enable businesses to buy from another businesses, the process is called </a:t>
            </a:r>
            <a:r>
              <a:rPr b="0" dirty="0" i="0" lang="en-US" strike="noStrike" u="none">
                <a:solidFill>
                  <a:srgbClr val="0645AD"/>
                </a:solidFill>
                <a:effectLst/>
                <a:latin typeface="Arial" panose="020B0604020202020204" pitchFamily="34" charset="0"/>
                <a:hlinkClick r:id="rId17" tooltip="Business-to-business"/>
              </a:rPr>
              <a:t>business-to-business</a:t>
            </a:r>
            <a:r>
              <a:rPr b="0" dirty="0" i="0" lang="en-US">
                <a:solidFill>
                  <a:srgbClr val="202122"/>
                </a:solidFill>
                <a:effectLst/>
                <a:latin typeface="Arial" panose="020B0604020202020204" pitchFamily="34" charset="0"/>
              </a:rPr>
              <a:t> (B2B) online shopping. A typical online store enables the customer to browse the firm's range of products and services, view photos or images of the products, along with information about the product specifications, features and prices.</a:t>
            </a:r>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a:xfrm>
            <a:off x="458694" y="365761"/>
            <a:ext cx="10285506" cy="726440"/>
          </a:xfrm>
        </p:spPr>
        <p:txBody>
          <a:bodyPr>
            <a:normAutofit fontScale="90000"/>
          </a:bodyPr>
          <a:p>
            <a:r>
              <a:rPr dirty="0" lang="en-IN"/>
              <a:t>Test cases for E-shopping applications :</a:t>
            </a:r>
            <a:br>
              <a:rPr dirty="0" lang="en-IN"/>
            </a:br>
            <a:r>
              <a:rPr dirty="0" lang="en-IN"/>
              <a:t>:</a:t>
            </a:r>
          </a:p>
        </p:txBody>
      </p:sp>
      <p:sp>
        <p:nvSpPr>
          <p:cNvPr id="1048598" name="Content Placeholder 2"/>
          <p:cNvSpPr>
            <a:spLocks noGrp="1"/>
          </p:cNvSpPr>
          <p:nvPr>
            <p:ph idx="1"/>
          </p:nvPr>
        </p:nvSpPr>
        <p:spPr>
          <a:xfrm>
            <a:off x="262467" y="1092202"/>
            <a:ext cx="11470839" cy="5053012"/>
          </a:xfrm>
        </p:spPr>
        <p:txBody>
          <a:bodyPr>
            <a:normAutofit fontScale="64286" lnSpcReduction="20000"/>
          </a:bodyPr>
          <a:p>
            <a:pPr algn="l">
              <a:buFont typeface="+mj-lt"/>
              <a:buAutoNum type="arabicPeriod"/>
            </a:pPr>
            <a:r>
              <a:rPr b="0" dirty="0" sz="3300" i="0" lang="en-US">
                <a:solidFill>
                  <a:srgbClr val="282829"/>
                </a:solidFill>
                <a:effectLst/>
                <a:latin typeface="Segoe UI" panose="020B0502040204020203" pitchFamily="34" charset="0"/>
              </a:rPr>
              <a:t>Verify that the user is able to navigate through all the products across different categories.</a:t>
            </a:r>
          </a:p>
          <a:p>
            <a:pPr algn="l">
              <a:buFont typeface="+mj-lt"/>
              <a:buAutoNum type="arabicPeriod"/>
            </a:pPr>
            <a:r>
              <a:rPr b="0" dirty="0" sz="3300" i="0" lang="en-US">
                <a:solidFill>
                  <a:srgbClr val="282829"/>
                </a:solidFill>
                <a:effectLst/>
                <a:latin typeface="Segoe UI" panose="020B0502040204020203" pitchFamily="34" charset="0"/>
              </a:rPr>
              <a:t>Verify that all the links and banners are redirecting to correct product/category pages and none of the links are broken.</a:t>
            </a:r>
          </a:p>
          <a:p>
            <a:pPr algn="l">
              <a:buFont typeface="+mj-lt"/>
              <a:buAutoNum type="arabicPeriod"/>
            </a:pPr>
            <a:r>
              <a:rPr b="0" dirty="0" sz="3300" i="0" lang="en-US">
                <a:solidFill>
                  <a:srgbClr val="282829"/>
                </a:solidFill>
                <a:effectLst/>
                <a:latin typeface="Segoe UI" panose="020B0502040204020203" pitchFamily="34" charset="0"/>
              </a:rPr>
              <a:t>Verify that the company logo is clearly visible.</a:t>
            </a:r>
          </a:p>
          <a:p>
            <a:pPr algn="l">
              <a:buFont typeface="+mj-lt"/>
              <a:buAutoNum type="arabicPeriod"/>
            </a:pPr>
            <a:r>
              <a:rPr b="0" dirty="0" sz="3300" i="0" lang="en-US">
                <a:solidFill>
                  <a:srgbClr val="282829"/>
                </a:solidFill>
                <a:effectLst/>
                <a:latin typeface="Segoe UI" panose="020B0502040204020203" pitchFamily="34" charset="0"/>
              </a:rPr>
              <a:t>Verify that all the text – product, category name, price, and product description are clearly visible.</a:t>
            </a:r>
          </a:p>
          <a:p>
            <a:pPr algn="l">
              <a:buFont typeface="+mj-lt"/>
              <a:buAutoNum type="arabicPeriod"/>
            </a:pPr>
            <a:r>
              <a:rPr b="0" dirty="0" sz="3300" i="0" lang="en-US">
                <a:solidFill>
                  <a:srgbClr val="282829"/>
                </a:solidFill>
                <a:effectLst/>
                <a:latin typeface="Segoe UI" panose="020B0502040204020203" pitchFamily="34" charset="0"/>
              </a:rPr>
              <a:t>Verify that all the images – product and banner are clearly visible.</a:t>
            </a:r>
          </a:p>
          <a:p>
            <a:pPr algn="l">
              <a:buFont typeface="+mj-lt"/>
              <a:buAutoNum type="arabicPeriod"/>
            </a:pPr>
            <a:r>
              <a:rPr b="0" dirty="0" sz="3300" i="0" lang="en-US">
                <a:solidFill>
                  <a:srgbClr val="282829"/>
                </a:solidFill>
                <a:effectLst/>
                <a:latin typeface="Segoe UI" panose="020B0502040204020203" pitchFamily="34" charset="0"/>
              </a:rPr>
              <a:t>Verify that category pages have a relevant product listed specific to the category.</a:t>
            </a:r>
          </a:p>
          <a:p>
            <a:pPr algn="l">
              <a:buFont typeface="+mj-lt"/>
              <a:buAutoNum type="arabicPeriod"/>
            </a:pPr>
            <a:r>
              <a:rPr b="0" dirty="0" sz="3300" i="0" lang="en-US">
                <a:solidFill>
                  <a:srgbClr val="282829"/>
                </a:solidFill>
                <a:effectLst/>
                <a:latin typeface="Segoe UI" panose="020B0502040204020203" pitchFamily="34" charset="0"/>
              </a:rPr>
              <a:t>Verify that the correct count of total products is listed on the category pages.</a:t>
            </a:r>
          </a:p>
          <a:p>
            <a:pPr algn="l">
              <a:buFont typeface="+mj-lt"/>
              <a:buAutoNum type="arabicPeriod"/>
            </a:pPr>
            <a:r>
              <a:rPr b="0" dirty="0" sz="3300" i="0" lang="en-US">
                <a:solidFill>
                  <a:srgbClr val="282829"/>
                </a:solidFill>
                <a:effectLst/>
                <a:latin typeface="Segoe UI" panose="020B0502040204020203" pitchFamily="34" charset="0"/>
              </a:rPr>
              <a:t>Search – Verify that on searching all the product satisfying the search criteria are visible on the search result page.</a:t>
            </a:r>
          </a:p>
          <a:p>
            <a:pPr algn="l">
              <a:buFont typeface="+mj-lt"/>
              <a:buAutoNum type="arabicPeriod"/>
            </a:pPr>
            <a:r>
              <a:rPr b="0" dirty="0" sz="3300" i="0" lang="en-US">
                <a:solidFill>
                  <a:srgbClr val="282829"/>
                </a:solidFill>
                <a:effectLst/>
                <a:latin typeface="Segoe UI" panose="020B0502040204020203" pitchFamily="34" charset="0"/>
              </a:rPr>
              <a:t>Search – Verify the more relevant product for the search term is displayed on the top for a particular search term.</a:t>
            </a:r>
          </a:p>
          <a:p>
            <a:pPr algn="l">
              <a:buFont typeface="+mj-lt"/>
              <a:buAutoNum type="arabicPeriod"/>
            </a:pPr>
            <a:r>
              <a:rPr b="0" dirty="0" sz="3300" i="0" lang="en-US">
                <a:solidFill>
                  <a:srgbClr val="282829"/>
                </a:solidFill>
                <a:effectLst/>
                <a:latin typeface="Segoe UI" panose="020B0502040204020203" pitchFamily="34" charset="0"/>
              </a:rPr>
              <a:t>Search – Verify that count of products is correctly displayed on the search result page for a particular search term.</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p:txBody>
          <a:bodyPr/>
          <a:p>
            <a:r>
              <a:rPr dirty="0" lang="en-IN"/>
              <a:t>Test cases for E-shopping application:</a:t>
            </a:r>
          </a:p>
        </p:txBody>
      </p:sp>
      <p:sp>
        <p:nvSpPr>
          <p:cNvPr id="1048600" name="Content Placeholder 2"/>
          <p:cNvSpPr>
            <a:spLocks noGrp="1"/>
          </p:cNvSpPr>
          <p:nvPr>
            <p:ph idx="1"/>
          </p:nvPr>
        </p:nvSpPr>
        <p:spPr/>
        <p:txBody>
          <a:bodyPr>
            <a:normAutofit fontScale="71429" lnSpcReduction="20000"/>
          </a:bodyPr>
          <a:p>
            <a:pPr algn="l">
              <a:buFont typeface="+mj-lt"/>
              <a:buAutoNum type="arabicPeriod"/>
            </a:pPr>
            <a:r>
              <a:rPr b="0" dirty="0" i="0" lang="en-US">
                <a:solidFill>
                  <a:srgbClr val="282829"/>
                </a:solidFill>
                <a:effectLst/>
                <a:latin typeface="Segoe UI" panose="020B0502040204020203" pitchFamily="34" charset="0"/>
              </a:rPr>
              <a:t>Verify that on the product page, the user can select the desired attribute of the product e.g. size, color, etc.</a:t>
            </a:r>
          </a:p>
          <a:p>
            <a:pPr algn="l">
              <a:buFont typeface="+mj-lt"/>
              <a:buAutoNum type="arabicPeriod"/>
            </a:pPr>
            <a:r>
              <a:rPr b="0" dirty="0" i="0" lang="en-US">
                <a:solidFill>
                  <a:srgbClr val="282829"/>
                </a:solidFill>
                <a:effectLst/>
                <a:latin typeface="Segoe UI" panose="020B0502040204020203" pitchFamily="34" charset="0"/>
              </a:rPr>
              <a:t>Verify that the user can add to cart one or more products.</a:t>
            </a:r>
          </a:p>
          <a:p>
            <a:pPr algn="l">
              <a:buFont typeface="+mj-lt"/>
              <a:buAutoNum type="arabicPeriod"/>
            </a:pPr>
            <a:r>
              <a:rPr b="0" dirty="0" i="0" lang="en-US">
                <a:solidFill>
                  <a:srgbClr val="282829"/>
                </a:solidFill>
                <a:effectLst/>
                <a:latin typeface="Segoe UI" panose="020B0502040204020203" pitchFamily="34" charset="0"/>
              </a:rPr>
              <a:t>Verify that users can add products to the </a:t>
            </a:r>
            <a:r>
              <a:rPr b="0" dirty="0" i="0" lang="en-US" err="1">
                <a:solidFill>
                  <a:srgbClr val="282829"/>
                </a:solidFill>
                <a:effectLst/>
                <a:latin typeface="Segoe UI" panose="020B0502040204020203" pitchFamily="34" charset="0"/>
              </a:rPr>
              <a:t>wishlist</a:t>
            </a:r>
            <a:r>
              <a:rPr b="0" dirty="0" i="0" lang="en-US">
                <a:solidFill>
                  <a:srgbClr val="282829"/>
                </a:solidFill>
                <a:effectLst/>
                <a:latin typeface="Segoe UI" panose="020B0502040204020203" pitchFamily="34" charset="0"/>
              </a:rPr>
              <a:t>.</a:t>
            </a:r>
          </a:p>
          <a:p>
            <a:pPr algn="l">
              <a:buFont typeface="+mj-lt"/>
              <a:buAutoNum type="arabicPeriod"/>
            </a:pPr>
            <a:r>
              <a:rPr b="0" dirty="0" i="0" lang="en-US">
                <a:solidFill>
                  <a:srgbClr val="282829"/>
                </a:solidFill>
                <a:effectLst/>
                <a:latin typeface="Segoe UI" panose="020B0502040204020203" pitchFamily="34" charset="0"/>
              </a:rPr>
              <a:t>Verify that the user can buy products added to the cart after signing in to the application (or as per the functionality of the website).</a:t>
            </a:r>
          </a:p>
          <a:p>
            <a:pPr algn="l">
              <a:buFont typeface="+mj-lt"/>
              <a:buAutoNum type="arabicPeriod"/>
            </a:pPr>
            <a:r>
              <a:rPr b="0" dirty="0" i="0" lang="en-US">
                <a:solidFill>
                  <a:srgbClr val="282829"/>
                </a:solidFill>
                <a:effectLst/>
                <a:latin typeface="Segoe UI" panose="020B0502040204020203" pitchFamily="34" charset="0"/>
              </a:rPr>
              <a:t>Verify that the user can successfully buy more than one product that was added to his/her cart.</a:t>
            </a:r>
          </a:p>
          <a:p>
            <a:pPr algn="l">
              <a:buFont typeface="+mj-lt"/>
              <a:buAutoNum type="arabicPeriod"/>
            </a:pPr>
            <a:r>
              <a:rPr b="0" dirty="0" i="0" lang="en-US">
                <a:solidFill>
                  <a:srgbClr val="282829"/>
                </a:solidFill>
                <a:effectLst/>
                <a:latin typeface="Segoe UI" panose="020B0502040204020203" pitchFamily="34" charset="0"/>
              </a:rPr>
              <a:t>Verify that the user cannot add more than the available inventory of the product.</a:t>
            </a:r>
          </a:p>
          <a:p>
            <a:pPr algn="l">
              <a:buFont typeface="+mj-lt"/>
              <a:buAutoNum type="arabicPeriod"/>
            </a:pPr>
            <a:r>
              <a:rPr b="0" dirty="0" i="0" lang="en-US">
                <a:solidFill>
                  <a:srgbClr val="282829"/>
                </a:solidFill>
                <a:effectLst/>
                <a:latin typeface="Segoe UI" panose="020B0502040204020203" pitchFamily="34" charset="0"/>
              </a:rPr>
              <a:t>Verify that the limit to the number of products a user can by is working correctly by displaying an error message and preventing the user from buying more than the limit.</a:t>
            </a:r>
          </a:p>
          <a:p>
            <a:pPr algn="l">
              <a:buFont typeface="+mj-lt"/>
              <a:buAutoNum type="arabicPeriod"/>
            </a:pPr>
            <a:r>
              <a:rPr b="0" dirty="0" i="0" lang="en-US">
                <a:solidFill>
                  <a:srgbClr val="282829"/>
                </a:solidFill>
                <a:effectLst/>
                <a:latin typeface="Segoe UI" panose="020B0502040204020203" pitchFamily="34" charset="0"/>
              </a:rPr>
              <a:t>Verify that the delivery can be declined for the places where shipping is not available.</a:t>
            </a:r>
          </a:p>
          <a:p>
            <a:pPr algn="l">
              <a:buFont typeface="+mj-lt"/>
              <a:buAutoNum type="arabicPeriod"/>
            </a:pPr>
            <a:r>
              <a:rPr b="0" dirty="0" i="0" lang="en-US">
                <a:solidFill>
                  <a:srgbClr val="282829"/>
                </a:solidFill>
                <a:effectLst/>
                <a:latin typeface="Segoe UI" panose="020B0502040204020203" pitchFamily="34" charset="0"/>
              </a:rPr>
              <a:t>It explains the E –shopping application </a:t>
            </a:r>
            <a:r>
              <a:rPr dirty="0" lang="en-US">
                <a:solidFill>
                  <a:srgbClr val="282829"/>
                </a:solidFill>
                <a:latin typeface="Segoe UI" panose="020B0502040204020203" pitchFamily="34" charset="0"/>
              </a:rPr>
              <a:t> .</a:t>
            </a:r>
            <a:endParaRPr b="0" dirty="0" i="0" lang="en-US">
              <a:solidFill>
                <a:srgbClr val="282829"/>
              </a:solidFill>
              <a:effectLst/>
              <a:latin typeface="Segoe UI" panose="020B0502040204020203" pitchFamily="34" charset="0"/>
            </a:endParaRP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r>
              <a:rPr dirty="0" lang="en-IN"/>
              <a:t>Positive test scenario for E-shopping application:</a:t>
            </a:r>
          </a:p>
        </p:txBody>
      </p:sp>
      <p:sp>
        <p:nvSpPr>
          <p:cNvPr id="1048602" name="Content Placeholder 2"/>
          <p:cNvSpPr>
            <a:spLocks noGrp="1"/>
          </p:cNvSpPr>
          <p:nvPr>
            <p:ph idx="1"/>
          </p:nvPr>
        </p:nvSpPr>
        <p:spPr/>
        <p:txBody>
          <a:bodyPr>
            <a:normAutofit fontScale="75000" lnSpcReduction="20000"/>
          </a:bodyPr>
          <a:p>
            <a:r>
              <a:rPr b="0" dirty="0" i="0" lang="en-US">
                <a:solidFill>
                  <a:srgbClr val="000000"/>
                </a:solidFill>
                <a:effectLst/>
                <a:latin typeface="-apple-system"/>
              </a:rPr>
              <a:t>Verify that the shopping cart icon is displayed as expected or not.</a:t>
            </a:r>
          </a:p>
          <a:p>
            <a:r>
              <a:rPr b="0" dirty="0" i="0" lang="en-US">
                <a:solidFill>
                  <a:srgbClr val="000000"/>
                </a:solidFill>
                <a:effectLst/>
                <a:latin typeface="-apple-system"/>
              </a:rPr>
              <a:t>Verify that the shopping cart icon is clickable or not</a:t>
            </a:r>
            <a:endParaRPr dirty="0" lang="en-US">
              <a:solidFill>
                <a:srgbClr val="000000"/>
              </a:solidFill>
              <a:latin typeface="-apple-system"/>
            </a:endParaRPr>
          </a:p>
          <a:p>
            <a:r>
              <a:rPr b="0" dirty="0" i="0" lang="en-US">
                <a:solidFill>
                  <a:srgbClr val="000000"/>
                </a:solidFill>
                <a:effectLst/>
                <a:latin typeface="-apple-system"/>
              </a:rPr>
              <a:t>Verify that the user is able to add items into the cart or not</a:t>
            </a:r>
          </a:p>
          <a:p>
            <a:r>
              <a:rPr b="0" dirty="0" i="0" lang="en-US">
                <a:solidFill>
                  <a:srgbClr val="000000"/>
                </a:solidFill>
                <a:effectLst/>
                <a:latin typeface="-apple-system"/>
              </a:rPr>
              <a:t>Verify if the user increases the number of items then the cart should be reflected as per quantities</a:t>
            </a:r>
            <a:endParaRPr dirty="0" lang="en-US">
              <a:solidFill>
                <a:srgbClr val="000000"/>
              </a:solidFill>
              <a:latin typeface="-apple-system"/>
            </a:endParaRPr>
          </a:p>
          <a:p>
            <a:r>
              <a:rPr b="0" dirty="0" i="0" lang="en-US">
                <a:solidFill>
                  <a:srgbClr val="000000"/>
                </a:solidFill>
                <a:effectLst/>
                <a:latin typeface="-apple-system"/>
              </a:rPr>
              <a:t>Verify if the user decreases the number of items then the cart should be reflected  as per quantities</a:t>
            </a:r>
          </a:p>
          <a:p>
            <a:r>
              <a:rPr b="0" dirty="0" i="0" lang="en-US">
                <a:solidFill>
                  <a:srgbClr val="000000"/>
                </a:solidFill>
                <a:effectLst/>
                <a:latin typeface="-apple-system"/>
              </a:rPr>
              <a:t>Verify that the user is able to click on the cart icon button when the cart is empty</a:t>
            </a:r>
          </a:p>
          <a:p>
            <a:r>
              <a:rPr b="0" dirty="0" i="0" lang="en-US">
                <a:solidFill>
                  <a:srgbClr val="000000"/>
                </a:solidFill>
                <a:effectLst/>
                <a:latin typeface="-apple-system"/>
              </a:rPr>
              <a:t>Verify that when the user clicks on the cart button then the user should navigate to the shopping cart page</a:t>
            </a:r>
          </a:p>
          <a:p>
            <a:r>
              <a:rPr b="0" dirty="0" i="0" lang="en-US">
                <a:solidFill>
                  <a:srgbClr val="000000"/>
                </a:solidFill>
                <a:effectLst/>
                <a:latin typeface="-apple-system"/>
              </a:rPr>
              <a:t>Verify that the user is able to remove items from the cart</a:t>
            </a:r>
          </a:p>
          <a:p>
            <a:r>
              <a:rPr b="0" dirty="0" i="0" lang="en-US">
                <a:solidFill>
                  <a:srgbClr val="000000"/>
                </a:solidFill>
                <a:effectLst/>
                <a:latin typeface="-apple-system"/>
              </a:rPr>
              <a:t>Verify that each items’ price on the shopping cart page</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p>
            <a:r>
              <a:rPr dirty="0" lang="en-IN"/>
              <a:t>The negative test scenario for E-</a:t>
            </a:r>
            <a:r>
              <a:rPr dirty="0" lang="en-IN" err="1"/>
              <a:t>shoping</a:t>
            </a:r>
            <a:r>
              <a:rPr dirty="0" lang="en-IN"/>
              <a:t> application:</a:t>
            </a:r>
          </a:p>
        </p:txBody>
      </p:sp>
      <p:sp>
        <p:nvSpPr>
          <p:cNvPr id="1048604" name="Content Placeholder 2"/>
          <p:cNvSpPr>
            <a:spLocks noGrp="1"/>
          </p:cNvSpPr>
          <p:nvPr>
            <p:ph idx="1"/>
          </p:nvPr>
        </p:nvSpPr>
        <p:spPr/>
        <p:txBody>
          <a:bodyPr>
            <a:normAutofit fontScale="96429" lnSpcReduction="20000"/>
          </a:bodyPr>
          <a:p>
            <a:r>
              <a:rPr b="0" dirty="0" i="0" lang="en-US">
                <a:solidFill>
                  <a:srgbClr val="000000"/>
                </a:solidFill>
                <a:effectLst/>
                <a:latin typeface="-apple-system"/>
              </a:rPr>
              <a:t>Verify that the user is able to proceed with a negative number like (-1,-2,-3….)</a:t>
            </a:r>
          </a:p>
          <a:p>
            <a:r>
              <a:rPr b="0" dirty="0" i="0" lang="en-US">
                <a:solidFill>
                  <a:srgbClr val="000000"/>
                </a:solidFill>
                <a:effectLst/>
                <a:latin typeface="-apple-system"/>
              </a:rPr>
              <a:t>Verify if the cart is editable then check that the user is able to enter floating numbers</a:t>
            </a:r>
            <a:endParaRPr dirty="0" lang="en-US">
              <a:solidFill>
                <a:srgbClr val="000000"/>
              </a:solidFill>
              <a:latin typeface="-apple-system"/>
            </a:endParaRPr>
          </a:p>
          <a:p>
            <a:r>
              <a:rPr b="0" dirty="0" i="0" lang="en-US">
                <a:solidFill>
                  <a:srgbClr val="000000"/>
                </a:solidFill>
                <a:effectLst/>
                <a:latin typeface="-apple-system"/>
              </a:rPr>
              <a:t>Verify if the cart is editable then check that the user is able to enter special characters</a:t>
            </a:r>
          </a:p>
          <a:p>
            <a:r>
              <a:rPr b="0" dirty="0" i="0" lang="en-US">
                <a:solidFill>
                  <a:srgbClr val="000000"/>
                </a:solidFill>
                <a:effectLst/>
                <a:latin typeface="-apple-system"/>
              </a:rPr>
              <a:t>Verify that the user is able to proceed with an empty cart or not</a:t>
            </a:r>
            <a:endParaRPr dirty="0" lang="en-US">
              <a:solidFill>
                <a:srgbClr val="000000"/>
              </a:solidFill>
              <a:latin typeface="-apple-system"/>
            </a:endParaRPr>
          </a:p>
          <a:p>
            <a:r>
              <a:rPr b="0" dirty="0" i="0" lang="en-US">
                <a:solidFill>
                  <a:srgbClr val="000000"/>
                </a:solidFill>
                <a:effectLst/>
                <a:latin typeface="-apple-system"/>
              </a:rPr>
              <a:t>Verify that each items’ price on the shopping cart page</a:t>
            </a:r>
          </a:p>
          <a:p>
            <a:r>
              <a:rPr b="0" dirty="0" i="0" lang="en-US">
                <a:solidFill>
                  <a:srgbClr val="000000"/>
                </a:solidFill>
                <a:effectLst/>
                <a:latin typeface="-apple-system"/>
              </a:rPr>
              <a:t>Verify that all item’s total prices on the shopping cart page</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p:txBody>
          <a:bodyPr/>
          <a:p>
            <a:r>
              <a:rPr dirty="0" lang="en-IN"/>
              <a:t>The conclusion:</a:t>
            </a:r>
          </a:p>
        </p:txBody>
      </p:sp>
      <p:sp>
        <p:nvSpPr>
          <p:cNvPr id="1048606" name="Content Placeholder 2"/>
          <p:cNvSpPr>
            <a:spLocks noGrp="1"/>
          </p:cNvSpPr>
          <p:nvPr>
            <p:ph idx="1"/>
          </p:nvPr>
        </p:nvSpPr>
        <p:spPr/>
        <p:txBody>
          <a:bodyPr>
            <a:normAutofit fontScale="85714" lnSpcReduction="10000"/>
          </a:bodyPr>
          <a:p>
            <a:r>
              <a:rPr b="0" dirty="0" i="0" lang="en-US">
                <a:solidFill>
                  <a:srgbClr val="000000"/>
                </a:solidFill>
                <a:effectLst/>
                <a:latin typeface="Times New Roman" panose="02020603050405020304"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a:t>
            </a:r>
            <a:endParaRPr b="0" dirty="0" i="0" lang="en-US">
              <a:solidFill>
                <a:srgbClr val="202124"/>
              </a:solidFill>
              <a:effectLst/>
              <a:latin typeface="arial" panose="020B0604020202020204" pitchFamily="34" charset="0"/>
            </a:endParaRPr>
          </a:p>
          <a:p>
            <a:pPr algn="l"/>
            <a:r>
              <a:rPr b="1" dirty="0" i="0" lang="en-US">
                <a:solidFill>
                  <a:srgbClr val="202124"/>
                </a:solidFill>
                <a:effectLst/>
                <a:latin typeface="arial" panose="020B0604020202020204" pitchFamily="34" charset="0"/>
              </a:rPr>
              <a:t>E-Commerce is not an IT issue but a whole business undertaking</a:t>
            </a:r>
            <a:r>
              <a:rPr b="0" dirty="0" i="0" lang="en-US">
                <a:solidFill>
                  <a:srgbClr val="202124"/>
                </a:solidFill>
                <a:effectLst/>
                <a:latin typeface="arial" panose="020B0604020202020204" pitchFamily="34" charset="0"/>
              </a:rPr>
              <a:t>. Companies that use it as a reason for completely re-designing their business processes are likely to reap the greatest benefits. Moreover, E-Commerce is a helpful technology that gives the consumer access to business and companies all over the world.</a:t>
            </a:r>
          </a:p>
          <a:p>
            <a:r>
              <a:rPr b="0" dirty="0" i="0" lang="en-US" err="1">
                <a:solidFill>
                  <a:srgbClr val="000000"/>
                </a:solidFill>
                <a:effectLst/>
                <a:latin typeface="Times New Roman" panose="02020603050405020304" pitchFamily="18" charset="0"/>
              </a:rPr>
              <a:t>rtar</a:t>
            </a:r>
            <a:r>
              <a:rPr b="0" dirty="0" i="0" lang="en-US">
                <a:solidFill>
                  <a:srgbClr val="000000"/>
                </a:solidFill>
                <a:effectLst/>
                <a:latin typeface="Times New Roman" panose="02020603050405020304" pitchFamily="18" charset="0"/>
              </a:rPr>
              <a:t> store.  At the end, it has been a win-win situation for both consumer and sellers of it.</a:t>
            </a:r>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Content Placeholder 2"/>
          <p:cNvSpPr>
            <a:spLocks noGrp="1"/>
          </p:cNvSpPr>
          <p:nvPr>
            <p:ph idx="1"/>
          </p:nvPr>
        </p:nvSpPr>
        <p:spPr/>
        <p:txBody>
          <a:bodyPr/>
          <a:p>
            <a:pPr indent="0" marL="0">
              <a:buNone/>
            </a:pPr>
            <a:endParaRPr dirty="0" lang="en-IN"/>
          </a:p>
          <a:p>
            <a:pPr indent="0" marL="0">
              <a:buNone/>
            </a:pPr>
            <a:r>
              <a:rPr dirty="0" lang="en-IN"/>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1"/>
          <a:stretch>
            <a:fillRect/>
          </a:stretch>
        </p:blipFill>
        <p:spPr>
          <a:xfrm rot="0">
            <a:off x="0" y="8348"/>
            <a:ext cx="12192000" cy="684130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69272" y="233799"/>
            <a:ext cx="12053455" cy="639040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normAutofit fontScale="90000"/>
          </a:bodyPr>
          <a:p>
            <a:r>
              <a:rPr dirty="0" lang="en-IN"/>
              <a:t>1.Log In module for the e-shopping application</a:t>
            </a:r>
          </a:p>
        </p:txBody>
      </p:sp>
      <p:pic>
        <p:nvPicPr>
          <p:cNvPr id="2097153" name="Picture 2" descr="Landing page with shopping login form Free Vector - Nohat - Free for  designer"/>
          <p:cNvPicPr>
            <a:picLocks noChangeAspect="1" noGrp="1" noChangeArrowheads="1"/>
          </p:cNvPicPr>
          <p:nvPr>
            <p:ph idx="1"/>
          </p:nvPr>
        </p:nvPicPr>
        <p:blipFill>
          <a:blip xmlns:r="http://schemas.openxmlformats.org/officeDocument/2006/relationships" r:embed="rId1"/>
          <a:srcRect/>
          <a:stretch>
            <a:fillRect/>
          </a:stretch>
        </p:blipFill>
        <p:spPr bwMode="auto">
          <a:xfrm>
            <a:off x="3414518" y="1508783"/>
            <a:ext cx="4983457" cy="4983457"/>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Title 1"/>
          <p:cNvSpPr>
            <a:spLocks noGrp="1"/>
          </p:cNvSpPr>
          <p:nvPr>
            <p:ph type="title"/>
          </p:nvPr>
        </p:nvSpPr>
        <p:spPr/>
        <p:txBody>
          <a:bodyPr/>
          <a:p>
            <a:r>
              <a:rPr dirty="0" lang="en-IN"/>
              <a:t>Searching module:</a:t>
            </a:r>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1996324" y="1949450"/>
            <a:ext cx="8199353" cy="419576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4" name=""/>
          <p:cNvSpPr>
            <a:spLocks noGrp="1"/>
          </p:cNvSpPr>
          <p:nvPr>
            <p:ph type="title"/>
          </p:nvPr>
        </p:nvSpPr>
        <p:spPr/>
        <p:txBody>
          <a:bodyPr/>
          <a:p>
            <a:r>
              <a:rPr altLang="zh-CN" lang="en-US"/>
              <a:t>search </a:t>
            </a:r>
            <a:r>
              <a:rPr altLang="zh-CN" lang="en-US"/>
              <a:t>m</a:t>
            </a:r>
            <a:r>
              <a:rPr altLang="zh-CN" lang="en-US"/>
              <a:t>o</a:t>
            </a:r>
            <a:r>
              <a:rPr altLang="zh-CN" lang="en-US"/>
              <a:t>d</a:t>
            </a:r>
            <a:r>
              <a:rPr altLang="zh-CN" lang="en-US"/>
              <a:t>u</a:t>
            </a:r>
            <a:r>
              <a:rPr altLang="zh-CN" lang="en-US"/>
              <a:t>l</a:t>
            </a:r>
            <a:r>
              <a:rPr altLang="zh-CN" lang="en-US"/>
              <a:t>e</a:t>
            </a:r>
            <a:r>
              <a:rPr altLang="zh-CN" lang="en-US"/>
              <a:t>:</a:t>
            </a:r>
            <a:endParaRPr lang="en-US"/>
          </a:p>
        </p:txBody>
      </p:sp>
      <p:pic>
        <p:nvPicPr>
          <p:cNvPr id="2097162" name=""/>
          <p:cNvPicPr>
            <a:picLocks/>
          </p:cNvPicPr>
          <p:nvPr/>
        </p:nvPicPr>
        <p:blipFill>
          <a:blip xmlns:r="http://schemas.openxmlformats.org/officeDocument/2006/relationships" r:embed="rId1"/>
          <a:stretch>
            <a:fillRect/>
          </a:stretch>
        </p:blipFill>
        <p:spPr>
          <a:xfrm rot="0">
            <a:off x="458694" y="1918953"/>
            <a:ext cx="10557915" cy="644393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1" name="Title 1"/>
          <p:cNvSpPr>
            <a:spLocks noGrp="1"/>
          </p:cNvSpPr>
          <p:nvPr>
            <p:ph type="title"/>
          </p:nvPr>
        </p:nvSpPr>
        <p:spPr/>
        <p:txBody>
          <a:bodyPr/>
          <a:p>
            <a:r>
              <a:rPr dirty="0" lang="en-IN"/>
              <a:t>Purchase module:</a:t>
            </a:r>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2449480" y="1691323"/>
            <a:ext cx="6311343" cy="472741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2" name="Title 1"/>
          <p:cNvSpPr>
            <a:spLocks noGrp="1"/>
          </p:cNvSpPr>
          <p:nvPr>
            <p:ph type="title"/>
          </p:nvPr>
        </p:nvSpPr>
        <p:spPr/>
        <p:txBody>
          <a:bodyPr/>
          <a:p>
            <a:r>
              <a:rPr dirty="0" lang="en-IN"/>
              <a:t>Payment module:</a:t>
            </a:r>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2795452" y="2191329"/>
            <a:ext cx="5211128" cy="346776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Title 1"/>
          <p:cNvSpPr>
            <a:spLocks noGrp="1"/>
          </p:cNvSpPr>
          <p:nvPr>
            <p:ph type="title"/>
          </p:nvPr>
        </p:nvSpPr>
        <p:spPr/>
        <p:txBody>
          <a:bodyPr/>
          <a:p>
            <a:r>
              <a:rPr dirty="0" lang="en-IN"/>
              <a:t>Delivery and logistic module:</a:t>
            </a:r>
          </a:p>
        </p:txBody>
      </p:sp>
      <p:pic>
        <p:nvPicPr>
          <p:cNvPr id="2097157" name="Content Placeholder 3"/>
          <p:cNvPicPr>
            <a:picLocks noChangeAspect="1" noGrp="1"/>
          </p:cNvPicPr>
          <p:nvPr>
            <p:ph idx="1"/>
          </p:nvPr>
        </p:nvPicPr>
        <p:blipFill>
          <a:blip xmlns:r="http://schemas.openxmlformats.org/officeDocument/2006/relationships" r:embed="rId1"/>
          <a:stretch>
            <a:fillRect/>
          </a:stretch>
        </p:blipFill>
        <p:spPr>
          <a:xfrm>
            <a:off x="3446319" y="1949450"/>
            <a:ext cx="5299363" cy="4195763"/>
          </a:xfrm>
          <a:prstGeom prst="rect"/>
        </p:spPr>
      </p:pic>
    </p:spTree>
  </p:cSld>
  <p:clrMapOvr>
    <a:masterClrMapping/>
  </p:clrMapOvr>
</p:sld>
</file>

<file path=ppt/theme/theme1.xml><?xml version="1.0" encoding="utf-8"?>
<a:theme xmlns:a="http://schemas.openxmlformats.org/drawingml/2006/main" name="DappledVTI">
  <a:themeElements>
    <a:clrScheme name="Custom 81">
      <a:dk1>
        <a:sysClr lastClr="000000" val="windowText"/>
      </a:dk1>
      <a:lt1>
        <a:sysClr lastClr="FFFFFF" val="window"/>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E-shopping application</dc:title>
  <dc:creator>ragumaan J</dc:creator>
  <cp:lastModifiedBy>ragumaan J</cp:lastModifiedBy>
  <dcterms:created xsi:type="dcterms:W3CDTF">2022-09-30T04:34:12Z</dcterms:created>
  <dcterms:modified xsi:type="dcterms:W3CDTF">2022-10-01T02:30:11Z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03ce3275130f4e0e81b09a168c6f602c</vt:lpwstr>
  </property>
</Properties>
</file>