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TAN Headline" charset="1" panose="00000000000000000000"/>
      <p:regular r:id="rId17"/>
    </p:embeddedFont>
    <p:embeddedFont>
      <p:font typeface="Montserrat Bold" charset="1" panose="00000800000000000000"/>
      <p:regular r:id="rId18"/>
    </p:embeddedFont>
    <p:embeddedFont>
      <p:font typeface="Montserrat Extra-Light" charset="1" panose="00000300000000000000"/>
      <p:regular r:id="rId19"/>
    </p:embeddedFont>
    <p:embeddedFont>
      <p:font typeface="Montserrat" charset="1" panose="00000500000000000000"/>
      <p:regular r:id="rId20"/>
    </p:embeddedFont>
    <p:embeddedFont>
      <p:font typeface="Montserrat Ultra-Bold" charset="1" panose="00000900000000000000"/>
      <p:regular r:id="rId21"/>
    </p:embeddedFont>
    <p:embeddedFont>
      <p:font typeface="Montserrat Medium" charset="1" panose="00000600000000000000"/>
      <p:regular r:id="rId22"/>
    </p:embeddedFont>
    <p:embeddedFont>
      <p:font typeface="Montserrat Semi-Bold" charset="1" panose="000007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5.jpeg" Type="http://schemas.openxmlformats.org/officeDocument/2006/relationships/image"/><Relationship Id="rId4" Target="../media/image6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679165" y="8737260"/>
            <a:ext cx="11933240" cy="521040"/>
            <a:chOff x="0" y="0"/>
            <a:chExt cx="3572814" cy="1559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572814" cy="155999"/>
            </a:xfrm>
            <a:custGeom>
              <a:avLst/>
              <a:gdLst/>
              <a:ahLst/>
              <a:cxnLst/>
              <a:rect r="r" b="b" t="t" l="l"/>
              <a:pathLst>
                <a:path h="155999" w="3572814">
                  <a:moveTo>
                    <a:pt x="1786407" y="0"/>
                  </a:moveTo>
                  <a:cubicBezTo>
                    <a:pt x="799802" y="0"/>
                    <a:pt x="0" y="34922"/>
                    <a:pt x="0" y="78000"/>
                  </a:cubicBezTo>
                  <a:cubicBezTo>
                    <a:pt x="0" y="121078"/>
                    <a:pt x="799802" y="155999"/>
                    <a:pt x="1786407" y="155999"/>
                  </a:cubicBezTo>
                  <a:cubicBezTo>
                    <a:pt x="2773013" y="155999"/>
                    <a:pt x="3572814" y="121078"/>
                    <a:pt x="3572814" y="78000"/>
                  </a:cubicBezTo>
                  <a:cubicBezTo>
                    <a:pt x="3572814" y="34922"/>
                    <a:pt x="2773013" y="0"/>
                    <a:pt x="1786407" y="0"/>
                  </a:cubicBezTo>
                  <a:close/>
                </a:path>
              </a:pathLst>
            </a:custGeom>
            <a:solidFill>
              <a:srgbClr val="183263">
                <a:alpha val="9804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334951" y="-23475"/>
              <a:ext cx="2902912" cy="164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10994140" y="1453001"/>
            <a:ext cx="9397013" cy="7544778"/>
            <a:chOff x="0" y="0"/>
            <a:chExt cx="7467600" cy="599567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467600" cy="4513580"/>
            </a:xfrm>
            <a:custGeom>
              <a:avLst/>
              <a:gdLst/>
              <a:ahLst/>
              <a:cxnLst/>
              <a:rect r="r" b="b" t="t" l="l"/>
              <a:pathLst>
                <a:path h="4513580" w="7467600">
                  <a:moveTo>
                    <a:pt x="7127240" y="0"/>
                  </a:moveTo>
                  <a:lnTo>
                    <a:pt x="340360" y="0"/>
                  </a:lnTo>
                  <a:cubicBezTo>
                    <a:pt x="152400" y="0"/>
                    <a:pt x="0" y="152400"/>
                    <a:pt x="0" y="340360"/>
                  </a:cubicBezTo>
                  <a:lnTo>
                    <a:pt x="0" y="4513580"/>
                  </a:lnTo>
                  <a:lnTo>
                    <a:pt x="7467600" y="4513580"/>
                  </a:lnTo>
                  <a:lnTo>
                    <a:pt x="7467600" y="340360"/>
                  </a:lnTo>
                  <a:cubicBezTo>
                    <a:pt x="7467600" y="152400"/>
                    <a:pt x="7315200" y="0"/>
                    <a:pt x="7127240" y="0"/>
                  </a:cubicBezTo>
                  <a:close/>
                  <a:moveTo>
                    <a:pt x="7142480" y="4188460"/>
                  </a:moveTo>
                  <a:lnTo>
                    <a:pt x="314961" y="4188460"/>
                  </a:lnTo>
                  <a:lnTo>
                    <a:pt x="314961" y="353060"/>
                  </a:lnTo>
                  <a:lnTo>
                    <a:pt x="7142480" y="353060"/>
                  </a:lnTo>
                  <a:lnTo>
                    <a:pt x="7142480" y="41884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4514850"/>
              <a:ext cx="7467600" cy="695960"/>
            </a:xfrm>
            <a:custGeom>
              <a:avLst/>
              <a:gdLst/>
              <a:ahLst/>
              <a:cxnLst/>
              <a:rect r="r" b="b" t="t" l="l"/>
              <a:pathLst>
                <a:path h="695960" w="7467600">
                  <a:moveTo>
                    <a:pt x="0" y="355600"/>
                  </a:moveTo>
                  <a:cubicBezTo>
                    <a:pt x="0" y="543560"/>
                    <a:pt x="152400" y="695960"/>
                    <a:pt x="340360" y="695960"/>
                  </a:cubicBezTo>
                  <a:lnTo>
                    <a:pt x="7127240" y="695960"/>
                  </a:lnTo>
                  <a:cubicBezTo>
                    <a:pt x="7315200" y="695960"/>
                    <a:pt x="7467600" y="543560"/>
                    <a:pt x="7467600" y="355600"/>
                  </a:cubicBezTo>
                  <a:lnTo>
                    <a:pt x="7467600" y="0"/>
                  </a:lnTo>
                  <a:lnTo>
                    <a:pt x="0" y="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rgbClr val="E9E9E9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2429510" y="5210810"/>
              <a:ext cx="2606040" cy="791210"/>
            </a:xfrm>
            <a:custGeom>
              <a:avLst/>
              <a:gdLst/>
              <a:ahLst/>
              <a:cxnLst/>
              <a:rect r="r" b="b" t="t" l="l"/>
              <a:pathLst>
                <a:path h="791210" w="2606040">
                  <a:moveTo>
                    <a:pt x="1258570" y="0"/>
                  </a:moveTo>
                  <a:lnTo>
                    <a:pt x="453390" y="0"/>
                  </a:lnTo>
                  <a:cubicBezTo>
                    <a:pt x="453390" y="0"/>
                    <a:pt x="429260" y="370840"/>
                    <a:pt x="403860" y="525780"/>
                  </a:cubicBezTo>
                  <a:cubicBezTo>
                    <a:pt x="359410" y="791210"/>
                    <a:pt x="87630" y="706120"/>
                    <a:pt x="10160" y="762000"/>
                  </a:cubicBezTo>
                  <a:cubicBezTo>
                    <a:pt x="0" y="769620"/>
                    <a:pt x="5080" y="786130"/>
                    <a:pt x="17780" y="786130"/>
                  </a:cubicBezTo>
                  <a:lnTo>
                    <a:pt x="2588260" y="786130"/>
                  </a:lnTo>
                  <a:cubicBezTo>
                    <a:pt x="2600960" y="786130"/>
                    <a:pt x="2606040" y="769620"/>
                    <a:pt x="2595880" y="762000"/>
                  </a:cubicBezTo>
                  <a:cubicBezTo>
                    <a:pt x="2518410" y="706120"/>
                    <a:pt x="2246630" y="791210"/>
                    <a:pt x="2202180" y="525780"/>
                  </a:cubicBezTo>
                  <a:cubicBezTo>
                    <a:pt x="2176780" y="370840"/>
                    <a:pt x="2152650" y="0"/>
                    <a:pt x="2152650" y="0"/>
                  </a:cubicBezTo>
                  <a:lnTo>
                    <a:pt x="1258570" y="0"/>
                  </a:ln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314960" y="353060"/>
              <a:ext cx="6827520" cy="3835400"/>
            </a:xfrm>
            <a:custGeom>
              <a:avLst/>
              <a:gdLst/>
              <a:ahLst/>
              <a:cxnLst/>
              <a:rect r="r" b="b" t="t" l="l"/>
              <a:pathLst>
                <a:path h="3835400" w="6827520">
                  <a:moveTo>
                    <a:pt x="0" y="0"/>
                  </a:moveTo>
                  <a:lnTo>
                    <a:pt x="6827520" y="0"/>
                  </a:lnTo>
                  <a:lnTo>
                    <a:pt x="6827520" y="3835400"/>
                  </a:lnTo>
                  <a:lnTo>
                    <a:pt x="0" y="3835400"/>
                  </a:lnTo>
                  <a:close/>
                </a:path>
              </a:pathLst>
            </a:custGeom>
            <a:blipFill>
              <a:blip r:embed="rId2"/>
              <a:stretch>
                <a:fillRect l="0" t="-4865" r="0" b="0"/>
              </a:stretch>
            </a:blip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0173699" y="4913785"/>
            <a:ext cx="2064008" cy="4083995"/>
            <a:chOff x="0" y="0"/>
            <a:chExt cx="2620010" cy="518414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3"/>
              <a:stretch>
                <a:fillRect l="-25846" t="0" r="-25846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55555"/>
            </a:solid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732229" y="2438651"/>
            <a:ext cx="6193558" cy="32040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22"/>
              </a:lnSpc>
            </a:pPr>
            <a:r>
              <a:rPr lang="en-US" sz="5358" spc="-32">
                <a:solidFill>
                  <a:srgbClr val="000000"/>
                </a:solidFill>
                <a:latin typeface="TAN Headline"/>
                <a:ea typeface="TAN Headline"/>
                <a:cs typeface="TAN Headline"/>
                <a:sym typeface="TAN Headline"/>
              </a:rPr>
              <a:t>KNOWLEDGE LEARNING - PLATEFORME E-LEARNING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28700" y="6918204"/>
            <a:ext cx="8567927" cy="302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92"/>
              </a:lnSpc>
            </a:pPr>
            <a:r>
              <a:rPr lang="en-US" b="true" sz="2519" spc="508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LAURA GONZALEZ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32229" y="443059"/>
            <a:ext cx="8864398" cy="13912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41"/>
              </a:lnSpc>
            </a:pPr>
            <a:r>
              <a:rPr lang="en-US" sz="5038" spc="1299">
                <a:solidFill>
                  <a:srgbClr val="000000"/>
                </a:solidFill>
                <a:latin typeface="Montserrat Extra-Light"/>
                <a:ea typeface="Montserrat Extra-Light"/>
                <a:cs typeface="Montserrat Extra-Light"/>
                <a:sym typeface="Montserrat Extra-Light"/>
              </a:rPr>
              <a:t>CRÉER LA PLATEFORME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FF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087552" y="1916584"/>
            <a:ext cx="6544472" cy="71848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36"/>
              </a:lnSpc>
            </a:pPr>
          </a:p>
          <a:p>
            <a:pPr algn="l" marL="388620" indent="-194310" lvl="1">
              <a:lnSpc>
                <a:spcPts val="2736"/>
              </a:lnSpc>
              <a:buFont typeface="Arial"/>
              <a:buChar char="•"/>
            </a:pPr>
            <a:r>
              <a:rPr lang="en-US" sz="1800" spc="11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Veille technologique :Pour choisir les bonnes technologies (PHP, MySQL, JWT, Stripe), j’ai consulté des documentations officielles, tutoriels, et forums spécialisés.</a:t>
            </a:r>
          </a:p>
          <a:p>
            <a:pPr algn="l" marL="388620" indent="-194310" lvl="1">
              <a:lnSpc>
                <a:spcPts val="2736"/>
              </a:lnSpc>
              <a:buFont typeface="Arial"/>
              <a:buChar char="•"/>
            </a:pPr>
            <a:r>
              <a:rPr lang="en-US" sz="1800" spc="11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Visionnage de tutoriels vidéo</a:t>
            </a:r>
          </a:p>
          <a:p>
            <a:pPr algn="l" marL="388620" indent="-194310" lvl="1">
              <a:lnSpc>
                <a:spcPts val="2736"/>
              </a:lnSpc>
              <a:buFont typeface="Arial"/>
              <a:buChar char="•"/>
            </a:pPr>
            <a:r>
              <a:rPr lang="en-US" sz="1800" spc="11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Appr</a:t>
            </a:r>
            <a:r>
              <a:rPr lang="en-US" sz="1800" spc="11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entissage continu : UML pour représenter les entités sous forme de classes (User, Order, etc.) avec leurs attributs et relations.</a:t>
            </a:r>
          </a:p>
          <a:p>
            <a:pPr algn="l" marL="388620" indent="-194310" lvl="1">
              <a:lnSpc>
                <a:spcPts val="2736"/>
              </a:lnSpc>
              <a:buFont typeface="Arial"/>
              <a:buChar char="•"/>
            </a:pPr>
            <a:r>
              <a:rPr lang="en-US" sz="1800" spc="11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Merise pour formaliser la base de données relationnelle, avec le MPD (tables, clés, cardinalités). Cela permet d’avoir à la fois une vision objet et une vision relationnelle. »</a:t>
            </a:r>
          </a:p>
          <a:p>
            <a:pPr algn="l" marL="388620" indent="-194310" lvl="1">
              <a:lnSpc>
                <a:spcPts val="2736"/>
              </a:lnSpc>
              <a:buFont typeface="Arial"/>
              <a:buChar char="•"/>
            </a:pPr>
            <a:r>
              <a:rPr lang="en-US" sz="1800" spc="11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Résolution de problèmes :</a:t>
            </a:r>
            <a:r>
              <a:rPr lang="en-US" sz="1800" spc="11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Face aux c</a:t>
            </a:r>
            <a:r>
              <a:rPr lang="en-US" sz="1800" spc="11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ontraintes (ex: limitation SMTP sur l’hébergement), j’ai recherché des solutions alternatives (simulation du lien d’activation).</a:t>
            </a:r>
          </a:p>
          <a:p>
            <a:pPr algn="l" marL="388620" indent="-194310" lvl="1">
              <a:lnSpc>
                <a:spcPts val="2736"/>
              </a:lnSpc>
              <a:buFont typeface="Arial"/>
              <a:buChar char="•"/>
            </a:pPr>
            <a:r>
              <a:rPr lang="en-US" sz="1800" spc="11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Sources utilisées : Documentation officielle des APIs, tutoriels vidéo, articles de développeurs, échanges sur Stack Overflow.</a:t>
            </a:r>
          </a:p>
          <a:p>
            <a:pPr algn="l">
              <a:lnSpc>
                <a:spcPts val="2736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575576" y="971550"/>
            <a:ext cx="7568424" cy="522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82"/>
              </a:lnSpc>
              <a:spcBef>
                <a:spcPct val="0"/>
              </a:spcBef>
            </a:pPr>
            <a:r>
              <a:rPr lang="en-US" sz="3058" spc="263">
                <a:solidFill>
                  <a:srgbClr val="000000"/>
                </a:solidFill>
                <a:latin typeface="TAN Headline"/>
                <a:ea typeface="TAN Headline"/>
                <a:cs typeface="TAN Headline"/>
                <a:sym typeface="TAN Headline"/>
              </a:rPr>
              <a:t>Recherch</a:t>
            </a:r>
            <a:r>
              <a:rPr lang="en-US" sz="3058" spc="263">
                <a:solidFill>
                  <a:srgbClr val="000000"/>
                </a:solidFill>
                <a:latin typeface="TAN Headline"/>
                <a:ea typeface="TAN Headline"/>
                <a:cs typeface="TAN Headline"/>
                <a:sym typeface="TAN Headline"/>
              </a:rPr>
              <a:t>es et développement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041907" y="3116734"/>
            <a:ext cx="6544472" cy="34129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36"/>
              </a:lnSpc>
            </a:pPr>
            <a:r>
              <a:rPr lang="en-US" sz="1800" spc="11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L’envoi d’e-mails est implémenté avec PHPMailer et SMTP.</a:t>
            </a:r>
          </a:p>
          <a:p>
            <a:pPr algn="l">
              <a:lnSpc>
                <a:spcPts val="2736"/>
              </a:lnSpc>
            </a:pPr>
            <a:r>
              <a:rPr lang="en-US" sz="1800" spc="11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Cep</a:t>
            </a:r>
            <a:r>
              <a:rPr lang="en-US" sz="1800" spc="11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endant, en raison des restrictions de l’hébergement gratuit InfinityFree (blocage des connexions SMTP</a:t>
            </a:r>
            <a:r>
              <a:rPr lang="en-US" sz="1800" spc="11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s</a:t>
            </a:r>
            <a:r>
              <a:rPr lang="en-US" sz="1800" spc="11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ortantes), les e-mails ne peuvent pas être envoyés en production.</a:t>
            </a:r>
          </a:p>
          <a:p>
            <a:pPr algn="l">
              <a:lnSpc>
                <a:spcPts val="2736"/>
              </a:lnSpc>
            </a:pPr>
            <a:r>
              <a:rPr lang="en-US" sz="1800" spc="11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➕ Un lien d’activation simulé est affiché après inscription, comme :</a:t>
            </a:r>
          </a:p>
          <a:p>
            <a:pPr algn="l">
              <a:lnSpc>
                <a:spcPts val="2736"/>
              </a:lnSpc>
            </a:pPr>
            <a:r>
              <a:rPr lang="en-US" sz="1800" spc="11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https://knowledgelearn.rf.gd/activate?token=XYZ</a:t>
            </a:r>
          </a:p>
          <a:p>
            <a:pPr algn="l">
              <a:lnSpc>
                <a:spcPts val="2736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FF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228084" y="1104900"/>
            <a:ext cx="9831832" cy="1406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52"/>
              </a:lnSpc>
            </a:pPr>
            <a:r>
              <a:rPr lang="en-US" sz="3652" spc="292">
                <a:solidFill>
                  <a:srgbClr val="000000"/>
                </a:solidFill>
                <a:latin typeface="TAN Headline"/>
                <a:ea typeface="TAN Headline"/>
                <a:cs typeface="TAN Headline"/>
                <a:sym typeface="TAN Headline"/>
              </a:rPr>
              <a:t>Conclusion et questions</a:t>
            </a:r>
          </a:p>
          <a:p>
            <a:pPr algn="ctr">
              <a:lnSpc>
                <a:spcPts val="3652"/>
              </a:lnSpc>
            </a:pPr>
            <a:r>
              <a:rPr lang="en-US" sz="3652" spc="292">
                <a:solidFill>
                  <a:srgbClr val="000000"/>
                </a:solidFill>
                <a:latin typeface="TAN Headline"/>
                <a:ea typeface="TAN Headline"/>
                <a:cs typeface="TAN Headline"/>
                <a:sym typeface="TAN Headline"/>
              </a:rPr>
              <a:t>Résumé des </a:t>
            </a:r>
            <a:r>
              <a:rPr lang="en-US" sz="3652" spc="292">
                <a:solidFill>
                  <a:srgbClr val="000000"/>
                </a:solidFill>
                <a:latin typeface="TAN Headline"/>
                <a:ea typeface="TAN Headline"/>
                <a:cs typeface="TAN Headline"/>
                <a:sym typeface="TAN Headline"/>
              </a:rPr>
              <a:t>réalisations </a:t>
            </a:r>
          </a:p>
          <a:p>
            <a:pPr algn="ctr">
              <a:lnSpc>
                <a:spcPts val="3652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2985704" y="3402252"/>
            <a:ext cx="13917816" cy="2035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3999" spc="-2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Les objectifs atteints</a:t>
            </a:r>
          </a:p>
          <a:p>
            <a:pPr algn="l">
              <a:lnSpc>
                <a:spcPts val="3999"/>
              </a:lnSpc>
            </a:pPr>
          </a:p>
          <a:p>
            <a:pPr algn="l">
              <a:lnSpc>
                <a:spcPts val="3999"/>
              </a:lnSpc>
            </a:pPr>
            <a:r>
              <a:rPr lang="en-US" sz="3999" spc="-2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MERCI POUR VOTRE ATTENTION</a:t>
            </a:r>
          </a:p>
          <a:p>
            <a:pPr algn="l">
              <a:lnSpc>
                <a:spcPts val="3999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86499" y="0"/>
            <a:ext cx="4761720" cy="10287000"/>
            <a:chOff x="0" y="0"/>
            <a:chExt cx="1254116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54116" cy="2709333"/>
            </a:xfrm>
            <a:custGeom>
              <a:avLst/>
              <a:gdLst/>
              <a:ahLst/>
              <a:cxnLst/>
              <a:rect r="r" b="b" t="t" l="l"/>
              <a:pathLst>
                <a:path h="2709333" w="1254116">
                  <a:moveTo>
                    <a:pt x="0" y="0"/>
                  </a:moveTo>
                  <a:lnTo>
                    <a:pt x="1254116" y="0"/>
                  </a:lnTo>
                  <a:lnTo>
                    <a:pt x="125411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76200"/>
              <a:ext cx="1254116" cy="26331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92"/>
                </a:lnSpc>
              </a:pPr>
            </a:p>
          </p:txBody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2935076" y="1700323"/>
            <a:ext cx="3480291" cy="6886353"/>
            <a:chOff x="0" y="0"/>
            <a:chExt cx="2620010" cy="518414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-26516" t="0" r="-25223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55555"/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11172599" y="2115683"/>
            <a:ext cx="6444531" cy="64709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14"/>
              </a:lnSpc>
            </a:pPr>
            <a:r>
              <a:rPr lang="en-US" sz="2125" spc="182">
                <a:solidFill>
                  <a:srgbClr val="000000"/>
                </a:solidFill>
                <a:latin typeface="TAN Headline"/>
                <a:ea typeface="TAN Headline"/>
                <a:cs typeface="TAN Headline"/>
                <a:sym typeface="TAN Headline"/>
              </a:rPr>
              <a:t>Contexte de l’entreprise et du projet.</a:t>
            </a:r>
          </a:p>
          <a:p>
            <a:pPr algn="l">
              <a:lnSpc>
                <a:spcPts val="4314"/>
              </a:lnSpc>
            </a:pPr>
            <a:r>
              <a:rPr lang="en-US" sz="2125" spc="182">
                <a:solidFill>
                  <a:srgbClr val="000000"/>
                </a:solidFill>
                <a:latin typeface="TAN Headline"/>
                <a:ea typeface="TAN Headline"/>
                <a:cs typeface="TAN Headline"/>
                <a:sym typeface="TAN Headline"/>
              </a:rPr>
              <a:t>Justification de la conception de la base de données et Mise en place de la base de données.</a:t>
            </a:r>
          </a:p>
          <a:p>
            <a:pPr algn="l">
              <a:lnSpc>
                <a:spcPts val="4314"/>
              </a:lnSpc>
            </a:pPr>
            <a:r>
              <a:rPr lang="en-US" sz="2125" spc="182">
                <a:solidFill>
                  <a:srgbClr val="000000"/>
                </a:solidFill>
                <a:latin typeface="TAN Headline"/>
                <a:ea typeface="TAN Headline"/>
                <a:cs typeface="TAN Headline"/>
                <a:sym typeface="TAN Headline"/>
              </a:rPr>
              <a:t>Composants d’accès aux données et Composants e-commerce.</a:t>
            </a:r>
          </a:p>
          <a:p>
            <a:pPr algn="l">
              <a:lnSpc>
                <a:spcPts val="4314"/>
              </a:lnSpc>
            </a:pPr>
            <a:r>
              <a:rPr lang="en-US" sz="2125" spc="182">
                <a:solidFill>
                  <a:srgbClr val="000000"/>
                </a:solidFill>
                <a:latin typeface="TAN Headline"/>
                <a:ea typeface="TAN Headline"/>
                <a:cs typeface="TAN Headline"/>
                <a:sym typeface="TAN Headline"/>
              </a:rPr>
              <a:t>Sécurité et Tests.</a:t>
            </a:r>
          </a:p>
          <a:p>
            <a:pPr algn="l">
              <a:lnSpc>
                <a:spcPts val="4314"/>
              </a:lnSpc>
            </a:pPr>
            <a:r>
              <a:rPr lang="en-US" sz="2125" spc="182">
                <a:solidFill>
                  <a:srgbClr val="000000"/>
                </a:solidFill>
                <a:latin typeface="TAN Headline"/>
                <a:ea typeface="TAN Headline"/>
                <a:cs typeface="TAN Headline"/>
                <a:sym typeface="TAN Headline"/>
              </a:rPr>
              <a:t>Recherches et développement.</a:t>
            </a:r>
          </a:p>
          <a:p>
            <a:pPr algn="l">
              <a:lnSpc>
                <a:spcPts val="4314"/>
              </a:lnSpc>
            </a:pPr>
            <a:r>
              <a:rPr lang="en-US" sz="2125" spc="182">
                <a:solidFill>
                  <a:srgbClr val="000000"/>
                </a:solidFill>
                <a:latin typeface="TAN Headline"/>
                <a:ea typeface="TAN Headline"/>
                <a:cs typeface="TAN Headline"/>
                <a:sym typeface="TAN Headline"/>
              </a:rPr>
              <a:t>Conclusion et questions.</a:t>
            </a:r>
          </a:p>
          <a:p>
            <a:pPr algn="l">
              <a:lnSpc>
                <a:spcPts val="4314"/>
              </a:lnSpc>
            </a:pPr>
          </a:p>
          <a:p>
            <a:pPr algn="l">
              <a:lnSpc>
                <a:spcPts val="4314"/>
              </a:lnSpc>
            </a:pPr>
          </a:p>
        </p:txBody>
      </p:sp>
      <p:grpSp>
        <p:nvGrpSpPr>
          <p:cNvPr name="Group 16" id="16"/>
          <p:cNvGrpSpPr/>
          <p:nvPr/>
        </p:nvGrpSpPr>
        <p:grpSpPr>
          <a:xfrm rot="0">
            <a:off x="10190699" y="2211000"/>
            <a:ext cx="648457" cy="5334870"/>
            <a:chOff x="0" y="0"/>
            <a:chExt cx="864609" cy="7113160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55976" y="-57150"/>
              <a:ext cx="645302" cy="7048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71"/>
                </a:lnSpc>
                <a:spcBef>
                  <a:spcPct val="0"/>
                </a:spcBef>
              </a:pPr>
              <a:r>
                <a:rPr lang="en-US" sz="3194" spc="274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01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1430999"/>
              <a:ext cx="757254" cy="7048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71"/>
                </a:lnSpc>
                <a:spcBef>
                  <a:spcPct val="0"/>
                </a:spcBef>
              </a:pPr>
              <a:r>
                <a:rPr lang="en-US" sz="3194" spc="274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02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6478" y="3539244"/>
              <a:ext cx="750776" cy="7048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71"/>
                </a:lnSpc>
                <a:spcBef>
                  <a:spcPct val="0"/>
                </a:spcBef>
              </a:pPr>
              <a:r>
                <a:rPr lang="en-US" sz="3194" spc="274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03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55976" y="4973774"/>
              <a:ext cx="808633" cy="7048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71"/>
                </a:lnSpc>
                <a:spcBef>
                  <a:spcPct val="0"/>
                </a:spcBef>
              </a:pPr>
              <a:r>
                <a:rPr lang="en-US" sz="3194" spc="274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04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55976" y="5760599"/>
              <a:ext cx="757254" cy="7048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71"/>
                </a:lnSpc>
                <a:spcBef>
                  <a:spcPct val="0"/>
                </a:spcBef>
              </a:pPr>
              <a:r>
                <a:rPr lang="en-US" sz="3194" spc="274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05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84108" y="6408305"/>
              <a:ext cx="780502" cy="7048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71"/>
                </a:lnSpc>
                <a:spcBef>
                  <a:spcPct val="0"/>
                </a:spcBef>
              </a:pPr>
              <a:r>
                <a:rPr lang="en-US" sz="3194" spc="274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06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9954971" y="1344552"/>
            <a:ext cx="9085872" cy="7294966"/>
            <a:chOff x="0" y="0"/>
            <a:chExt cx="7467600" cy="599567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67600" cy="4513580"/>
            </a:xfrm>
            <a:custGeom>
              <a:avLst/>
              <a:gdLst/>
              <a:ahLst/>
              <a:cxnLst/>
              <a:rect r="r" b="b" t="t" l="l"/>
              <a:pathLst>
                <a:path h="4513580" w="7467600">
                  <a:moveTo>
                    <a:pt x="7127240" y="0"/>
                  </a:moveTo>
                  <a:lnTo>
                    <a:pt x="340360" y="0"/>
                  </a:lnTo>
                  <a:cubicBezTo>
                    <a:pt x="152400" y="0"/>
                    <a:pt x="0" y="152400"/>
                    <a:pt x="0" y="340360"/>
                  </a:cubicBezTo>
                  <a:lnTo>
                    <a:pt x="0" y="4513580"/>
                  </a:lnTo>
                  <a:lnTo>
                    <a:pt x="7467600" y="4513580"/>
                  </a:lnTo>
                  <a:lnTo>
                    <a:pt x="7467600" y="340360"/>
                  </a:lnTo>
                  <a:cubicBezTo>
                    <a:pt x="7467600" y="152400"/>
                    <a:pt x="7315200" y="0"/>
                    <a:pt x="7127240" y="0"/>
                  </a:cubicBezTo>
                  <a:close/>
                  <a:moveTo>
                    <a:pt x="7142480" y="4188460"/>
                  </a:moveTo>
                  <a:lnTo>
                    <a:pt x="314961" y="4188460"/>
                  </a:lnTo>
                  <a:lnTo>
                    <a:pt x="314961" y="353060"/>
                  </a:lnTo>
                  <a:lnTo>
                    <a:pt x="7142480" y="353060"/>
                  </a:lnTo>
                  <a:lnTo>
                    <a:pt x="7142480" y="41884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4514850"/>
              <a:ext cx="7467600" cy="695960"/>
            </a:xfrm>
            <a:custGeom>
              <a:avLst/>
              <a:gdLst/>
              <a:ahLst/>
              <a:cxnLst/>
              <a:rect r="r" b="b" t="t" l="l"/>
              <a:pathLst>
                <a:path h="695960" w="7467600">
                  <a:moveTo>
                    <a:pt x="0" y="355600"/>
                  </a:moveTo>
                  <a:cubicBezTo>
                    <a:pt x="0" y="543560"/>
                    <a:pt x="152400" y="695960"/>
                    <a:pt x="340360" y="695960"/>
                  </a:cubicBezTo>
                  <a:lnTo>
                    <a:pt x="7127240" y="695960"/>
                  </a:lnTo>
                  <a:cubicBezTo>
                    <a:pt x="7315200" y="695960"/>
                    <a:pt x="7467600" y="543560"/>
                    <a:pt x="7467600" y="355600"/>
                  </a:cubicBezTo>
                  <a:lnTo>
                    <a:pt x="7467600" y="0"/>
                  </a:lnTo>
                  <a:lnTo>
                    <a:pt x="0" y="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rgbClr val="E9E9E9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2429510" y="5210810"/>
              <a:ext cx="2606040" cy="791210"/>
            </a:xfrm>
            <a:custGeom>
              <a:avLst/>
              <a:gdLst/>
              <a:ahLst/>
              <a:cxnLst/>
              <a:rect r="r" b="b" t="t" l="l"/>
              <a:pathLst>
                <a:path h="791210" w="2606040">
                  <a:moveTo>
                    <a:pt x="1258570" y="0"/>
                  </a:moveTo>
                  <a:lnTo>
                    <a:pt x="453390" y="0"/>
                  </a:lnTo>
                  <a:cubicBezTo>
                    <a:pt x="453390" y="0"/>
                    <a:pt x="429260" y="370840"/>
                    <a:pt x="403860" y="525780"/>
                  </a:cubicBezTo>
                  <a:cubicBezTo>
                    <a:pt x="359410" y="791210"/>
                    <a:pt x="87630" y="706120"/>
                    <a:pt x="10160" y="762000"/>
                  </a:cubicBezTo>
                  <a:cubicBezTo>
                    <a:pt x="0" y="769620"/>
                    <a:pt x="5080" y="786130"/>
                    <a:pt x="17780" y="786130"/>
                  </a:cubicBezTo>
                  <a:lnTo>
                    <a:pt x="2588260" y="786130"/>
                  </a:lnTo>
                  <a:cubicBezTo>
                    <a:pt x="2600960" y="786130"/>
                    <a:pt x="2606040" y="769620"/>
                    <a:pt x="2595880" y="762000"/>
                  </a:cubicBezTo>
                  <a:cubicBezTo>
                    <a:pt x="2518410" y="706120"/>
                    <a:pt x="2246630" y="791210"/>
                    <a:pt x="2202180" y="525780"/>
                  </a:cubicBezTo>
                  <a:cubicBezTo>
                    <a:pt x="2176780" y="370840"/>
                    <a:pt x="2152650" y="0"/>
                    <a:pt x="2152650" y="0"/>
                  </a:cubicBezTo>
                  <a:lnTo>
                    <a:pt x="1258570" y="0"/>
                  </a:lnTo>
                  <a:close/>
                </a:path>
              </a:pathLst>
            </a:custGeom>
            <a:solidFill>
              <a:srgbClr val="BBBBBB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314960" y="353060"/>
              <a:ext cx="6827520" cy="3835400"/>
            </a:xfrm>
            <a:custGeom>
              <a:avLst/>
              <a:gdLst/>
              <a:ahLst/>
              <a:cxnLst/>
              <a:rect r="r" b="b" t="t" l="l"/>
              <a:pathLst>
                <a:path h="3835400" w="6827520">
                  <a:moveTo>
                    <a:pt x="0" y="0"/>
                  </a:moveTo>
                  <a:lnTo>
                    <a:pt x="6827520" y="0"/>
                  </a:lnTo>
                  <a:lnTo>
                    <a:pt x="6827520" y="3835400"/>
                  </a:lnTo>
                  <a:lnTo>
                    <a:pt x="0" y="3835400"/>
                  </a:lnTo>
                  <a:close/>
                </a:path>
              </a:pathLst>
            </a:custGeom>
            <a:blipFill>
              <a:blip r:embed="rId2"/>
              <a:stretch>
                <a:fillRect l="0" t="-13599" r="0" b="-13599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1394703" y="1390465"/>
            <a:ext cx="7002958" cy="10730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66"/>
              </a:lnSpc>
            </a:pPr>
            <a:r>
              <a:rPr lang="en-US" sz="2200" spc="189">
                <a:solidFill>
                  <a:srgbClr val="000000"/>
                </a:solidFill>
                <a:latin typeface="TAN Headline"/>
                <a:ea typeface="TAN Headline"/>
                <a:cs typeface="TAN Headline"/>
                <a:sym typeface="TAN Headline"/>
              </a:rPr>
              <a:t>Contexte de l’entreprise et du projet</a:t>
            </a:r>
          </a:p>
          <a:p>
            <a:pPr algn="l">
              <a:lnSpc>
                <a:spcPts val="4466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567351" y="2571773"/>
            <a:ext cx="9013353" cy="6687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42"/>
              </a:lnSpc>
            </a:pPr>
            <a:r>
              <a:rPr lang="en-US" sz="1606" spc="104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La société fictive : Knowledge</a:t>
            </a:r>
          </a:p>
          <a:p>
            <a:pPr algn="l" marL="346910" indent="-173455" lvl="1">
              <a:lnSpc>
                <a:spcPts val="2442"/>
              </a:lnSpc>
              <a:buFont typeface="Arial"/>
              <a:buChar char="•"/>
            </a:pPr>
            <a:r>
              <a:rPr lang="en-US" sz="1606" spc="10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Mission : démocratiser l’apprentissage grâce à des supports accessibles</a:t>
            </a:r>
          </a:p>
          <a:p>
            <a:pPr algn="l" marL="346910" indent="-173455" lvl="1">
              <a:lnSpc>
                <a:spcPts val="2442"/>
              </a:lnSpc>
              <a:buFont typeface="Arial"/>
              <a:buChar char="•"/>
            </a:pPr>
            <a:r>
              <a:rPr lang="en-US" sz="1606" spc="10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Vision : passer du papier au numérique pour toucher un public plus large</a:t>
            </a:r>
          </a:p>
          <a:p>
            <a:pPr algn="l" marL="346910" indent="-173455" lvl="1">
              <a:lnSpc>
                <a:spcPts val="2442"/>
              </a:lnSpc>
              <a:buFont typeface="Arial"/>
              <a:buChar char="•"/>
            </a:pPr>
            <a:r>
              <a:rPr lang="en-US" sz="1606" spc="10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Positionnement : formations pratiques (musique, informatique, jardinage…)</a:t>
            </a:r>
          </a:p>
          <a:p>
            <a:pPr algn="l">
              <a:lnSpc>
                <a:spcPts val="2442"/>
              </a:lnSpc>
            </a:pPr>
            <a:r>
              <a:rPr lang="en-US" sz="1606" spc="104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  <a:r>
              <a:rPr lang="en-US" sz="1606" spc="104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Pourquoi une plateforme e-learning ?</a:t>
            </a:r>
          </a:p>
          <a:p>
            <a:pPr algn="l" marL="346910" indent="-173455" lvl="1">
              <a:lnSpc>
                <a:spcPts val="2442"/>
              </a:lnSpc>
              <a:buFont typeface="Arial"/>
              <a:buChar char="•"/>
            </a:pPr>
            <a:r>
              <a:rPr lang="en-US" sz="1606" spc="10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Répondre à la demande croissante de formation à distance</a:t>
            </a:r>
          </a:p>
          <a:p>
            <a:pPr algn="l" marL="346910" indent="-173455" lvl="1">
              <a:lnSpc>
                <a:spcPts val="2442"/>
              </a:lnSpc>
              <a:buFont typeface="Arial"/>
              <a:buChar char="•"/>
            </a:pPr>
            <a:r>
              <a:rPr lang="en-US" sz="1606" spc="10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Compléter l’offre papier par des contenus vidéos et interactifs</a:t>
            </a:r>
          </a:p>
          <a:p>
            <a:pPr algn="l" marL="346910" indent="-173455" lvl="1">
              <a:lnSpc>
                <a:spcPts val="2442"/>
              </a:lnSpc>
              <a:buFont typeface="Arial"/>
              <a:buChar char="•"/>
            </a:pPr>
            <a:r>
              <a:rPr lang="en-US" sz="1606" spc="10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Suivre la progression des utilisateurs</a:t>
            </a:r>
          </a:p>
          <a:p>
            <a:pPr algn="l">
              <a:lnSpc>
                <a:spcPts val="2442"/>
              </a:lnSpc>
            </a:pPr>
            <a:r>
              <a:rPr lang="en-US" sz="1606" spc="104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  <a:r>
              <a:rPr lang="en-US" sz="1606" spc="104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Contexte et objectifs du projet</a:t>
            </a:r>
          </a:p>
          <a:p>
            <a:pPr algn="l" marL="346910" indent="-173455" lvl="1">
              <a:lnSpc>
                <a:spcPts val="2442"/>
              </a:lnSpc>
              <a:buFont typeface="Arial"/>
              <a:buChar char="•"/>
            </a:pPr>
            <a:r>
              <a:rPr lang="en-US" sz="1606" spc="10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Besoins identifiés :</a:t>
            </a:r>
          </a:p>
          <a:p>
            <a:pPr algn="l" marL="693819" indent="-231273" lvl="2">
              <a:lnSpc>
                <a:spcPts val="2442"/>
              </a:lnSpc>
              <a:buFont typeface="Arial"/>
              <a:buChar char="⚬"/>
            </a:pPr>
            <a:r>
              <a:rPr lang="en-US" sz="1606" spc="10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</a:t>
            </a:r>
            <a:r>
              <a:rPr lang="en-US" sz="1606" spc="10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ente de formations en ligne</a:t>
            </a:r>
          </a:p>
          <a:p>
            <a:pPr algn="l" marL="693819" indent="-231273" lvl="2">
              <a:lnSpc>
                <a:spcPts val="2442"/>
              </a:lnSpc>
              <a:buFont typeface="Arial"/>
              <a:buChar char="⚬"/>
            </a:pPr>
            <a:r>
              <a:rPr lang="en-US" sz="1606" spc="10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Suivi de l'apprentissage</a:t>
            </a:r>
          </a:p>
          <a:p>
            <a:pPr algn="l" marL="693819" indent="-231273" lvl="2">
              <a:lnSpc>
                <a:spcPts val="2442"/>
              </a:lnSpc>
              <a:buFont typeface="Arial"/>
              <a:buChar char="⚬"/>
            </a:pPr>
            <a:r>
              <a:rPr lang="en-US" sz="1606" spc="10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Automatisation des certifications</a:t>
            </a:r>
          </a:p>
          <a:p>
            <a:pPr algn="l">
              <a:lnSpc>
                <a:spcPts val="2442"/>
              </a:lnSpc>
            </a:pPr>
            <a:r>
              <a:rPr lang="en-US" sz="1606" spc="10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606" spc="104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Périmètre fonctionnel</a:t>
            </a:r>
          </a:p>
          <a:p>
            <a:pPr algn="l" marL="346910" indent="-173455" lvl="1">
              <a:lnSpc>
                <a:spcPts val="2442"/>
              </a:lnSpc>
              <a:buFont typeface="Arial"/>
              <a:buChar char="•"/>
            </a:pPr>
            <a:r>
              <a:rPr lang="en-US" sz="1606" spc="10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Utilisateurs :</a:t>
            </a:r>
          </a:p>
          <a:p>
            <a:pPr algn="l" marL="693819" indent="-231273" lvl="2">
              <a:lnSpc>
                <a:spcPts val="2442"/>
              </a:lnSpc>
              <a:buFont typeface="Arial"/>
              <a:buChar char="⚬"/>
            </a:pPr>
            <a:r>
              <a:rPr lang="en-US" sz="1606" spc="10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Créer un compte, activer par mail</a:t>
            </a:r>
          </a:p>
          <a:p>
            <a:pPr algn="l" marL="693819" indent="-231273" lvl="2">
              <a:lnSpc>
                <a:spcPts val="2442"/>
              </a:lnSpc>
              <a:buFont typeface="Arial"/>
              <a:buChar char="⚬"/>
            </a:pPr>
            <a:r>
              <a:rPr lang="en-US" sz="1606" spc="10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Acheter un cursus ou une leçon</a:t>
            </a:r>
          </a:p>
          <a:p>
            <a:pPr algn="l" marL="693819" indent="-231273" lvl="2">
              <a:lnSpc>
                <a:spcPts val="2442"/>
              </a:lnSpc>
              <a:buFont typeface="Arial"/>
              <a:buChar char="⚬"/>
            </a:pPr>
            <a:r>
              <a:rPr lang="en-US" sz="1606" spc="10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Valider les leçons, obtenir une certification</a:t>
            </a:r>
          </a:p>
          <a:p>
            <a:pPr algn="l" marL="346910" indent="-173455" lvl="1">
              <a:lnSpc>
                <a:spcPts val="2442"/>
              </a:lnSpc>
              <a:buFont typeface="Arial"/>
              <a:buChar char="•"/>
            </a:pPr>
            <a:r>
              <a:rPr lang="en-US" sz="1606" spc="10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Administrateurs :</a:t>
            </a:r>
          </a:p>
          <a:p>
            <a:pPr algn="l" marL="693819" indent="-231273" lvl="2">
              <a:lnSpc>
                <a:spcPts val="2442"/>
              </a:lnSpc>
              <a:buFont typeface="Arial"/>
              <a:buChar char="⚬"/>
            </a:pPr>
            <a:r>
              <a:rPr lang="en-US" sz="1606" spc="10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Gérer les comptes, contenus, commandes</a:t>
            </a:r>
          </a:p>
          <a:p>
            <a:pPr algn="l" marL="693819" indent="-231273" lvl="2">
              <a:lnSpc>
                <a:spcPts val="2442"/>
              </a:lnSpc>
              <a:buFont typeface="Arial"/>
              <a:buChar char="⚬"/>
            </a:pPr>
            <a:r>
              <a:rPr lang="en-US" sz="1606" spc="10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Accès au backoffice sécurisé</a:t>
            </a:r>
          </a:p>
          <a:p>
            <a:pPr algn="l">
              <a:lnSpc>
                <a:spcPts val="2442"/>
              </a:lnSpc>
            </a:pPr>
          </a:p>
        </p:txBody>
      </p:sp>
      <p:grpSp>
        <p:nvGrpSpPr>
          <p:cNvPr name="Group 9" id="9"/>
          <p:cNvGrpSpPr/>
          <p:nvPr/>
        </p:nvGrpSpPr>
        <p:grpSpPr>
          <a:xfrm rot="0">
            <a:off x="9679165" y="8378998"/>
            <a:ext cx="11933240" cy="521040"/>
            <a:chOff x="0" y="0"/>
            <a:chExt cx="3572814" cy="15599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572814" cy="155999"/>
            </a:xfrm>
            <a:custGeom>
              <a:avLst/>
              <a:gdLst/>
              <a:ahLst/>
              <a:cxnLst/>
              <a:rect r="r" b="b" t="t" l="l"/>
              <a:pathLst>
                <a:path h="155999" w="3572814">
                  <a:moveTo>
                    <a:pt x="1786407" y="0"/>
                  </a:moveTo>
                  <a:cubicBezTo>
                    <a:pt x="799802" y="0"/>
                    <a:pt x="0" y="34922"/>
                    <a:pt x="0" y="78000"/>
                  </a:cubicBezTo>
                  <a:cubicBezTo>
                    <a:pt x="0" y="121078"/>
                    <a:pt x="799802" y="155999"/>
                    <a:pt x="1786407" y="155999"/>
                  </a:cubicBezTo>
                  <a:cubicBezTo>
                    <a:pt x="2773013" y="155999"/>
                    <a:pt x="3572814" y="121078"/>
                    <a:pt x="3572814" y="78000"/>
                  </a:cubicBezTo>
                  <a:cubicBezTo>
                    <a:pt x="3572814" y="34922"/>
                    <a:pt x="2773013" y="0"/>
                    <a:pt x="1786407" y="0"/>
                  </a:cubicBezTo>
                  <a:close/>
                </a:path>
              </a:pathLst>
            </a:custGeom>
            <a:solidFill>
              <a:srgbClr val="183263">
                <a:alpha val="9804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334951" y="-23475"/>
              <a:ext cx="2902912" cy="164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2175434" y="1435137"/>
            <a:ext cx="3748335" cy="7416725"/>
            <a:chOff x="0" y="0"/>
            <a:chExt cx="2620010" cy="51841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0" t="0" r="-70998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55555"/>
            </a:solid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8138075" y="1841575"/>
            <a:ext cx="3748335" cy="7416725"/>
            <a:chOff x="0" y="0"/>
            <a:chExt cx="2620010" cy="518414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3"/>
              <a:stretch>
                <a:fillRect l="0" t="0" r="-70210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55555"/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028700" y="828675"/>
            <a:ext cx="7941297" cy="1898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66"/>
              </a:lnSpc>
            </a:pPr>
            <a:r>
              <a:rPr lang="en-US" sz="2544" spc="218">
                <a:solidFill>
                  <a:srgbClr val="000000"/>
                </a:solidFill>
                <a:latin typeface="TAN Headline"/>
                <a:ea typeface="TAN Headline"/>
                <a:cs typeface="TAN Headline"/>
                <a:sym typeface="TAN Headline"/>
              </a:rPr>
              <a:t>Justification de la conception de la base de données</a:t>
            </a:r>
          </a:p>
          <a:p>
            <a:pPr algn="l">
              <a:lnSpc>
                <a:spcPts val="5166"/>
              </a:lnSpc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696151" y="983427"/>
            <a:ext cx="1677163" cy="29223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820"/>
              </a:lnSpc>
            </a:pPr>
            <a:r>
              <a:rPr lang="en-US" sz="12719" spc="1093">
                <a:solidFill>
                  <a:srgbClr val="DBD5D2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696151" y="2798218"/>
            <a:ext cx="1677163" cy="29223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820"/>
              </a:lnSpc>
            </a:pPr>
            <a:r>
              <a:rPr lang="en-US" sz="12719" spc="1093">
                <a:solidFill>
                  <a:srgbClr val="DBD5D2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714842" y="4989944"/>
            <a:ext cx="1677163" cy="29223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820"/>
              </a:lnSpc>
            </a:pPr>
            <a:r>
              <a:rPr lang="en-US" sz="12719" spc="1093">
                <a:solidFill>
                  <a:srgbClr val="DBD5D2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630129" y="2316899"/>
            <a:ext cx="5222196" cy="410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54"/>
              </a:lnSpc>
            </a:pPr>
            <a:r>
              <a:rPr lang="en-US" sz="1800" spc="154" b="true">
                <a:solidFill>
                  <a:srgbClr val="000000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Choix de la méthode de conception 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2677754" y="2664717"/>
            <a:ext cx="4714980" cy="11460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06"/>
              </a:lnSpc>
            </a:pPr>
          </a:p>
          <a:p>
            <a:pPr algn="l" marL="302261" indent="-151130" lvl="1">
              <a:lnSpc>
                <a:spcPts val="1806"/>
              </a:lnSpc>
              <a:buFont typeface="Arial"/>
              <a:buChar char="•"/>
            </a:pPr>
            <a:r>
              <a:rPr lang="en-US" b="true" sz="1400" spc="12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approche UML2</a:t>
            </a:r>
            <a:r>
              <a:rPr lang="en-US" b="true" sz="1400" spc="12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</a:t>
            </a:r>
          </a:p>
          <a:p>
            <a:pPr algn="l" marL="302261" indent="-151130" lvl="1">
              <a:lnSpc>
                <a:spcPts val="1806"/>
              </a:lnSpc>
              <a:buFont typeface="Arial"/>
              <a:buChar char="•"/>
            </a:pPr>
            <a:r>
              <a:rPr lang="en-US" b="true" sz="1400" spc="12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Explication succincte des avantages de la méthode choisie pour ce projet.</a:t>
            </a:r>
          </a:p>
          <a:p>
            <a:pPr algn="l">
              <a:lnSpc>
                <a:spcPts val="1806"/>
              </a:lnSpc>
            </a:pPr>
          </a:p>
        </p:txBody>
      </p:sp>
      <p:sp>
        <p:nvSpPr>
          <p:cNvPr name="TextBox 28" id="28"/>
          <p:cNvSpPr txBox="true"/>
          <p:nvPr/>
        </p:nvSpPr>
        <p:spPr>
          <a:xfrm rot="0">
            <a:off x="2677754" y="3893841"/>
            <a:ext cx="4714980" cy="752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22"/>
              </a:lnSpc>
              <a:spcBef>
                <a:spcPct val="0"/>
              </a:spcBef>
            </a:pPr>
            <a:r>
              <a:rPr lang="en-US" b="true" sz="1537" spc="132">
                <a:solidFill>
                  <a:srgbClr val="000000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Structure</a:t>
            </a:r>
            <a:r>
              <a:rPr lang="en-US" b="true" sz="1537" spc="132">
                <a:solidFill>
                  <a:srgbClr val="000000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 et relations</a:t>
            </a:r>
          </a:p>
          <a:p>
            <a:pPr algn="l" marL="0" indent="0" lvl="0">
              <a:lnSpc>
                <a:spcPts val="3122"/>
              </a:lnSpc>
              <a:spcBef>
                <a:spcPct val="0"/>
              </a:spcBef>
            </a:pPr>
          </a:p>
        </p:txBody>
      </p:sp>
      <p:sp>
        <p:nvSpPr>
          <p:cNvPr name="TextBox 29" id="29"/>
          <p:cNvSpPr txBox="true"/>
          <p:nvPr/>
        </p:nvSpPr>
        <p:spPr>
          <a:xfrm rot="0">
            <a:off x="2677754" y="4317727"/>
            <a:ext cx="5038177" cy="22527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76"/>
              </a:lnSpc>
            </a:pPr>
            <a:r>
              <a:rPr lang="en-US" sz="1531" spc="13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8 tables principales : users, themes, cursus, lessons, orders, order_items, validations, certifications</a:t>
            </a:r>
          </a:p>
          <a:p>
            <a:pPr algn="l" marL="330741" indent="-165370" lvl="1">
              <a:lnSpc>
                <a:spcPts val="1976"/>
              </a:lnSpc>
              <a:buFont typeface="Arial"/>
              <a:buChar char="•"/>
            </a:pPr>
            <a:r>
              <a:rPr lang="en-US" sz="1531" spc="13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1→N : un thème contient plusieurs cursus ; un cursus contient plusieurs leçons</a:t>
            </a:r>
          </a:p>
          <a:p>
            <a:pPr algn="l" marL="330741" indent="-165370" lvl="1">
              <a:lnSpc>
                <a:spcPts val="1976"/>
              </a:lnSpc>
              <a:buFont typeface="Arial"/>
              <a:buChar char="•"/>
            </a:pPr>
            <a:r>
              <a:rPr lang="en-US" sz="1531" spc="13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N→N simulé : via table order_items (un utilisateur peut acheter plusieurs éléments)</a:t>
            </a:r>
          </a:p>
          <a:p>
            <a:pPr algn="l">
              <a:lnSpc>
                <a:spcPts val="1976"/>
              </a:lnSpc>
            </a:pPr>
          </a:p>
        </p:txBody>
      </p:sp>
      <p:sp>
        <p:nvSpPr>
          <p:cNvPr name="TextBox 30" id="30"/>
          <p:cNvSpPr txBox="true"/>
          <p:nvPr/>
        </p:nvSpPr>
        <p:spPr>
          <a:xfrm rot="0">
            <a:off x="2677754" y="6341691"/>
            <a:ext cx="4282855" cy="867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54"/>
              </a:lnSpc>
              <a:spcBef>
                <a:spcPct val="0"/>
              </a:spcBef>
            </a:pPr>
            <a:r>
              <a:rPr lang="en-US" b="true" sz="1800" spc="154">
                <a:solidFill>
                  <a:srgbClr val="000000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Qu</a:t>
            </a:r>
            <a:r>
              <a:rPr lang="en-US" b="true" sz="1800" spc="154" strike="noStrike" u="none">
                <a:solidFill>
                  <a:srgbClr val="000000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ali</a:t>
            </a:r>
            <a:r>
              <a:rPr lang="en-US" b="true" sz="1800" spc="154" strike="noStrike" u="none">
                <a:solidFill>
                  <a:srgbClr val="000000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té</a:t>
            </a:r>
            <a:r>
              <a:rPr lang="en-US" b="true" sz="1800" spc="154" strike="noStrike" u="none">
                <a:solidFill>
                  <a:srgbClr val="000000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 du </a:t>
            </a:r>
            <a:r>
              <a:rPr lang="en-US" b="true" sz="1800" spc="154" strike="noStrike" u="none">
                <a:solidFill>
                  <a:srgbClr val="000000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m</a:t>
            </a:r>
            <a:r>
              <a:rPr lang="en-US" b="true" sz="1800" spc="154" strike="noStrike" u="none">
                <a:solidFill>
                  <a:srgbClr val="000000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odèle</a:t>
            </a:r>
            <a:r>
              <a:rPr lang="en-US" b="true" sz="1800" spc="154" strike="noStrike" u="none">
                <a:solidFill>
                  <a:srgbClr val="000000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 </a:t>
            </a:r>
          </a:p>
          <a:p>
            <a:pPr algn="l" marL="0" indent="0" lvl="0">
              <a:lnSpc>
                <a:spcPts val="3654"/>
              </a:lnSpc>
              <a:spcBef>
                <a:spcPct val="0"/>
              </a:spcBef>
            </a:pPr>
          </a:p>
        </p:txBody>
      </p:sp>
      <p:sp>
        <p:nvSpPr>
          <p:cNvPr name="TextBox 31" id="31"/>
          <p:cNvSpPr txBox="true"/>
          <p:nvPr/>
        </p:nvSpPr>
        <p:spPr>
          <a:xfrm rot="0">
            <a:off x="2630129" y="6936917"/>
            <a:ext cx="4714980" cy="1603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02261" indent="-151130" lvl="1">
              <a:lnSpc>
                <a:spcPts val="1806"/>
              </a:lnSpc>
              <a:buFont typeface="Arial"/>
              <a:buChar char="•"/>
            </a:pPr>
            <a:r>
              <a:rPr lang="en-US" sz="1400" spc="1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Données traçables : created_at, updated_at, created_by</a:t>
            </a:r>
          </a:p>
          <a:p>
            <a:pPr algn="l" marL="302261" indent="-151130" lvl="1">
              <a:lnSpc>
                <a:spcPts val="1806"/>
              </a:lnSpc>
              <a:buFont typeface="Arial"/>
              <a:buChar char="•"/>
            </a:pPr>
            <a:r>
              <a:rPr lang="en-US" sz="1400" spc="1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Modèl</a:t>
            </a:r>
            <a:r>
              <a:rPr lang="en-US" sz="1400" spc="1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 normalisé : pas de redondance, clé primaire/étrangère bien définies</a:t>
            </a:r>
          </a:p>
          <a:p>
            <a:pPr algn="l" marL="302261" indent="-151130" lvl="1">
              <a:lnSpc>
                <a:spcPts val="1806"/>
              </a:lnSpc>
              <a:buFont typeface="Arial"/>
              <a:buChar char="•"/>
            </a:pPr>
            <a:r>
              <a:rPr lang="en-US" sz="1400" spc="1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Compatible avec les règles du e-learning (validation des leçons, certifications)</a:t>
            </a:r>
          </a:p>
          <a:p>
            <a:pPr algn="l">
              <a:lnSpc>
                <a:spcPts val="1806"/>
              </a:lnSpc>
            </a:pPr>
          </a:p>
        </p:txBody>
      </p:sp>
      <p:grpSp>
        <p:nvGrpSpPr>
          <p:cNvPr name="Group 32" id="32"/>
          <p:cNvGrpSpPr>
            <a:grpSpLocks noChangeAspect="true"/>
          </p:cNvGrpSpPr>
          <p:nvPr/>
        </p:nvGrpSpPr>
        <p:grpSpPr>
          <a:xfrm rot="0">
            <a:off x="16157829" y="765987"/>
            <a:ext cx="3748335" cy="7416725"/>
            <a:chOff x="0" y="0"/>
            <a:chExt cx="2620010" cy="518414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34" id="34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4"/>
              <a:stretch>
                <a:fillRect l="-42093" t="0" r="-92525" b="0"/>
              </a:stretch>
            </a:blipFill>
          </p:spPr>
        </p:sp>
        <p:sp>
          <p:nvSpPr>
            <p:cNvPr name="Freeform 35" id="35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36" id="36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37" id="37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38" id="38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39" id="39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40" id="40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41" id="41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55555"/>
            </a:solidFill>
          </p:spPr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F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266053"/>
            <a:ext cx="7654938" cy="2230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40"/>
              </a:lnSpc>
            </a:pPr>
            <a:r>
              <a:rPr lang="en-US" sz="4400" spc="-26">
                <a:solidFill>
                  <a:srgbClr val="000000"/>
                </a:solidFill>
                <a:latin typeface="TAN Headline"/>
                <a:ea typeface="TAN Headline"/>
                <a:cs typeface="TAN Headline"/>
                <a:sym typeface="TAN Headline"/>
              </a:rPr>
              <a:t>Mise en place de la base de données</a:t>
            </a:r>
          </a:p>
          <a:p>
            <a:pPr algn="l">
              <a:lnSpc>
                <a:spcPts val="5940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0196481" y="3323203"/>
            <a:ext cx="7062819" cy="3962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Implémentation de la base de données :</a:t>
            </a:r>
          </a:p>
          <a:p>
            <a:pPr algn="l" marL="431801" indent="-215900" lvl="1">
              <a:lnSpc>
                <a:spcPts val="24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Processus de création et de structuration: Doctrine Migrations pour PHP et manuellement. </a:t>
            </a:r>
          </a:p>
          <a:p>
            <a:pPr algn="l" marL="431801" indent="-215900" lvl="1">
              <a:lnSpc>
                <a:spcPts val="24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Utilisation des migrations pour la gestion du schéma de la base de données.</a:t>
            </a:r>
          </a:p>
          <a:p>
            <a:pPr algn="l">
              <a:lnSpc>
                <a:spcPts val="2400"/>
              </a:lnSpc>
            </a:pPr>
            <a:r>
              <a:rPr lang="en-US" sz="2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Avantages des migrations: </a:t>
            </a:r>
          </a:p>
          <a:p>
            <a:pPr algn="l" marL="431801" indent="-215900" lvl="1">
              <a:lnSpc>
                <a:spcPts val="24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Historique des modifications du schéma (versioning)</a:t>
            </a:r>
          </a:p>
          <a:p>
            <a:pPr algn="l" marL="431801" indent="-215900" lvl="1">
              <a:lnSpc>
                <a:spcPts val="24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Partage du schéma en équipe (collaboration)</a:t>
            </a:r>
          </a:p>
          <a:p>
            <a:pPr algn="l" marL="431801" indent="-215900" lvl="1">
              <a:lnSpc>
                <a:spcPts val="24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Réversibilité : rollback si besoin</a:t>
            </a:r>
          </a:p>
          <a:p>
            <a:pPr algn="l" marL="431801" indent="-215900" lvl="1">
              <a:lnSpc>
                <a:spcPts val="24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Automatisation de la structure en dev/test/prod</a:t>
            </a:r>
          </a:p>
          <a:p>
            <a:pPr algn="l">
              <a:lnSpc>
                <a:spcPts val="2400"/>
              </a:lnSpc>
            </a:pPr>
            <a:r>
              <a:rPr lang="en-US" sz="2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Technologies utilisées :</a:t>
            </a:r>
          </a:p>
          <a:p>
            <a:pPr algn="l" marL="431801" indent="-215900" lvl="1">
              <a:lnSpc>
                <a:spcPts val="24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SGBD : avec phpMyAdmin + MySQL.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096021" y="841850"/>
            <a:ext cx="10248647" cy="1366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79"/>
              </a:lnSpc>
            </a:pPr>
            <a:r>
              <a:rPr lang="en-US" sz="3914" spc="-23">
                <a:solidFill>
                  <a:srgbClr val="000000"/>
                </a:solidFill>
                <a:latin typeface="TAN Headline"/>
                <a:ea typeface="TAN Headline"/>
                <a:cs typeface="TAN Headline"/>
                <a:sym typeface="TAN Headline"/>
              </a:rPr>
              <a:t>Couche d’accès aux données &amp; séparation des responsabilités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410135" y="2980674"/>
            <a:ext cx="4451394" cy="5486241"/>
            <a:chOff x="0" y="0"/>
            <a:chExt cx="5935192" cy="7314988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824754" y="400050"/>
              <a:ext cx="2967596" cy="39604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503"/>
                </a:lnSpc>
              </a:pPr>
              <a:r>
                <a:rPr lang="en-US" sz="21503" spc="-129">
                  <a:solidFill>
                    <a:srgbClr val="DBD5D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1606681"/>
              <a:ext cx="4940287" cy="13348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84"/>
                </a:lnSpc>
              </a:pPr>
              <a:r>
                <a:rPr lang="en-US" sz="2584" spc="-15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Architecture de la couche DAO</a:t>
              </a:r>
            </a:p>
            <a:p>
              <a:pPr algn="l">
                <a:lnSpc>
                  <a:spcPts val="2584"/>
                </a:lnSpc>
              </a:pP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4063788"/>
              <a:ext cx="5935192" cy="3251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31801" indent="-215900" lvl="1">
                <a:lnSpc>
                  <a:spcPts val="2400"/>
                </a:lnSpc>
                <a:buFont typeface="Arial"/>
                <a:buChar char="•"/>
              </a:pPr>
              <a:r>
                <a:rPr lang="en-US" sz="200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Utilisation du pattern Repository</a:t>
              </a:r>
            </a:p>
            <a:p>
              <a:pPr algn="l" marL="431801" indent="-215900" lvl="1">
                <a:lnSpc>
                  <a:spcPts val="2400"/>
                </a:lnSpc>
                <a:buFont typeface="Arial"/>
                <a:buChar char="•"/>
              </a:pPr>
              <a:r>
                <a:rPr lang="en-US" sz="200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Accès à la base centralisé et structuré</a:t>
              </a:r>
            </a:p>
            <a:p>
              <a:pPr algn="l" marL="431801" indent="-215900" lvl="1">
                <a:lnSpc>
                  <a:spcPts val="2400"/>
                </a:lnSpc>
                <a:buFont typeface="Arial"/>
                <a:buChar char="•"/>
              </a:pPr>
              <a:r>
                <a:rPr lang="en-US" sz="200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Code regroupé dans des classes comme UserRepository, CursusRepository…</a:t>
              </a:r>
            </a:p>
            <a:p>
              <a:pPr algn="l">
                <a:lnSpc>
                  <a:spcPts val="2400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7023675" y="2980674"/>
            <a:ext cx="4451394" cy="6400641"/>
            <a:chOff x="0" y="0"/>
            <a:chExt cx="5935192" cy="8534188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400050"/>
              <a:ext cx="3581413" cy="39604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503"/>
                </a:lnSpc>
              </a:pPr>
              <a:r>
                <a:rPr lang="en-US" sz="21503" spc="-129">
                  <a:solidFill>
                    <a:srgbClr val="DBD5D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1635256"/>
              <a:ext cx="5103292" cy="20690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99"/>
                </a:lnSpc>
              </a:pPr>
              <a:r>
                <a:rPr lang="en-US" sz="3999" spc="-23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Séparation des responsabilités</a:t>
              </a:r>
            </a:p>
            <a:p>
              <a:pPr algn="l">
                <a:lnSpc>
                  <a:spcPts val="3999"/>
                </a:lnSpc>
              </a:pP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4063788"/>
              <a:ext cx="5935192" cy="4470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31801" indent="-215900" lvl="1">
                <a:lnSpc>
                  <a:spcPts val="2400"/>
                </a:lnSpc>
                <a:buFont typeface="Arial"/>
                <a:buChar char="•"/>
              </a:pPr>
              <a:r>
                <a:rPr lang="en-US" sz="200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Les contrôleurs appellent les services</a:t>
              </a:r>
            </a:p>
            <a:p>
              <a:pPr algn="l" marL="431801" indent="-215900" lvl="1">
                <a:lnSpc>
                  <a:spcPts val="2400"/>
                </a:lnSpc>
                <a:buFont typeface="Arial"/>
                <a:buChar char="•"/>
              </a:pPr>
              <a:r>
                <a:rPr lang="en-US" sz="200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Les services utilisent les repositories</a:t>
              </a:r>
            </a:p>
            <a:p>
              <a:pPr algn="l" marL="431801" indent="-215900" lvl="1">
                <a:lnSpc>
                  <a:spcPts val="2400"/>
                </a:lnSpc>
                <a:buFont typeface="Arial"/>
                <a:buChar char="•"/>
              </a:pPr>
              <a:r>
                <a:rPr lang="en-US" sz="200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Chaque couche a un rôle clair :</a:t>
              </a:r>
            </a:p>
            <a:p>
              <a:pPr algn="l" marL="431801" indent="-215900" lvl="1">
                <a:lnSpc>
                  <a:spcPts val="2400"/>
                </a:lnSpc>
                <a:buFont typeface="Arial"/>
                <a:buChar char="•"/>
              </a:pPr>
              <a:r>
                <a:rPr lang="en-US" sz="200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Contrôleur : gère la requête</a:t>
              </a:r>
            </a:p>
            <a:p>
              <a:pPr algn="l" marL="431801" indent="-215900" lvl="1">
                <a:lnSpc>
                  <a:spcPts val="2400"/>
                </a:lnSpc>
                <a:buFont typeface="Arial"/>
                <a:buChar char="•"/>
              </a:pPr>
              <a:r>
                <a:rPr lang="en-US" sz="200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Service : contient la logique métier</a:t>
              </a:r>
            </a:p>
            <a:p>
              <a:pPr algn="l" marL="431801" indent="-215900" lvl="1">
                <a:lnSpc>
                  <a:spcPts val="2400"/>
                </a:lnSpc>
                <a:buFont typeface="Arial"/>
                <a:buChar char="•"/>
              </a:pPr>
              <a:r>
                <a:rPr lang="en-US" sz="200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Repository : communique avec la base.</a:t>
              </a:r>
            </a:p>
            <a:p>
              <a:pPr algn="l">
                <a:lnSpc>
                  <a:spcPts val="240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3637244" y="3124905"/>
            <a:ext cx="4451394" cy="3657441"/>
            <a:chOff x="0" y="0"/>
            <a:chExt cx="5935192" cy="4876588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163439" y="400050"/>
              <a:ext cx="3292157" cy="39604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503"/>
                </a:lnSpc>
              </a:pPr>
              <a:r>
                <a:rPr lang="en-US" sz="21503" spc="-129">
                  <a:solidFill>
                    <a:srgbClr val="DBD5D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3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601589" y="1321646"/>
              <a:ext cx="5103292" cy="27421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99"/>
                </a:lnSpc>
              </a:pPr>
              <a:r>
                <a:rPr lang="en-US" sz="3999" spc="-23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Exemples de composants clés</a:t>
              </a:r>
            </a:p>
            <a:p>
              <a:pPr algn="l">
                <a:lnSpc>
                  <a:spcPts val="3999"/>
                </a:lnSpc>
              </a:pP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4063788"/>
              <a:ext cx="5935192" cy="812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400"/>
                </a:lnSpc>
              </a:pPr>
            </a:p>
            <a:p>
              <a:pPr algn="l">
                <a:lnSpc>
                  <a:spcPts val="2400"/>
                </a:lnSpc>
              </a:pPr>
            </a:p>
          </p:txBody>
        </p:sp>
      </p:grpSp>
      <p:pic>
        <p:nvPicPr>
          <p:cNvPr name="Picture 15" id="1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3927438" y="6181971"/>
            <a:ext cx="4869180" cy="226795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7460836" cy="8229600"/>
            <a:chOff x="0" y="0"/>
            <a:chExt cx="9947782" cy="10972800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0" t="6573" r="0" b="6573"/>
            <a:stretch>
              <a:fillRect/>
            </a:stretch>
          </p:blipFill>
          <p:spPr>
            <a:xfrm flipH="false" flipV="false">
              <a:off x="0" y="0"/>
              <a:ext cx="9947782" cy="5486400"/>
            </a:xfrm>
            <a:prstGeom prst="rect">
              <a:avLst/>
            </a:prstGeom>
          </p:spPr>
        </p:pic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3"/>
            <a:srcRect l="14529" t="0" r="14529" b="0"/>
            <a:stretch>
              <a:fillRect/>
            </a:stretch>
          </p:blipFill>
          <p:spPr>
            <a:xfrm flipH="false" flipV="false">
              <a:off x="0" y="5486400"/>
              <a:ext cx="4973891" cy="5486400"/>
            </a:xfrm>
            <a:prstGeom prst="rect">
              <a:avLst/>
            </a:prstGeom>
          </p:spPr>
        </p:pic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4"/>
            <a:srcRect l="17929" t="0" r="17929" b="0"/>
            <a:stretch>
              <a:fillRect/>
            </a:stretch>
          </p:blipFill>
          <p:spPr>
            <a:xfrm flipH="false" flipV="false">
              <a:off x="4973891" y="5486400"/>
              <a:ext cx="4973891" cy="5486400"/>
            </a:xfrm>
            <a:prstGeom prst="rect">
              <a:avLst/>
            </a:prstGeom>
          </p:spPr>
        </p:pic>
      </p:grpSp>
      <p:sp>
        <p:nvSpPr>
          <p:cNvPr name="TextBox 6" id="6"/>
          <p:cNvSpPr txBox="true"/>
          <p:nvPr/>
        </p:nvSpPr>
        <p:spPr>
          <a:xfrm rot="0">
            <a:off x="9771766" y="1973951"/>
            <a:ext cx="9364988" cy="1863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88"/>
              </a:lnSpc>
            </a:pPr>
            <a:r>
              <a:rPr lang="en-US" sz="3836" spc="329">
                <a:solidFill>
                  <a:srgbClr val="000000"/>
                </a:solidFill>
                <a:latin typeface="TAN Headline"/>
                <a:ea typeface="TAN Headline"/>
                <a:cs typeface="TAN Headline"/>
                <a:sym typeface="TAN Headline"/>
              </a:rPr>
              <a:t>Composants e-commerce</a:t>
            </a:r>
          </a:p>
          <a:p>
            <a:pPr algn="l">
              <a:lnSpc>
                <a:spcPts val="7788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9950876" y="3223651"/>
            <a:ext cx="6544472" cy="61561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36"/>
              </a:lnSpc>
            </a:pPr>
            <a:r>
              <a:rPr lang="en-US" sz="1800" spc="11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Gestion du panier d’achat :</a:t>
            </a:r>
          </a:p>
          <a:p>
            <a:pPr algn="l" marL="388620" indent="-194310" lvl="1">
              <a:lnSpc>
                <a:spcPts val="2736"/>
              </a:lnSpc>
              <a:buFont typeface="Arial"/>
              <a:buChar char="•"/>
            </a:pPr>
            <a:r>
              <a:rPr lang="en-US" sz="1800" spc="11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Fonctionnalités : ajout/suppression d'articles, mise à jour des quantités, affichage du total.</a:t>
            </a:r>
          </a:p>
          <a:p>
            <a:pPr algn="l" marL="388620" indent="-194310" lvl="1">
              <a:lnSpc>
                <a:spcPts val="2736"/>
              </a:lnSpc>
              <a:buFont typeface="Arial"/>
              <a:buChar char="•"/>
            </a:pPr>
            <a:r>
              <a:rPr lang="en-US" sz="1800" spc="11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lang="en-US" sz="1800" spc="11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ersistance via sessions PHP (pas de base dédiée)</a:t>
            </a:r>
          </a:p>
          <a:p>
            <a:pPr algn="l">
              <a:lnSpc>
                <a:spcPts val="2736"/>
              </a:lnSpc>
            </a:pPr>
            <a:r>
              <a:rPr lang="en-US" sz="1800" spc="11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Intégration du paiement via Stripe :</a:t>
            </a:r>
          </a:p>
          <a:p>
            <a:pPr algn="l" marL="388620" indent="-194310" lvl="1">
              <a:lnSpc>
                <a:spcPts val="2736"/>
              </a:lnSpc>
              <a:buFont typeface="Arial"/>
              <a:buChar char="•"/>
            </a:pPr>
            <a:r>
              <a:rPr lang="en-US" sz="1800" spc="11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Paiement en mode sandbox (test)</a:t>
            </a:r>
          </a:p>
          <a:p>
            <a:pPr algn="l" marL="388620" indent="-194310" lvl="1">
              <a:lnSpc>
                <a:spcPts val="2736"/>
              </a:lnSpc>
              <a:buFont typeface="Arial"/>
              <a:buChar char="•"/>
            </a:pPr>
            <a:r>
              <a:rPr lang="en-US" sz="1800" spc="11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Création de session de paiement via API</a:t>
            </a:r>
          </a:p>
          <a:p>
            <a:pPr algn="l" marL="388620" indent="-194310" lvl="1">
              <a:lnSpc>
                <a:spcPts val="2736"/>
              </a:lnSpc>
              <a:buFont typeface="Arial"/>
              <a:buChar char="•"/>
            </a:pPr>
            <a:r>
              <a:rPr lang="en-US" sz="1800" spc="11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Traitement des réponses Stripe (webhook ou callback simplifié)</a:t>
            </a:r>
          </a:p>
          <a:p>
            <a:pPr algn="l" marL="388620" indent="-194310" lvl="1">
              <a:lnSpc>
                <a:spcPts val="2736"/>
              </a:lnSpc>
              <a:buFont typeface="Arial"/>
              <a:buChar char="•"/>
            </a:pPr>
            <a:r>
              <a:rPr lang="en-US" sz="1800" spc="11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Gestion des erreurs de paiement</a:t>
            </a:r>
          </a:p>
          <a:p>
            <a:pPr algn="l" marL="388620" indent="-194310" lvl="1">
              <a:lnSpc>
                <a:spcPts val="2736"/>
              </a:lnSpc>
              <a:buFont typeface="Arial"/>
              <a:buChar char="•"/>
            </a:pPr>
            <a:r>
              <a:rPr lang="en-US" sz="1800" spc="11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Sécurité des transactions.</a:t>
            </a:r>
          </a:p>
          <a:p>
            <a:pPr algn="l">
              <a:lnSpc>
                <a:spcPts val="2736"/>
              </a:lnSpc>
            </a:pPr>
            <a:r>
              <a:rPr lang="en-US" sz="1800" spc="11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Processus d’achat et gestion des commandes :</a:t>
            </a:r>
          </a:p>
          <a:p>
            <a:pPr algn="l" marL="388620" indent="-194310" lvl="1">
              <a:lnSpc>
                <a:spcPts val="2736"/>
              </a:lnSpc>
              <a:buFont typeface="Arial"/>
              <a:buChar char="•"/>
            </a:pPr>
            <a:r>
              <a:rPr lang="en-US" sz="1800" spc="11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Validation du panier</a:t>
            </a:r>
          </a:p>
          <a:p>
            <a:pPr algn="l" marL="388620" indent="-194310" lvl="1">
              <a:lnSpc>
                <a:spcPts val="2736"/>
              </a:lnSpc>
              <a:buFont typeface="Arial"/>
              <a:buChar char="•"/>
            </a:pPr>
            <a:r>
              <a:rPr lang="en-US" sz="1800" spc="11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Paiement Stripe</a:t>
            </a:r>
          </a:p>
          <a:p>
            <a:pPr algn="l" marL="388620" indent="-194310" lvl="1">
              <a:lnSpc>
                <a:spcPts val="2736"/>
              </a:lnSpc>
              <a:buFont typeface="Arial"/>
              <a:buChar char="•"/>
            </a:pPr>
            <a:r>
              <a:rPr lang="en-US" sz="1800" spc="11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Enregistrement en base (commande + items)</a:t>
            </a:r>
          </a:p>
          <a:p>
            <a:pPr algn="l" marL="388620" indent="-194310" lvl="1">
              <a:lnSpc>
                <a:spcPts val="2736"/>
              </a:lnSpc>
              <a:buFont typeface="Arial"/>
              <a:buChar char="•"/>
            </a:pPr>
            <a:r>
              <a:rPr lang="en-US" sz="1800" spc="11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Suivi via la table orders + order_items</a:t>
            </a:r>
          </a:p>
          <a:p>
            <a:pPr algn="l">
              <a:lnSpc>
                <a:spcPts val="2736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9409875" y="5837039"/>
            <a:ext cx="3748335" cy="7416725"/>
            <a:chOff x="0" y="0"/>
            <a:chExt cx="2620010" cy="51841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-186484" t="0" r="-50796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55555"/>
            </a:solid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13689962" y="5837039"/>
            <a:ext cx="3748335" cy="7416725"/>
            <a:chOff x="0" y="0"/>
            <a:chExt cx="2620010" cy="518414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3"/>
              <a:stretch>
                <a:fillRect l="-69286" t="0" r="-188162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55555"/>
            </a:solidFill>
          </p:spPr>
        </p:sp>
      </p:grpSp>
      <p:grpSp>
        <p:nvGrpSpPr>
          <p:cNvPr name="Group 22" id="22"/>
          <p:cNvGrpSpPr>
            <a:grpSpLocks noChangeAspect="true"/>
          </p:cNvGrpSpPr>
          <p:nvPr/>
        </p:nvGrpSpPr>
        <p:grpSpPr>
          <a:xfrm rot="0">
            <a:off x="5129789" y="5837039"/>
            <a:ext cx="3748335" cy="7416725"/>
            <a:chOff x="0" y="0"/>
            <a:chExt cx="2620010" cy="518414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3"/>
              <a:stretch>
                <a:fillRect l="-128724" t="0" r="-128724" b="0"/>
              </a:stretch>
            </a:blip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28" id="28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30" id="30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31" id="31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55555"/>
            </a:solidFill>
          </p:spPr>
        </p:sp>
      </p:grpSp>
      <p:grpSp>
        <p:nvGrpSpPr>
          <p:cNvPr name="Group 32" id="32"/>
          <p:cNvGrpSpPr>
            <a:grpSpLocks noChangeAspect="true"/>
          </p:cNvGrpSpPr>
          <p:nvPr/>
        </p:nvGrpSpPr>
        <p:grpSpPr>
          <a:xfrm rot="0">
            <a:off x="849703" y="5837039"/>
            <a:ext cx="3748335" cy="7416725"/>
            <a:chOff x="0" y="0"/>
            <a:chExt cx="2620010" cy="518414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34" id="34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0" t="0" r="-237281" b="0"/>
              </a:stretch>
            </a:blipFill>
          </p:spPr>
        </p:sp>
        <p:sp>
          <p:nvSpPr>
            <p:cNvPr name="Freeform 35" id="35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36" id="36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37" id="37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38" id="38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39" id="39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40" id="40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41" id="41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55555"/>
            </a:solidFill>
          </p:spPr>
        </p:sp>
      </p:grpSp>
      <p:sp>
        <p:nvSpPr>
          <p:cNvPr name="TextBox 42" id="42"/>
          <p:cNvSpPr txBox="true"/>
          <p:nvPr/>
        </p:nvSpPr>
        <p:spPr>
          <a:xfrm rot="0">
            <a:off x="1028700" y="685800"/>
            <a:ext cx="16230600" cy="21460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32"/>
              </a:lnSpc>
            </a:pPr>
            <a:r>
              <a:rPr lang="en-US" sz="4400" spc="378">
                <a:solidFill>
                  <a:srgbClr val="000000"/>
                </a:solidFill>
                <a:latin typeface="TAN Headline"/>
                <a:ea typeface="TAN Headline"/>
                <a:cs typeface="TAN Headline"/>
                <a:sym typeface="TAN Headline"/>
              </a:rPr>
              <a:t>Sécurité</a:t>
            </a:r>
          </a:p>
          <a:p>
            <a:pPr algn="ctr">
              <a:lnSpc>
                <a:spcPts val="8932"/>
              </a:lnSpc>
            </a:pPr>
          </a:p>
        </p:txBody>
      </p:sp>
      <p:sp>
        <p:nvSpPr>
          <p:cNvPr name="TextBox 43" id="43"/>
          <p:cNvSpPr txBox="true"/>
          <p:nvPr/>
        </p:nvSpPr>
        <p:spPr>
          <a:xfrm rot="0">
            <a:off x="2333653" y="2293980"/>
            <a:ext cx="6544472" cy="27271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36"/>
              </a:lnSpc>
            </a:pPr>
            <a:r>
              <a:rPr lang="en-US" sz="1800" spc="11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Authentification :</a:t>
            </a:r>
          </a:p>
          <a:p>
            <a:pPr algn="l" marL="388620" indent="-194310" lvl="1">
              <a:lnSpc>
                <a:spcPts val="2736"/>
              </a:lnSpc>
              <a:buFont typeface="Arial"/>
              <a:buChar char="•"/>
            </a:pPr>
            <a:r>
              <a:rPr lang="en-US" sz="1800" spc="11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JWT : utilisé pour l’API, stocké en cookie HttpOnly</a:t>
            </a:r>
          </a:p>
          <a:p>
            <a:pPr algn="l" marL="388620" indent="-194310" lvl="1">
              <a:lnSpc>
                <a:spcPts val="2736"/>
              </a:lnSpc>
              <a:buFont typeface="Arial"/>
              <a:buChar char="•"/>
            </a:pPr>
            <a:r>
              <a:rPr lang="en-US" sz="1800" spc="11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Sessions PHP : pour les pages web classiques</a:t>
            </a:r>
          </a:p>
          <a:p>
            <a:pPr algn="l" marL="388620" indent="-194310" lvl="1">
              <a:lnSpc>
                <a:spcPts val="2736"/>
              </a:lnSpc>
              <a:buFont typeface="Arial"/>
              <a:buChar char="•"/>
            </a:pPr>
            <a:r>
              <a:rPr lang="en-US" sz="1800" spc="11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Activation de compte par email avec token.</a:t>
            </a:r>
          </a:p>
          <a:p>
            <a:pPr algn="l">
              <a:lnSpc>
                <a:spcPts val="2736"/>
              </a:lnSpc>
            </a:pPr>
            <a:r>
              <a:rPr lang="en-US" sz="1800" spc="11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Protection CSRF (Cross-Site Request Forgery) :</a:t>
            </a:r>
          </a:p>
          <a:p>
            <a:pPr algn="l" marL="388620" indent="-194310" lvl="1">
              <a:lnSpc>
                <a:spcPts val="2736"/>
              </a:lnSpc>
              <a:buFont typeface="Arial"/>
              <a:buChar char="•"/>
            </a:pPr>
            <a:r>
              <a:rPr lang="en-US" sz="1800" spc="11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Mise en place de tokens CSRF.</a:t>
            </a:r>
          </a:p>
          <a:p>
            <a:pPr algn="l">
              <a:lnSpc>
                <a:spcPts val="2736"/>
              </a:lnSpc>
            </a:pPr>
          </a:p>
        </p:txBody>
      </p:sp>
      <p:sp>
        <p:nvSpPr>
          <p:cNvPr name="TextBox 44" id="44"/>
          <p:cNvSpPr txBox="true"/>
          <p:nvPr/>
        </p:nvSpPr>
        <p:spPr>
          <a:xfrm rot="0">
            <a:off x="9542978" y="2151452"/>
            <a:ext cx="8293966" cy="34129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36"/>
              </a:lnSpc>
            </a:pPr>
            <a:r>
              <a:rPr lang="en-US" sz="1800" spc="11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Gestion des mots de passe :</a:t>
            </a:r>
          </a:p>
          <a:p>
            <a:pPr algn="l" marL="388620" indent="-194310" lvl="1">
              <a:lnSpc>
                <a:spcPts val="2736"/>
              </a:lnSpc>
              <a:buFont typeface="Arial"/>
              <a:buChar char="•"/>
            </a:pPr>
            <a:r>
              <a:rPr lang="en-US" sz="1800" spc="11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Hash : password_hash() (algorithme BCRYPT)</a:t>
            </a:r>
          </a:p>
          <a:p>
            <a:pPr algn="l" marL="388620" indent="-194310" lvl="1">
              <a:lnSpc>
                <a:spcPts val="2736"/>
              </a:lnSpc>
              <a:buFont typeface="Arial"/>
              <a:buChar char="•"/>
            </a:pPr>
            <a:r>
              <a:rPr lang="en-US" sz="1800" spc="11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Vérification : password_verify()</a:t>
            </a:r>
          </a:p>
          <a:p>
            <a:pPr algn="l" marL="388620" indent="-194310" lvl="1">
              <a:lnSpc>
                <a:spcPts val="2736"/>
              </a:lnSpc>
              <a:buFont typeface="Arial"/>
              <a:buChar char="•"/>
            </a:pPr>
            <a:r>
              <a:rPr lang="en-US" sz="1800" spc="11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Validation des mots de passe (longueur, caractères spéciaux)</a:t>
            </a:r>
          </a:p>
          <a:p>
            <a:pPr algn="l">
              <a:lnSpc>
                <a:spcPts val="2736"/>
              </a:lnSpc>
            </a:pPr>
            <a:r>
              <a:rPr lang="en-US" sz="1800" spc="11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Autres mesures de sécurité :</a:t>
            </a:r>
          </a:p>
          <a:p>
            <a:pPr algn="l" marL="388620" indent="-194310" lvl="1">
              <a:lnSpc>
                <a:spcPts val="2736"/>
              </a:lnSpc>
              <a:buFont typeface="Arial"/>
              <a:buChar char="•"/>
            </a:pPr>
            <a:r>
              <a:rPr lang="en-US" sz="1800" spc="11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XSS : échappement des données dans les vues</a:t>
            </a:r>
          </a:p>
          <a:p>
            <a:pPr algn="l" marL="388620" indent="-194310" lvl="1">
              <a:lnSpc>
                <a:spcPts val="2736"/>
              </a:lnSpc>
              <a:buFont typeface="Arial"/>
              <a:buChar char="•"/>
            </a:pPr>
            <a:r>
              <a:rPr lang="en-US" sz="1800" spc="11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SQL injection : requêtes préparées PDO / DAO</a:t>
            </a:r>
          </a:p>
          <a:p>
            <a:pPr algn="l" marL="388620" indent="-194310" lvl="1">
              <a:lnSpc>
                <a:spcPts val="2736"/>
              </a:lnSpc>
              <a:buFont typeface="Arial"/>
              <a:buChar char="•"/>
            </a:pPr>
            <a:r>
              <a:rPr lang="en-US" sz="1800" spc="11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Contrôle d'accès :</a:t>
            </a:r>
          </a:p>
          <a:p>
            <a:pPr algn="l" marL="388620" indent="-194310" lvl="1">
              <a:lnSpc>
                <a:spcPts val="2736"/>
              </a:lnSpc>
              <a:buFont typeface="Arial"/>
              <a:buChar char="•"/>
            </a:pPr>
            <a:r>
              <a:rPr lang="en-US" sz="1800" spc="11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Vérification du rôle (admin ou client)</a:t>
            </a:r>
          </a:p>
          <a:p>
            <a:pPr algn="l" marL="388620" indent="-194310" lvl="1">
              <a:lnSpc>
                <a:spcPts val="2736"/>
              </a:lnSpc>
              <a:buFont typeface="Arial"/>
              <a:buChar char="•"/>
            </a:pPr>
            <a:r>
              <a:rPr lang="en-US" sz="1800" spc="11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Restriction des accès côté back &amp; front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FF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28795" y="2721329"/>
            <a:ext cx="7235781" cy="2169816"/>
            <a:chOff x="0" y="0"/>
            <a:chExt cx="3001051" cy="89993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001051" cy="899934"/>
            </a:xfrm>
            <a:custGeom>
              <a:avLst/>
              <a:gdLst/>
              <a:ahLst/>
              <a:cxnLst/>
              <a:rect r="r" b="b" t="t" l="l"/>
              <a:pathLst>
                <a:path h="899934" w="3001051">
                  <a:moveTo>
                    <a:pt x="0" y="0"/>
                  </a:moveTo>
                  <a:lnTo>
                    <a:pt x="3001051" y="0"/>
                  </a:lnTo>
                  <a:lnTo>
                    <a:pt x="3001051" y="899934"/>
                  </a:lnTo>
                  <a:lnTo>
                    <a:pt x="0" y="899934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9727485" y="2632557"/>
            <a:ext cx="7531815" cy="2258588"/>
            <a:chOff x="0" y="0"/>
            <a:chExt cx="3001051" cy="89993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001051" cy="899934"/>
            </a:xfrm>
            <a:custGeom>
              <a:avLst/>
              <a:gdLst/>
              <a:ahLst/>
              <a:cxnLst/>
              <a:rect r="r" b="b" t="t" l="l"/>
              <a:pathLst>
                <a:path h="899934" w="3001051">
                  <a:moveTo>
                    <a:pt x="0" y="0"/>
                  </a:moveTo>
                  <a:lnTo>
                    <a:pt x="3001051" y="0"/>
                  </a:lnTo>
                  <a:lnTo>
                    <a:pt x="3001051" y="899934"/>
                  </a:lnTo>
                  <a:lnTo>
                    <a:pt x="0" y="899934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628795" y="5023869"/>
            <a:ext cx="7235781" cy="2169816"/>
            <a:chOff x="0" y="0"/>
            <a:chExt cx="3001051" cy="89993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001051" cy="899934"/>
            </a:xfrm>
            <a:custGeom>
              <a:avLst/>
              <a:gdLst/>
              <a:ahLst/>
              <a:cxnLst/>
              <a:rect r="r" b="b" t="t" l="l"/>
              <a:pathLst>
                <a:path h="899934" w="3001051">
                  <a:moveTo>
                    <a:pt x="0" y="0"/>
                  </a:moveTo>
                  <a:lnTo>
                    <a:pt x="3001051" y="0"/>
                  </a:lnTo>
                  <a:lnTo>
                    <a:pt x="3001051" y="899934"/>
                  </a:lnTo>
                  <a:lnTo>
                    <a:pt x="0" y="899934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0023519" y="5023869"/>
            <a:ext cx="7235781" cy="2169816"/>
            <a:chOff x="0" y="0"/>
            <a:chExt cx="3001051" cy="89993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001051" cy="899934"/>
            </a:xfrm>
            <a:custGeom>
              <a:avLst/>
              <a:gdLst/>
              <a:ahLst/>
              <a:cxnLst/>
              <a:rect r="r" b="b" t="t" l="l"/>
              <a:pathLst>
                <a:path h="899934" w="3001051">
                  <a:moveTo>
                    <a:pt x="0" y="0"/>
                  </a:moveTo>
                  <a:lnTo>
                    <a:pt x="3001051" y="0"/>
                  </a:lnTo>
                  <a:lnTo>
                    <a:pt x="3001051" y="899934"/>
                  </a:lnTo>
                  <a:lnTo>
                    <a:pt x="0" y="899934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2568642" y="2932225"/>
            <a:ext cx="4997568" cy="11311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48"/>
              </a:lnSpc>
            </a:pPr>
            <a:r>
              <a:rPr lang="en-US" sz="2400" b="true">
                <a:solidFill>
                  <a:srgbClr val="000000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Présentation des tests unitaires réalisés </a:t>
            </a:r>
          </a:p>
          <a:p>
            <a:pPr algn="l">
              <a:lnSpc>
                <a:spcPts val="3048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0522281" y="2623032"/>
            <a:ext cx="4997568" cy="10472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4"/>
              </a:lnSpc>
            </a:pPr>
            <a:r>
              <a:rPr lang="en-US" sz="2200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Couverture des fonctionnalités principales</a:t>
            </a:r>
          </a:p>
          <a:p>
            <a:pPr algn="l">
              <a:lnSpc>
                <a:spcPts val="2794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2568642" y="5450485"/>
            <a:ext cx="4997568" cy="7501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48"/>
              </a:lnSpc>
            </a:pPr>
            <a:r>
              <a:rPr lang="en-US" sz="2400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Outils utilisés</a:t>
            </a:r>
          </a:p>
          <a:p>
            <a:pPr algn="l">
              <a:lnSpc>
                <a:spcPts val="3048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0963366" y="5450485"/>
            <a:ext cx="4997568" cy="7501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48"/>
              </a:lnSpc>
            </a:pPr>
            <a:r>
              <a:rPr lang="en-US" sz="2400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Résultats des tests </a:t>
            </a:r>
          </a:p>
          <a:p>
            <a:pPr algn="l">
              <a:lnSpc>
                <a:spcPts val="3048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2331705" y="3703073"/>
            <a:ext cx="5829962" cy="1369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45439" indent="-172720" lvl="1">
              <a:lnSpc>
                <a:spcPts val="2239"/>
              </a:lnSpc>
              <a:buFont typeface="Arial"/>
              <a:buChar char="•"/>
            </a:pPr>
            <a:r>
              <a:rPr lang="en-US" sz="15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Valider automatiquement le bon fonctionnement du code</a:t>
            </a:r>
          </a:p>
          <a:p>
            <a:pPr algn="l" marL="345439" indent="-172720" lvl="1">
              <a:lnSpc>
                <a:spcPts val="2239"/>
              </a:lnSpc>
              <a:buFont typeface="Arial"/>
              <a:buChar char="•"/>
            </a:pPr>
            <a:r>
              <a:rPr lang="en-US" sz="15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Éviter les régressions lors des modifications</a:t>
            </a:r>
          </a:p>
          <a:p>
            <a:pPr algn="l" marL="345439" indent="-172720" lvl="1">
              <a:lnSpc>
                <a:spcPts val="2239"/>
              </a:lnSpc>
              <a:buFont typeface="Arial"/>
              <a:buChar char="•"/>
            </a:pPr>
            <a:r>
              <a:rPr lang="en-US" sz="15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Gagner du t</a:t>
            </a:r>
            <a:r>
              <a:rPr lang="en-US" sz="15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emps lors des vérifications</a:t>
            </a:r>
          </a:p>
          <a:p>
            <a:pPr algn="l">
              <a:lnSpc>
                <a:spcPts val="2239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10310969" y="3426848"/>
            <a:ext cx="6948331" cy="1645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45439" indent="-172720" lvl="1">
              <a:lnSpc>
                <a:spcPts val="2239"/>
              </a:lnSpc>
              <a:buFont typeface="Arial"/>
              <a:buChar char="•"/>
            </a:pPr>
            <a:r>
              <a:rPr lang="en-US" sz="15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Authentification : inscription, activation par token, connexion</a:t>
            </a:r>
          </a:p>
          <a:p>
            <a:pPr algn="l" marL="345439" indent="-172720" lvl="1">
              <a:lnSpc>
                <a:spcPts val="2239"/>
              </a:lnSpc>
              <a:buFont typeface="Arial"/>
              <a:buChar char="•"/>
            </a:pPr>
            <a:r>
              <a:rPr lang="en-US" sz="15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Panier : ajout d’articles, suppression, total calculé, panier vidé</a:t>
            </a:r>
          </a:p>
          <a:p>
            <a:pPr algn="l" marL="345439" indent="-172720" lvl="1">
              <a:lnSpc>
                <a:spcPts val="2239"/>
              </a:lnSpc>
              <a:buFont typeface="Arial"/>
              <a:buChar char="•"/>
            </a:pPr>
            <a:r>
              <a:rPr lang="en-US" sz="15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Administration : ajout / modification / suppression d’un cours ou d’un utilisateur</a:t>
            </a:r>
          </a:p>
          <a:p>
            <a:pPr algn="l" marL="345439" indent="-172720" lvl="1">
              <a:lnSpc>
                <a:spcPts val="2239"/>
              </a:lnSpc>
              <a:buFont typeface="Arial"/>
              <a:buChar char="•"/>
            </a:pPr>
            <a:r>
              <a:rPr lang="en-US" sz="15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Migrations : test du bon déroulement des migrations de la base</a:t>
            </a:r>
          </a:p>
          <a:p>
            <a:pPr algn="l">
              <a:lnSpc>
                <a:spcPts val="2239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2568642" y="5943361"/>
            <a:ext cx="5829962" cy="1092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45439" indent="-172720" lvl="1">
              <a:lnSpc>
                <a:spcPts val="2239"/>
              </a:lnSpc>
              <a:buFont typeface="Arial"/>
              <a:buChar char="•"/>
            </a:pPr>
            <a:r>
              <a:rPr lang="en-US" sz="15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PHPUnit : framework de tests unitaire en PHP</a:t>
            </a:r>
          </a:p>
          <a:p>
            <a:pPr algn="l" marL="345439" indent="-172720" lvl="1">
              <a:lnSpc>
                <a:spcPts val="2239"/>
              </a:lnSpc>
              <a:buFont typeface="Arial"/>
              <a:buChar char="•"/>
            </a:pPr>
            <a:r>
              <a:rPr lang="en-US" sz="15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Tests automatisés exécutables via terminal :</a:t>
            </a:r>
          </a:p>
          <a:p>
            <a:pPr algn="l" marL="345439" indent="-172720" lvl="1">
              <a:lnSpc>
                <a:spcPts val="2239"/>
              </a:lnSpc>
              <a:buFont typeface="Arial"/>
              <a:buChar char="•"/>
            </a:pPr>
            <a:r>
              <a:rPr lang="en-US" sz="15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vendor/bin/phpunit tests/</a:t>
            </a:r>
          </a:p>
          <a:p>
            <a:pPr algn="l">
              <a:lnSpc>
                <a:spcPts val="2239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10963366" y="5943361"/>
            <a:ext cx="5829962" cy="1369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45439" indent="-172720" lvl="1">
              <a:lnSpc>
                <a:spcPts val="2239"/>
              </a:lnSpc>
              <a:buFont typeface="Arial"/>
              <a:buChar char="•"/>
            </a:pPr>
            <a:r>
              <a:rPr lang="en-US" sz="15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Nombre de tests passés : 100% des tests passent</a:t>
            </a:r>
          </a:p>
          <a:p>
            <a:pPr algn="l" marL="345439" indent="-172720" lvl="1">
              <a:lnSpc>
                <a:spcPts val="2239"/>
              </a:lnSpc>
              <a:buFont typeface="Arial"/>
              <a:buChar char="•"/>
            </a:pPr>
            <a:r>
              <a:rPr lang="en-US" sz="15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Métriques de couverture (si applicable) :</a:t>
            </a:r>
          </a:p>
          <a:p>
            <a:pPr algn="l" marL="345439" indent="-172720" lvl="1">
              <a:lnSpc>
                <a:spcPts val="2239"/>
              </a:lnSpc>
              <a:buFont typeface="Arial"/>
              <a:buChar char="•"/>
            </a:pPr>
            <a:r>
              <a:rPr lang="en-US" sz="15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Classes critiques testées (~60–70%)</a:t>
            </a:r>
          </a:p>
          <a:p>
            <a:pPr algn="l" marL="345439" indent="-172720" lvl="1">
              <a:lnSpc>
                <a:spcPts val="2239"/>
              </a:lnSpc>
              <a:buFont typeface="Arial"/>
              <a:buChar char="•"/>
            </a:pPr>
            <a:r>
              <a:rPr lang="en-US" sz="15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Tests exécutés automatiquement avant déploiement</a:t>
            </a:r>
          </a:p>
          <a:p>
            <a:pPr algn="l">
              <a:lnSpc>
                <a:spcPts val="2239"/>
              </a:lnSpc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1028700" y="685800"/>
            <a:ext cx="16230600" cy="21460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32"/>
              </a:lnSpc>
            </a:pPr>
            <a:r>
              <a:rPr lang="en-US" sz="4400" spc="378">
                <a:solidFill>
                  <a:srgbClr val="000000"/>
                </a:solidFill>
                <a:latin typeface="TAN Headline"/>
                <a:ea typeface="TAN Headline"/>
                <a:cs typeface="TAN Headline"/>
                <a:sym typeface="TAN Headline"/>
              </a:rPr>
              <a:t>Tests unitaires &amp; couverture fonctionnelle</a:t>
            </a:r>
          </a:p>
          <a:p>
            <a:pPr algn="ctr">
              <a:lnSpc>
                <a:spcPts val="8932"/>
              </a:lnSpc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823699" y="1968122"/>
            <a:ext cx="1166969" cy="29223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820"/>
              </a:lnSpc>
            </a:pPr>
            <a:r>
              <a:rPr lang="en-US" sz="12719" spc="1093">
                <a:solidFill>
                  <a:srgbClr val="DBD5D2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144000" y="1968122"/>
            <a:ext cx="1166969" cy="29223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820"/>
              </a:lnSpc>
            </a:pPr>
            <a:r>
              <a:rPr lang="en-US" sz="12719" spc="1093">
                <a:solidFill>
                  <a:srgbClr val="DBD5D2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823699" y="4133850"/>
            <a:ext cx="1166969" cy="29223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820"/>
              </a:lnSpc>
            </a:pPr>
            <a:r>
              <a:rPr lang="en-US" sz="12719" spc="1093">
                <a:solidFill>
                  <a:srgbClr val="DBD5D2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144000" y="4133850"/>
            <a:ext cx="1166969" cy="29223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820"/>
              </a:lnSpc>
            </a:pPr>
            <a:r>
              <a:rPr lang="en-US" sz="12719" spc="1093">
                <a:solidFill>
                  <a:srgbClr val="DBD5D2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DAGp8lenOUk</dc:identifier>
  <dcterms:modified xsi:type="dcterms:W3CDTF">2011-08-01T06:04:30Z</dcterms:modified>
  <cp:revision>1</cp:revision>
  <dc:title>Titre du projet : Knowledge Learning - Plateforme e-learning Présenté par : Laura Gonzalez Contexte : Préparation au Titre Professionnel Développeur Web et Web Mobile</dc:title>
</cp:coreProperties>
</file>