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5" r:id="rId5"/>
    <p:sldId id="261" r:id="rId6"/>
    <p:sldId id="263" r:id="rId7"/>
    <p:sldId id="264" r:id="rId8"/>
    <p:sldId id="266" r:id="rId9"/>
    <p:sldId id="257" r:id="rId10"/>
    <p:sldId id="258"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74593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7695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6405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816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23586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91110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78465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95112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5449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861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FB43A-A63B-464C-8A98-F484F73415C0}"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0909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5185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0FB43A-A63B-464C-8A98-F484F73415C0}"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155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0FB43A-A63B-464C-8A98-F484F73415C0}"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8091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FB43A-A63B-464C-8A98-F484F73415C0}" type="datetimeFigureOut">
              <a:rPr lang="en-IN" smtClean="0"/>
              <a:t>18-09-2022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327622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162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89522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0FB43A-A63B-464C-8A98-F484F73415C0}" type="datetimeFigureOut">
              <a:rPr lang="en-IN" smtClean="0"/>
              <a:t>18-09-2022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03C006-679A-428E-82E5-5E8D8C92DCC4}" type="slidenum">
              <a:rPr lang="en-IN" smtClean="0"/>
              <a:t>‹#›</a:t>
            </a:fld>
            <a:endParaRPr lang="en-IN"/>
          </a:p>
        </p:txBody>
      </p:sp>
    </p:spTree>
    <p:extLst>
      <p:ext uri="{BB962C8B-B14F-4D97-AF65-F5344CB8AC3E}">
        <p14:creationId xmlns:p14="http://schemas.microsoft.com/office/powerpoint/2010/main" val="25168424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85BC-DD70-1A90-025F-00388D30D927}"/>
              </a:ext>
            </a:extLst>
          </p:cNvPr>
          <p:cNvSpPr>
            <a:spLocks noGrp="1"/>
          </p:cNvSpPr>
          <p:nvPr>
            <p:ph type="ctrTitle"/>
          </p:nvPr>
        </p:nvSpPr>
        <p:spPr>
          <a:xfrm>
            <a:off x="1680994" y="2190749"/>
            <a:ext cx="9001462" cy="1600201"/>
          </a:xfrm>
        </p:spPr>
        <p:txBody>
          <a:bodyPr>
            <a:normAutofit/>
          </a:bodyPr>
          <a:lstStyle/>
          <a:p>
            <a:pPr algn="ctr"/>
            <a:r>
              <a:rPr lang="en-US" dirty="0">
                <a:solidFill>
                  <a:schemeClr val="accent6"/>
                </a:solidFill>
              </a:rPr>
              <a:t>ONLINE BOOK SHOP</a:t>
            </a:r>
            <a:br>
              <a:rPr lang="en-US" dirty="0"/>
            </a:br>
            <a:endParaRPr lang="en-IN" dirty="0"/>
          </a:p>
        </p:txBody>
      </p:sp>
      <p:sp>
        <p:nvSpPr>
          <p:cNvPr id="3" name="TextBox 2">
            <a:extLst>
              <a:ext uri="{FF2B5EF4-FFF2-40B4-BE49-F238E27FC236}">
                <a16:creationId xmlns:a16="http://schemas.microsoft.com/office/drawing/2014/main" id="{48634779-6B26-C0AA-5C42-1AF1E67FC76B}"/>
              </a:ext>
            </a:extLst>
          </p:cNvPr>
          <p:cNvSpPr txBox="1"/>
          <p:nvPr/>
        </p:nvSpPr>
        <p:spPr>
          <a:xfrm>
            <a:off x="7286625" y="3676650"/>
            <a:ext cx="4371975" cy="1477328"/>
          </a:xfrm>
          <a:prstGeom prst="rect">
            <a:avLst/>
          </a:prstGeom>
          <a:noFill/>
        </p:spPr>
        <p:txBody>
          <a:bodyPr wrap="square" rtlCol="0">
            <a:spAutoFit/>
          </a:bodyPr>
          <a:lstStyle/>
          <a:p>
            <a:r>
              <a:rPr lang="en-IN" sz="3200" b="1" dirty="0">
                <a:solidFill>
                  <a:schemeClr val="accent6"/>
                </a:solidFill>
              </a:rPr>
              <a:t>-</a:t>
            </a:r>
            <a:r>
              <a:rPr lang="en-IN" sz="2000" b="1" dirty="0">
                <a:solidFill>
                  <a:schemeClr val="accent6"/>
                </a:solidFill>
              </a:rPr>
              <a:t>  D. </a:t>
            </a:r>
            <a:r>
              <a:rPr lang="en-IN" sz="2000" b="1" dirty="0" err="1">
                <a:solidFill>
                  <a:schemeClr val="accent6"/>
                </a:solidFill>
              </a:rPr>
              <a:t>Gopilingam</a:t>
            </a:r>
            <a:r>
              <a:rPr lang="en-IN" sz="2000" b="1" dirty="0">
                <a:solidFill>
                  <a:schemeClr val="accent6"/>
                </a:solidFill>
              </a:rPr>
              <a:t>,</a:t>
            </a:r>
          </a:p>
          <a:p>
            <a:r>
              <a:rPr lang="en-IN" sz="2000" b="1" dirty="0">
                <a:solidFill>
                  <a:schemeClr val="accent6"/>
                </a:solidFill>
              </a:rPr>
              <a:t>    II M.Sc.  Computer Science,</a:t>
            </a:r>
          </a:p>
          <a:p>
            <a:r>
              <a:rPr lang="en-IN" sz="2000" b="1" dirty="0">
                <a:solidFill>
                  <a:schemeClr val="accent6"/>
                </a:solidFill>
              </a:rPr>
              <a:t>    Kamaraj College.</a:t>
            </a:r>
          </a:p>
          <a:p>
            <a:pPr marL="285750" indent="-285750">
              <a:buFontTx/>
              <a:buChar char="-"/>
            </a:pPr>
            <a:endParaRPr lang="en-IN" dirty="0"/>
          </a:p>
        </p:txBody>
      </p:sp>
    </p:spTree>
    <p:extLst>
      <p:ext uri="{BB962C8B-B14F-4D97-AF65-F5344CB8AC3E}">
        <p14:creationId xmlns:p14="http://schemas.microsoft.com/office/powerpoint/2010/main" val="419474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57B1-9CEE-5F1A-22A5-0621952F8493}"/>
              </a:ext>
            </a:extLst>
          </p:cNvPr>
          <p:cNvSpPr txBox="1"/>
          <p:nvPr/>
        </p:nvSpPr>
        <p:spPr>
          <a:xfrm>
            <a:off x="1876426" y="1076325"/>
            <a:ext cx="8743950" cy="5092933"/>
          </a:xfrm>
          <a:prstGeom prst="rect">
            <a:avLst/>
          </a:prstGeom>
          <a:noFill/>
        </p:spPr>
        <p:txBody>
          <a:bodyPr wrap="square" rtlCol="0">
            <a:spAutoFit/>
          </a:bodyPr>
          <a:lstStyle/>
          <a:p>
            <a:pPr algn="ctr"/>
            <a:r>
              <a:rPr lang="en-US" sz="3600" dirty="0"/>
              <a:t>Customer Features</a:t>
            </a:r>
          </a:p>
          <a:p>
            <a:pPr>
              <a:lnSpc>
                <a:spcPct val="150000"/>
              </a:lnSpc>
            </a:pPr>
            <a:r>
              <a:rPr lang="en-US" sz="2800" dirty="0"/>
              <a:t>         1.  Login Page</a:t>
            </a:r>
          </a:p>
          <a:p>
            <a:pPr>
              <a:lnSpc>
                <a:spcPct val="150000"/>
              </a:lnSpc>
            </a:pPr>
            <a:r>
              <a:rPr lang="en-US" sz="2800" dirty="0"/>
              <a:t>         2.  Register Page</a:t>
            </a:r>
          </a:p>
          <a:p>
            <a:pPr>
              <a:lnSpc>
                <a:spcPct val="150000"/>
              </a:lnSpc>
            </a:pPr>
            <a:r>
              <a:rPr lang="en-US" sz="2800" dirty="0"/>
              <a:t>         3.  Home Page</a:t>
            </a:r>
          </a:p>
          <a:p>
            <a:pPr>
              <a:lnSpc>
                <a:spcPct val="150000"/>
              </a:lnSpc>
            </a:pPr>
            <a:r>
              <a:rPr lang="en-US" sz="2800" dirty="0"/>
              <a:t>         4.  Book View Page</a:t>
            </a:r>
          </a:p>
          <a:p>
            <a:pPr>
              <a:lnSpc>
                <a:spcPct val="150000"/>
              </a:lnSpc>
            </a:pPr>
            <a:r>
              <a:rPr lang="en-US" sz="2800" dirty="0"/>
              <a:t>         5. Cart List Page</a:t>
            </a:r>
          </a:p>
          <a:p>
            <a:pPr>
              <a:lnSpc>
                <a:spcPct val="150000"/>
              </a:lnSpc>
            </a:pPr>
            <a:r>
              <a:rPr lang="en-US" sz="2800" dirty="0"/>
              <a:t>         6.  My Order Page</a:t>
            </a:r>
          </a:p>
          <a:p>
            <a:pPr>
              <a:lnSpc>
                <a:spcPct val="150000"/>
              </a:lnSpc>
            </a:pPr>
            <a:r>
              <a:rPr lang="en-US" sz="2800" dirty="0"/>
              <a:t>         7. Cash and Credit Card Payments</a:t>
            </a:r>
            <a:endParaRPr lang="en-IN" sz="2800" dirty="0"/>
          </a:p>
        </p:txBody>
      </p:sp>
    </p:spTree>
    <p:extLst>
      <p:ext uri="{BB962C8B-B14F-4D97-AF65-F5344CB8AC3E}">
        <p14:creationId xmlns:p14="http://schemas.microsoft.com/office/powerpoint/2010/main" val="1831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3139D1-1523-0677-6F88-6FA174788AB5}"/>
              </a:ext>
            </a:extLst>
          </p:cNvPr>
          <p:cNvPicPr>
            <a:picLocks noChangeAspect="1"/>
          </p:cNvPicPr>
          <p:nvPr/>
        </p:nvPicPr>
        <p:blipFill>
          <a:blip r:embed="rId2"/>
          <a:stretch>
            <a:fillRect/>
          </a:stretch>
        </p:blipFill>
        <p:spPr>
          <a:xfrm>
            <a:off x="1590417" y="2598351"/>
            <a:ext cx="9294279" cy="3154750"/>
          </a:xfrm>
          <a:prstGeom prst="rect">
            <a:avLst/>
          </a:prstGeom>
        </p:spPr>
      </p:pic>
      <p:sp>
        <p:nvSpPr>
          <p:cNvPr id="9" name="TextBox 8">
            <a:extLst>
              <a:ext uri="{FF2B5EF4-FFF2-40B4-BE49-F238E27FC236}">
                <a16:creationId xmlns:a16="http://schemas.microsoft.com/office/drawing/2014/main" id="{2605A0DF-D6B0-15B6-DE71-8EA7A9D37ECD}"/>
              </a:ext>
            </a:extLst>
          </p:cNvPr>
          <p:cNvSpPr txBox="1"/>
          <p:nvPr/>
        </p:nvSpPr>
        <p:spPr>
          <a:xfrm>
            <a:off x="2857500" y="1190625"/>
            <a:ext cx="6905625" cy="646331"/>
          </a:xfrm>
          <a:prstGeom prst="rect">
            <a:avLst/>
          </a:prstGeom>
          <a:noFill/>
        </p:spPr>
        <p:txBody>
          <a:bodyPr wrap="square" rtlCol="0">
            <a:spAutoFit/>
          </a:bodyPr>
          <a:lstStyle/>
          <a:p>
            <a:pPr algn="ctr"/>
            <a:r>
              <a:rPr lang="en-IN" sz="3600" b="1" dirty="0"/>
              <a:t>DATA FLOW DIAGRAM</a:t>
            </a:r>
          </a:p>
        </p:txBody>
      </p:sp>
    </p:spTree>
    <p:extLst>
      <p:ext uri="{BB962C8B-B14F-4D97-AF65-F5344CB8AC3E}">
        <p14:creationId xmlns:p14="http://schemas.microsoft.com/office/powerpoint/2010/main" val="382953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09762-F1AD-1607-14C6-30BF71A2C534}"/>
              </a:ext>
            </a:extLst>
          </p:cNvPr>
          <p:cNvPicPr>
            <a:picLocks noChangeAspect="1"/>
          </p:cNvPicPr>
          <p:nvPr/>
        </p:nvPicPr>
        <p:blipFill>
          <a:blip r:embed="rId2"/>
          <a:stretch>
            <a:fillRect/>
          </a:stretch>
        </p:blipFill>
        <p:spPr>
          <a:xfrm>
            <a:off x="2076450" y="325751"/>
            <a:ext cx="7896225" cy="6206498"/>
          </a:xfrm>
          <a:prstGeom prst="rect">
            <a:avLst/>
          </a:prstGeom>
        </p:spPr>
      </p:pic>
    </p:spTree>
    <p:extLst>
      <p:ext uri="{BB962C8B-B14F-4D97-AF65-F5344CB8AC3E}">
        <p14:creationId xmlns:p14="http://schemas.microsoft.com/office/powerpoint/2010/main" val="161416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454F55-4C08-772C-2081-394EB2165D54}"/>
              </a:ext>
            </a:extLst>
          </p:cNvPr>
          <p:cNvSpPr txBox="1"/>
          <p:nvPr/>
        </p:nvSpPr>
        <p:spPr>
          <a:xfrm>
            <a:off x="1495425" y="1209675"/>
            <a:ext cx="9029700" cy="4001095"/>
          </a:xfrm>
          <a:prstGeom prst="rect">
            <a:avLst/>
          </a:prstGeom>
          <a:noFill/>
        </p:spPr>
        <p:txBody>
          <a:bodyPr wrap="square" rtlCol="0">
            <a:spAutoFit/>
          </a:bodyPr>
          <a:lstStyle/>
          <a:p>
            <a:pPr algn="ctr"/>
            <a:r>
              <a:rPr lang="en-IN" sz="4000" dirty="0"/>
              <a:t>RESEARCH METHODOLOGY</a:t>
            </a:r>
          </a:p>
          <a:p>
            <a:endParaRPr lang="en-IN" dirty="0"/>
          </a:p>
          <a:p>
            <a:r>
              <a:rPr lang="en-US" sz="2800" dirty="0"/>
              <a:t>The main method of research concerning this project is by observation and interview with the bookshop chairman. After frequent visits to the bookshop, it was easy to draw out conclusions from some observation about the current system. Brief interviews with some students who agreed having an idea of the bookshop were also of great help to this project.</a:t>
            </a:r>
            <a:endParaRPr lang="en-IN" sz="2800" dirty="0"/>
          </a:p>
        </p:txBody>
      </p:sp>
    </p:spTree>
    <p:extLst>
      <p:ext uri="{BB962C8B-B14F-4D97-AF65-F5344CB8AC3E}">
        <p14:creationId xmlns:p14="http://schemas.microsoft.com/office/powerpoint/2010/main" val="260715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CC7B73-5A99-91DE-A346-F2445CF42120}"/>
              </a:ext>
            </a:extLst>
          </p:cNvPr>
          <p:cNvSpPr txBox="1"/>
          <p:nvPr/>
        </p:nvSpPr>
        <p:spPr>
          <a:xfrm>
            <a:off x="842962" y="264166"/>
            <a:ext cx="10506075" cy="5997860"/>
          </a:xfrm>
          <a:prstGeom prst="rect">
            <a:avLst/>
          </a:prstGeom>
          <a:noFill/>
        </p:spPr>
        <p:txBody>
          <a:bodyPr wrap="square" rtlCol="0">
            <a:spAutoFit/>
          </a:bodyPr>
          <a:lstStyle/>
          <a:p>
            <a:pPr algn="ctr"/>
            <a:r>
              <a:rPr lang="en-US" sz="3600" dirty="0"/>
              <a:t>Abstract</a:t>
            </a:r>
          </a:p>
          <a:p>
            <a:pPr>
              <a:lnSpc>
                <a:spcPct val="150000"/>
              </a:lnSpc>
            </a:pPr>
            <a:r>
              <a:rPr lang="en-US" dirty="0"/>
              <a:t>The main objective of the project is to create an online book shop that allows users to search and purchase a book online based on title, author and subject. The selected books are displayed in a tabular format and the user can order their books online through credit card payment. Using this Website the user can purchase a book online instead of going out to a book store and wasting time. There are many online book stores like Amazon, Flipkart. I want to develop a similar website using Python Django Framework.</a:t>
            </a:r>
          </a:p>
          <a:p>
            <a:pPr>
              <a:lnSpc>
                <a:spcPct val="150000"/>
              </a:lnSpc>
            </a:pPr>
            <a:r>
              <a:rPr lang="en-US" dirty="0"/>
              <a:t>Online Book store is an online web application where the customer can purchase books online. Through a web browser the customers can search for a book by its title or author, later can add to the shopping cart and finally purchase using credit card transaction. The user can login using his account details or new customers can set up an account very quickly. They should give the details of their name, contact number and shipping address. The user can also give feedback to a book by giving ratings on a score of five. The books are divided into many categories based on subject like Software, Database, English, Architecture etc. </a:t>
            </a:r>
            <a:endParaRPr lang="en-IN" dirty="0"/>
          </a:p>
        </p:txBody>
      </p:sp>
    </p:spTree>
    <p:extLst>
      <p:ext uri="{BB962C8B-B14F-4D97-AF65-F5344CB8AC3E}">
        <p14:creationId xmlns:p14="http://schemas.microsoft.com/office/powerpoint/2010/main" val="409459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87AC9-A583-47D0-DBEF-C0620EA8C946}"/>
              </a:ext>
            </a:extLst>
          </p:cNvPr>
          <p:cNvSpPr txBox="1"/>
          <p:nvPr/>
        </p:nvSpPr>
        <p:spPr>
          <a:xfrm>
            <a:off x="1238250" y="1536174"/>
            <a:ext cx="9944100" cy="3785652"/>
          </a:xfrm>
          <a:prstGeom prst="rect">
            <a:avLst/>
          </a:prstGeom>
          <a:noFill/>
        </p:spPr>
        <p:txBody>
          <a:bodyPr wrap="square" rtlCol="0">
            <a:spAutoFit/>
          </a:bodyPr>
          <a:lstStyle/>
          <a:p>
            <a:r>
              <a:rPr lang="en-US" sz="2400" dirty="0"/>
              <a:t>The Online Book Shop Website provides customers with online shopping through a web browser. A customer can, create, sign in to his account, place items into a shopping cart and purchase using his credit card details. </a:t>
            </a:r>
          </a:p>
          <a:p>
            <a:endParaRPr lang="en-US" sz="2400" dirty="0"/>
          </a:p>
          <a:p>
            <a:r>
              <a:rPr lang="en-US" sz="2400" dirty="0"/>
              <a:t>The Administrator will have additional functionalities when compared to the common user. He can add, delete and update the book details, book categories, member information and also confirm a placed order. </a:t>
            </a:r>
          </a:p>
          <a:p>
            <a:endParaRPr lang="en-US" sz="2400" dirty="0"/>
          </a:p>
        </p:txBody>
      </p:sp>
    </p:spTree>
    <p:extLst>
      <p:ext uri="{BB962C8B-B14F-4D97-AF65-F5344CB8AC3E}">
        <p14:creationId xmlns:p14="http://schemas.microsoft.com/office/powerpoint/2010/main" val="1811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C6B609-73EB-1955-BB9B-80642FAC4FBD}"/>
              </a:ext>
            </a:extLst>
          </p:cNvPr>
          <p:cNvSpPr txBox="1"/>
          <p:nvPr/>
        </p:nvSpPr>
        <p:spPr>
          <a:xfrm>
            <a:off x="1051638" y="371475"/>
            <a:ext cx="10340261" cy="6709529"/>
          </a:xfrm>
          <a:prstGeom prst="rect">
            <a:avLst/>
          </a:prstGeom>
          <a:noFill/>
        </p:spPr>
        <p:txBody>
          <a:bodyPr wrap="square" rtlCol="0">
            <a:spAutoFit/>
          </a:bodyPr>
          <a:lstStyle/>
          <a:p>
            <a:pPr algn="ctr"/>
            <a:r>
              <a:rPr lang="en-US" sz="4000" dirty="0"/>
              <a:t>System Analysis and Design</a:t>
            </a:r>
          </a:p>
          <a:p>
            <a:endParaRPr lang="en-US" sz="2800" dirty="0"/>
          </a:p>
          <a:p>
            <a:r>
              <a:rPr lang="en-US" sz="2800" dirty="0"/>
              <a:t>In the process of evaluating the solution and the specifications of a detailed on-line based solution, there is need for the system design. In designing the new system, the software and hardware aspects were taken into considerations in order to produce a workable website that will allow effective and efficient communication between the customer, the merchant and the acquiring bank or acquirer.</a:t>
            </a:r>
          </a:p>
          <a:p>
            <a:endParaRPr lang="en-US" sz="2800" dirty="0"/>
          </a:p>
          <a:p>
            <a:r>
              <a:rPr lang="en-US" sz="2800" dirty="0"/>
              <a:t>Also the customer can make an order, make payments for the goods ordered, and the goods/books will be shipped to him/her.</a:t>
            </a:r>
          </a:p>
          <a:p>
            <a:endParaRPr lang="en-IN" sz="5400" dirty="0"/>
          </a:p>
        </p:txBody>
      </p:sp>
    </p:spTree>
    <p:extLst>
      <p:ext uri="{BB962C8B-B14F-4D97-AF65-F5344CB8AC3E}">
        <p14:creationId xmlns:p14="http://schemas.microsoft.com/office/powerpoint/2010/main" val="313417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2481E-840A-BCF3-6768-DC3C5A0E86EB}"/>
              </a:ext>
            </a:extLst>
          </p:cNvPr>
          <p:cNvSpPr txBox="1"/>
          <p:nvPr/>
        </p:nvSpPr>
        <p:spPr>
          <a:xfrm>
            <a:off x="1285875" y="2019038"/>
            <a:ext cx="9620250" cy="2739211"/>
          </a:xfrm>
          <a:prstGeom prst="rect">
            <a:avLst/>
          </a:prstGeom>
          <a:noFill/>
        </p:spPr>
        <p:txBody>
          <a:bodyPr wrap="square" rtlCol="0">
            <a:spAutoFit/>
          </a:bodyPr>
          <a:lstStyle/>
          <a:p>
            <a:pPr algn="ctr"/>
            <a:r>
              <a:rPr lang="en-US" sz="4000" dirty="0"/>
              <a:t>Requirements</a:t>
            </a:r>
          </a:p>
          <a:p>
            <a:pPr algn="ctr"/>
            <a:endParaRPr lang="en-US" sz="4000" dirty="0"/>
          </a:p>
          <a:p>
            <a:r>
              <a:rPr lang="en-US" sz="2800" dirty="0"/>
              <a:t>Here we are including the software and hardware used for developing the project and implementing the project.</a:t>
            </a:r>
          </a:p>
          <a:p>
            <a:endParaRPr lang="en-US" dirty="0"/>
          </a:p>
          <a:p>
            <a:endParaRPr lang="en-IN" dirty="0"/>
          </a:p>
        </p:txBody>
      </p:sp>
    </p:spTree>
    <p:extLst>
      <p:ext uri="{BB962C8B-B14F-4D97-AF65-F5344CB8AC3E}">
        <p14:creationId xmlns:p14="http://schemas.microsoft.com/office/powerpoint/2010/main" val="17002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4A2DF5-4F3E-D504-91BE-37716FCC6432}"/>
              </a:ext>
            </a:extLst>
          </p:cNvPr>
          <p:cNvSpPr txBox="1"/>
          <p:nvPr/>
        </p:nvSpPr>
        <p:spPr>
          <a:xfrm>
            <a:off x="2088859" y="2046913"/>
            <a:ext cx="8254767" cy="3754874"/>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Software Requirements</a:t>
            </a:r>
          </a:p>
          <a:p>
            <a:pPr marL="0" algn="l" rtl="0" eaLnBrk="1" latinLnBrk="0" hangingPunct="1">
              <a:spcBef>
                <a:spcPts val="0"/>
              </a:spcBef>
              <a:spcAft>
                <a:spcPts val="0"/>
              </a:spcAft>
            </a:pPr>
            <a:endParaRPr lang="en-IN" sz="5400" dirty="0">
              <a:effectLst/>
            </a:endParaRPr>
          </a:p>
          <a:p>
            <a:pPr marL="0" algn="l"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2800" kern="1200" dirty="0">
                <a:solidFill>
                  <a:srgbClr val="FFFFFF"/>
                </a:solidFill>
                <a:effectLst/>
                <a:latin typeface="Rockwell" panose="02060603020205020403" pitchFamily="18" charset="0"/>
                <a:ea typeface="+mn-ea"/>
                <a:cs typeface="+mn-cs"/>
              </a:rPr>
              <a:t>1.  PYTHON, HTML, CSS, BOOTSTRAP, </a:t>
            </a: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SQLITE3</a:t>
            </a:r>
          </a:p>
          <a:p>
            <a:pPr marL="0" algn="l" rtl="0" eaLnBrk="1" latinLnBrk="0" hangingPunct="1">
              <a:spcBef>
                <a:spcPts val="0"/>
              </a:spcBef>
              <a:spcAft>
                <a:spcPts val="0"/>
              </a:spcAft>
            </a:pPr>
            <a:endParaRPr lang="en-IN" sz="2800" dirty="0">
              <a:effectLst/>
            </a:endParaRP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2.  Web Browser:  Google Chrome</a:t>
            </a:r>
            <a:endParaRPr lang="en-IN" sz="2800" dirty="0">
              <a:effectLst/>
            </a:endParaRPr>
          </a:p>
          <a:p>
            <a:pPr algn="ctr"/>
            <a:endParaRPr lang="en-US" sz="1800" dirty="0"/>
          </a:p>
        </p:txBody>
      </p:sp>
    </p:spTree>
    <p:extLst>
      <p:ext uri="{BB962C8B-B14F-4D97-AF65-F5344CB8AC3E}">
        <p14:creationId xmlns:p14="http://schemas.microsoft.com/office/powerpoint/2010/main" val="410850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6F401-6F1E-14B2-24DB-73D70E80D314}"/>
              </a:ext>
            </a:extLst>
          </p:cNvPr>
          <p:cNvSpPr txBox="1"/>
          <p:nvPr/>
        </p:nvSpPr>
        <p:spPr>
          <a:xfrm>
            <a:off x="1199626" y="1417740"/>
            <a:ext cx="9957732" cy="4524315"/>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Hardware Requirements</a:t>
            </a:r>
          </a:p>
          <a:p>
            <a:pPr marL="0" algn="ctr" rtl="0" eaLnBrk="1" latinLnBrk="0" hangingPunct="1">
              <a:spcBef>
                <a:spcPts val="0"/>
              </a:spcBef>
              <a:spcAft>
                <a:spcPts val="0"/>
              </a:spcAft>
            </a:pPr>
            <a:endParaRPr lang="en-IN" sz="5400" dirty="0">
              <a:effectLst/>
            </a:endParaRPr>
          </a:p>
          <a:p>
            <a:pPr marL="0"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3600" kern="1200" dirty="0">
                <a:solidFill>
                  <a:srgbClr val="FFFFFF"/>
                </a:solidFill>
                <a:effectLst/>
                <a:latin typeface="Rockwell" panose="02060603020205020403" pitchFamily="18" charset="0"/>
                <a:ea typeface="+mn-ea"/>
                <a:cs typeface="+mn-cs"/>
              </a:rPr>
              <a:t>1.  System: Intel Core i3 Processor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2.  Hard Disk:  500 GB</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3.  Monitor:  Standard LED Monitor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4.  Input:  Keyboard</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5.  Ram:  4GB</a:t>
            </a:r>
            <a:endParaRPr lang="en-IN" sz="3600" dirty="0">
              <a:effectLst/>
            </a:endParaRPr>
          </a:p>
        </p:txBody>
      </p:sp>
    </p:spTree>
    <p:extLst>
      <p:ext uri="{BB962C8B-B14F-4D97-AF65-F5344CB8AC3E}">
        <p14:creationId xmlns:p14="http://schemas.microsoft.com/office/powerpoint/2010/main" val="385054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A8928-70AD-C911-7074-DA8408545C10}"/>
              </a:ext>
            </a:extLst>
          </p:cNvPr>
          <p:cNvSpPr txBox="1"/>
          <p:nvPr/>
        </p:nvSpPr>
        <p:spPr>
          <a:xfrm>
            <a:off x="2181225" y="781050"/>
            <a:ext cx="8334375" cy="4620176"/>
          </a:xfrm>
          <a:prstGeom prst="rect">
            <a:avLst/>
          </a:prstGeom>
          <a:noFill/>
        </p:spPr>
        <p:txBody>
          <a:bodyPr wrap="square" rtlCol="0">
            <a:spAutoFit/>
          </a:bodyPr>
          <a:lstStyle/>
          <a:p>
            <a:pPr algn="ctr"/>
            <a:r>
              <a:rPr lang="en-US" sz="4800" dirty="0"/>
              <a:t>Modules</a:t>
            </a:r>
          </a:p>
          <a:p>
            <a:pPr>
              <a:lnSpc>
                <a:spcPct val="150000"/>
              </a:lnSpc>
            </a:pPr>
            <a:r>
              <a:rPr lang="en-US" sz="4000" dirty="0"/>
              <a:t> </a:t>
            </a:r>
            <a:r>
              <a:rPr lang="en-US" sz="3200" dirty="0"/>
              <a:t>1.  Home Page</a:t>
            </a:r>
          </a:p>
          <a:p>
            <a:pPr>
              <a:lnSpc>
                <a:spcPct val="150000"/>
              </a:lnSpc>
            </a:pPr>
            <a:r>
              <a:rPr lang="en-US" sz="3200" dirty="0"/>
              <a:t> 2.  search</a:t>
            </a:r>
          </a:p>
          <a:p>
            <a:pPr>
              <a:lnSpc>
                <a:spcPct val="150000"/>
              </a:lnSpc>
            </a:pPr>
            <a:r>
              <a:rPr lang="en-US" sz="3200" dirty="0"/>
              <a:t> 3.  cart</a:t>
            </a:r>
          </a:p>
          <a:p>
            <a:pPr>
              <a:lnSpc>
                <a:spcPct val="150000"/>
              </a:lnSpc>
            </a:pPr>
            <a:r>
              <a:rPr lang="en-US" sz="3200" dirty="0"/>
              <a:t> 4.  order</a:t>
            </a:r>
          </a:p>
          <a:p>
            <a:pPr>
              <a:lnSpc>
                <a:spcPct val="150000"/>
              </a:lnSpc>
            </a:pPr>
            <a:r>
              <a:rPr lang="en-US" sz="3200" dirty="0"/>
              <a:t> 5.  Store </a:t>
            </a:r>
            <a:endParaRPr lang="en-IN" sz="3200" dirty="0"/>
          </a:p>
        </p:txBody>
      </p:sp>
    </p:spTree>
    <p:extLst>
      <p:ext uri="{BB962C8B-B14F-4D97-AF65-F5344CB8AC3E}">
        <p14:creationId xmlns:p14="http://schemas.microsoft.com/office/powerpoint/2010/main" val="9699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F8AC7D-D2B3-BBC5-35A9-08F9AB617E60}"/>
              </a:ext>
            </a:extLst>
          </p:cNvPr>
          <p:cNvSpPr txBox="1"/>
          <p:nvPr/>
        </p:nvSpPr>
        <p:spPr>
          <a:xfrm flipH="1">
            <a:off x="2266949" y="1037089"/>
            <a:ext cx="7943849" cy="5051063"/>
          </a:xfrm>
          <a:prstGeom prst="rect">
            <a:avLst/>
          </a:prstGeom>
          <a:noFill/>
        </p:spPr>
        <p:txBody>
          <a:bodyPr wrap="square" rtlCol="0">
            <a:spAutoFit/>
          </a:bodyPr>
          <a:lstStyle/>
          <a:p>
            <a:pPr algn="ctr"/>
            <a:r>
              <a:rPr lang="en-US" sz="4000" dirty="0"/>
              <a:t>Admin Features</a:t>
            </a:r>
          </a:p>
          <a:p>
            <a:pPr>
              <a:lnSpc>
                <a:spcPct val="150000"/>
              </a:lnSpc>
            </a:pPr>
            <a:r>
              <a:rPr lang="en-US" sz="3200" dirty="0"/>
              <a:t>       1.  Dash Board</a:t>
            </a:r>
          </a:p>
          <a:p>
            <a:pPr>
              <a:lnSpc>
                <a:spcPct val="150000"/>
              </a:lnSpc>
            </a:pPr>
            <a:r>
              <a:rPr lang="en-US" sz="3200" dirty="0"/>
              <a:t>       2.  Manage Books</a:t>
            </a:r>
          </a:p>
          <a:p>
            <a:pPr>
              <a:lnSpc>
                <a:spcPct val="150000"/>
              </a:lnSpc>
            </a:pPr>
            <a:r>
              <a:rPr lang="en-US" sz="3200" dirty="0"/>
              <a:t>       3.  Manage categories</a:t>
            </a:r>
          </a:p>
          <a:p>
            <a:pPr>
              <a:lnSpc>
                <a:spcPct val="150000"/>
              </a:lnSpc>
            </a:pPr>
            <a:r>
              <a:rPr lang="en-US" sz="3200" dirty="0"/>
              <a:t>       4. Manage orders</a:t>
            </a:r>
          </a:p>
          <a:p>
            <a:pPr>
              <a:lnSpc>
                <a:spcPct val="150000"/>
              </a:lnSpc>
            </a:pPr>
            <a:r>
              <a:rPr lang="en-US" sz="3200" dirty="0"/>
              <a:t>       5. manage user</a:t>
            </a:r>
          </a:p>
          <a:p>
            <a:pPr>
              <a:lnSpc>
                <a:spcPct val="150000"/>
              </a:lnSpc>
            </a:pPr>
            <a:r>
              <a:rPr lang="en-US" sz="3200" dirty="0"/>
              <a:t>       6. Login and Layout</a:t>
            </a:r>
            <a:endParaRPr lang="en-IN" sz="3200" dirty="0"/>
          </a:p>
        </p:txBody>
      </p:sp>
    </p:spTree>
    <p:extLst>
      <p:ext uri="{BB962C8B-B14F-4D97-AF65-F5344CB8AC3E}">
        <p14:creationId xmlns:p14="http://schemas.microsoft.com/office/powerpoint/2010/main" val="3481935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160</TotalTime>
  <Words>670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ONLINE BOOK SHOP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SHOP </dc:title>
  <dc:creator>Gopi lingam</dc:creator>
  <cp:lastModifiedBy>Gopi lingam</cp:lastModifiedBy>
  <cp:revision>4</cp:revision>
  <dcterms:created xsi:type="dcterms:W3CDTF">2022-09-12T04:23:13Z</dcterms:created>
  <dcterms:modified xsi:type="dcterms:W3CDTF">2022-09-18T16:41:23Z</dcterms:modified>
</cp:coreProperties>
</file>