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63" r:id="rId6"/>
    <p:sldId id="264" r:id="rId7"/>
    <p:sldId id="266" r:id="rId8"/>
    <p:sldId id="265" r:id="rId9"/>
    <p:sldId id="257"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74593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76959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36405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8165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235860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0FB43A-A63B-464C-8A98-F484F73415C0}"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911104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0FB43A-A63B-464C-8A98-F484F73415C0}"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784655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95112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135449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B43A-A63B-464C-8A98-F484F73415C0}"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4861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0FB43A-A63B-464C-8A98-F484F73415C0}"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909096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0FB43A-A63B-464C-8A98-F484F73415C0}"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51851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0FB43A-A63B-464C-8A98-F484F73415C0}"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41556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0FB43A-A63B-464C-8A98-F484F73415C0}"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98091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FB43A-A63B-464C-8A98-F484F73415C0}"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327622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01628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0FB43A-A63B-464C-8A98-F484F73415C0}"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3C006-679A-428E-82E5-5E8D8C92DCC4}" type="slidenum">
              <a:rPr lang="en-IN" smtClean="0"/>
              <a:t>‹#›</a:t>
            </a:fld>
            <a:endParaRPr lang="en-IN"/>
          </a:p>
        </p:txBody>
      </p:sp>
    </p:spTree>
    <p:extLst>
      <p:ext uri="{BB962C8B-B14F-4D97-AF65-F5344CB8AC3E}">
        <p14:creationId xmlns:p14="http://schemas.microsoft.com/office/powerpoint/2010/main" val="289522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0FB43A-A63B-464C-8A98-F484F73415C0}" type="datetimeFigureOut">
              <a:rPr lang="en-IN" smtClean="0"/>
              <a:t>16-09-2022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803C006-679A-428E-82E5-5E8D8C92DCC4}" type="slidenum">
              <a:rPr lang="en-IN" smtClean="0"/>
              <a:t>‹#›</a:t>
            </a:fld>
            <a:endParaRPr lang="en-IN"/>
          </a:p>
        </p:txBody>
      </p:sp>
    </p:spTree>
    <p:extLst>
      <p:ext uri="{BB962C8B-B14F-4D97-AF65-F5344CB8AC3E}">
        <p14:creationId xmlns:p14="http://schemas.microsoft.com/office/powerpoint/2010/main" val="25168424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85BC-DD70-1A90-025F-00388D30D927}"/>
              </a:ext>
            </a:extLst>
          </p:cNvPr>
          <p:cNvSpPr>
            <a:spLocks noGrp="1"/>
          </p:cNvSpPr>
          <p:nvPr>
            <p:ph type="ctrTitle"/>
          </p:nvPr>
        </p:nvSpPr>
        <p:spPr>
          <a:xfrm>
            <a:off x="1595269" y="3219449"/>
            <a:ext cx="9001462" cy="1600201"/>
          </a:xfrm>
        </p:spPr>
        <p:txBody>
          <a:bodyPr>
            <a:normAutofit/>
          </a:bodyPr>
          <a:lstStyle/>
          <a:p>
            <a:pPr algn="ctr"/>
            <a:r>
              <a:rPr lang="en-US" dirty="0"/>
              <a:t>ONLINE BOOK SHOP</a:t>
            </a:r>
            <a:br>
              <a:rPr lang="en-US" dirty="0"/>
            </a:br>
            <a:endParaRPr lang="en-IN" dirty="0"/>
          </a:p>
        </p:txBody>
      </p:sp>
    </p:spTree>
    <p:extLst>
      <p:ext uri="{BB962C8B-B14F-4D97-AF65-F5344CB8AC3E}">
        <p14:creationId xmlns:p14="http://schemas.microsoft.com/office/powerpoint/2010/main" val="419474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857B1-9CEE-5F1A-22A5-0621952F8493}"/>
              </a:ext>
            </a:extLst>
          </p:cNvPr>
          <p:cNvSpPr txBox="1"/>
          <p:nvPr/>
        </p:nvSpPr>
        <p:spPr>
          <a:xfrm>
            <a:off x="1876426" y="1076325"/>
            <a:ext cx="8743950" cy="5092933"/>
          </a:xfrm>
          <a:prstGeom prst="rect">
            <a:avLst/>
          </a:prstGeom>
          <a:noFill/>
        </p:spPr>
        <p:txBody>
          <a:bodyPr wrap="square" rtlCol="0">
            <a:spAutoFit/>
          </a:bodyPr>
          <a:lstStyle/>
          <a:p>
            <a:pPr algn="ctr"/>
            <a:r>
              <a:rPr lang="en-US" sz="3600" dirty="0"/>
              <a:t>Customer Features</a:t>
            </a:r>
          </a:p>
          <a:p>
            <a:pPr>
              <a:lnSpc>
                <a:spcPct val="150000"/>
              </a:lnSpc>
            </a:pPr>
            <a:r>
              <a:rPr lang="en-US" sz="2800" dirty="0"/>
              <a:t>         1.  Login Page</a:t>
            </a:r>
          </a:p>
          <a:p>
            <a:pPr>
              <a:lnSpc>
                <a:spcPct val="150000"/>
              </a:lnSpc>
            </a:pPr>
            <a:r>
              <a:rPr lang="en-US" sz="2800" dirty="0"/>
              <a:t>         2.  Register Page</a:t>
            </a:r>
          </a:p>
          <a:p>
            <a:pPr>
              <a:lnSpc>
                <a:spcPct val="150000"/>
              </a:lnSpc>
            </a:pPr>
            <a:r>
              <a:rPr lang="en-US" sz="2800" dirty="0"/>
              <a:t>         3.  Home Page</a:t>
            </a:r>
          </a:p>
          <a:p>
            <a:pPr>
              <a:lnSpc>
                <a:spcPct val="150000"/>
              </a:lnSpc>
            </a:pPr>
            <a:r>
              <a:rPr lang="en-US" sz="2800" dirty="0"/>
              <a:t>         4.  Book View Page</a:t>
            </a:r>
          </a:p>
          <a:p>
            <a:pPr>
              <a:lnSpc>
                <a:spcPct val="150000"/>
              </a:lnSpc>
            </a:pPr>
            <a:r>
              <a:rPr lang="en-US" sz="2800" dirty="0"/>
              <a:t>         5. Cart List Page</a:t>
            </a:r>
          </a:p>
          <a:p>
            <a:pPr>
              <a:lnSpc>
                <a:spcPct val="150000"/>
              </a:lnSpc>
            </a:pPr>
            <a:r>
              <a:rPr lang="en-US" sz="2800" dirty="0"/>
              <a:t>         6.  My Order Page</a:t>
            </a:r>
          </a:p>
          <a:p>
            <a:pPr>
              <a:lnSpc>
                <a:spcPct val="150000"/>
              </a:lnSpc>
            </a:pPr>
            <a:r>
              <a:rPr lang="en-US" sz="2800" dirty="0"/>
              <a:t>         7. Cash and Credit Card Payments</a:t>
            </a:r>
            <a:endParaRPr lang="en-IN" sz="2800" dirty="0"/>
          </a:p>
        </p:txBody>
      </p:sp>
    </p:spTree>
    <p:extLst>
      <p:ext uri="{BB962C8B-B14F-4D97-AF65-F5344CB8AC3E}">
        <p14:creationId xmlns:p14="http://schemas.microsoft.com/office/powerpoint/2010/main" val="1831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CC7B73-5A99-91DE-A346-F2445CF42120}"/>
              </a:ext>
            </a:extLst>
          </p:cNvPr>
          <p:cNvSpPr txBox="1"/>
          <p:nvPr/>
        </p:nvSpPr>
        <p:spPr>
          <a:xfrm>
            <a:off x="842962" y="673741"/>
            <a:ext cx="10506075" cy="5997860"/>
          </a:xfrm>
          <a:prstGeom prst="rect">
            <a:avLst/>
          </a:prstGeom>
          <a:noFill/>
        </p:spPr>
        <p:txBody>
          <a:bodyPr wrap="square" rtlCol="0">
            <a:spAutoFit/>
          </a:bodyPr>
          <a:lstStyle/>
          <a:p>
            <a:pPr algn="ctr"/>
            <a:r>
              <a:rPr lang="en-US" sz="3600" dirty="0"/>
              <a:t>Abstract</a:t>
            </a:r>
          </a:p>
          <a:p>
            <a:pPr>
              <a:lnSpc>
                <a:spcPct val="150000"/>
              </a:lnSpc>
            </a:pPr>
            <a:r>
              <a:rPr lang="en-US" dirty="0"/>
              <a:t>The main objective of the project is to create an online book shop that allows users to search and purchase a book online based on title, author and subject. The selected books are displayed in a tabular format and the user can order their books online through credit card payment. Using this Website the user can purchase a book online instead of going out to a book store and wasting time. There are many online book stores like Amazon, Flipkart. I want to develop a similar website using Python Django Framework.</a:t>
            </a:r>
          </a:p>
          <a:p>
            <a:pPr>
              <a:lnSpc>
                <a:spcPct val="150000"/>
              </a:lnSpc>
            </a:pPr>
            <a:r>
              <a:rPr lang="en-US" dirty="0"/>
              <a:t>Online Book store is an online web application where the customer can purchase books online. Through a web browser the customers can search for a book by its title or author, later can add to the shopping cart and finally purchase using credit card transaction. The user can login using his account details or new customers can set up an account very quickly. They should give the details of their name, contact number and shipping address. The user can also give feedback to a book by giving ratings on a score of five. The books are divided into many categories based on subject like Software, Database, English, Architecture etc. </a:t>
            </a:r>
            <a:endParaRPr lang="en-IN" dirty="0"/>
          </a:p>
        </p:txBody>
      </p:sp>
    </p:spTree>
    <p:extLst>
      <p:ext uri="{BB962C8B-B14F-4D97-AF65-F5344CB8AC3E}">
        <p14:creationId xmlns:p14="http://schemas.microsoft.com/office/powerpoint/2010/main" val="409459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F87AC9-A583-47D0-DBEF-C0620EA8C946}"/>
              </a:ext>
            </a:extLst>
          </p:cNvPr>
          <p:cNvSpPr txBox="1"/>
          <p:nvPr/>
        </p:nvSpPr>
        <p:spPr>
          <a:xfrm>
            <a:off x="1238250" y="1536174"/>
            <a:ext cx="9944100" cy="3785652"/>
          </a:xfrm>
          <a:prstGeom prst="rect">
            <a:avLst/>
          </a:prstGeom>
          <a:noFill/>
        </p:spPr>
        <p:txBody>
          <a:bodyPr wrap="square" rtlCol="0">
            <a:spAutoFit/>
          </a:bodyPr>
          <a:lstStyle/>
          <a:p>
            <a:r>
              <a:rPr lang="en-US" sz="2400" dirty="0"/>
              <a:t>The Online Book Shop Website provides customers with online shopping through a web browser. A customer can, create, sign in to his account, place items into a shopping cart and purchase using his credit card details. </a:t>
            </a:r>
          </a:p>
          <a:p>
            <a:endParaRPr lang="en-US" sz="2400" dirty="0"/>
          </a:p>
          <a:p>
            <a:r>
              <a:rPr lang="en-US" sz="2400" dirty="0"/>
              <a:t>The Administrator will have additional functionalities when compared to the common user. He can add, delete and update the book details, book categories, member information and also confirm a placed order. </a:t>
            </a:r>
          </a:p>
          <a:p>
            <a:endParaRPr lang="en-US" sz="2400" dirty="0"/>
          </a:p>
        </p:txBody>
      </p:sp>
    </p:spTree>
    <p:extLst>
      <p:ext uri="{BB962C8B-B14F-4D97-AF65-F5344CB8AC3E}">
        <p14:creationId xmlns:p14="http://schemas.microsoft.com/office/powerpoint/2010/main" val="181129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52481E-840A-BCF3-6768-DC3C5A0E86EB}"/>
              </a:ext>
            </a:extLst>
          </p:cNvPr>
          <p:cNvSpPr txBox="1"/>
          <p:nvPr/>
        </p:nvSpPr>
        <p:spPr>
          <a:xfrm>
            <a:off x="1285875" y="2019038"/>
            <a:ext cx="9620250" cy="2739211"/>
          </a:xfrm>
          <a:prstGeom prst="rect">
            <a:avLst/>
          </a:prstGeom>
          <a:noFill/>
        </p:spPr>
        <p:txBody>
          <a:bodyPr wrap="square" rtlCol="0">
            <a:spAutoFit/>
          </a:bodyPr>
          <a:lstStyle/>
          <a:p>
            <a:pPr algn="ctr"/>
            <a:r>
              <a:rPr lang="en-US" sz="4000" dirty="0"/>
              <a:t>Requirements</a:t>
            </a:r>
          </a:p>
          <a:p>
            <a:pPr algn="ctr"/>
            <a:endParaRPr lang="en-US" sz="4000" dirty="0"/>
          </a:p>
          <a:p>
            <a:r>
              <a:rPr lang="en-US" sz="2800" dirty="0"/>
              <a:t>Here we are including the software and hardware used for developing the project and implementing the project.</a:t>
            </a:r>
          </a:p>
          <a:p>
            <a:endParaRPr lang="en-US" dirty="0"/>
          </a:p>
          <a:p>
            <a:endParaRPr lang="en-IN" dirty="0"/>
          </a:p>
        </p:txBody>
      </p:sp>
    </p:spTree>
    <p:extLst>
      <p:ext uri="{BB962C8B-B14F-4D97-AF65-F5344CB8AC3E}">
        <p14:creationId xmlns:p14="http://schemas.microsoft.com/office/powerpoint/2010/main" val="17002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4A2DF5-4F3E-D504-91BE-37716FCC6432}"/>
              </a:ext>
            </a:extLst>
          </p:cNvPr>
          <p:cNvSpPr txBox="1"/>
          <p:nvPr/>
        </p:nvSpPr>
        <p:spPr>
          <a:xfrm>
            <a:off x="2088859" y="2046913"/>
            <a:ext cx="8254767" cy="3754874"/>
          </a:xfrm>
          <a:prstGeom prst="rect">
            <a:avLst/>
          </a:prstGeom>
          <a:noFill/>
        </p:spPr>
        <p:txBody>
          <a:bodyPr wrap="square" rtlCol="0">
            <a:spAutoFit/>
          </a:bodyPr>
          <a:lstStyle/>
          <a:p>
            <a:pPr marL="0" algn="ctr" rtl="0" eaLnBrk="1" latinLnBrk="0" hangingPunct="1">
              <a:spcBef>
                <a:spcPts val="0"/>
              </a:spcBef>
              <a:spcAft>
                <a:spcPts val="0"/>
              </a:spcAft>
            </a:pPr>
            <a:r>
              <a:rPr lang="en-IN" sz="5400" kern="1200" dirty="0">
                <a:solidFill>
                  <a:srgbClr val="FFFFFF"/>
                </a:solidFill>
                <a:effectLst/>
                <a:latin typeface="Rockwell" panose="02060603020205020403" pitchFamily="18" charset="0"/>
                <a:ea typeface="+mn-ea"/>
                <a:cs typeface="+mn-cs"/>
              </a:rPr>
              <a:t>Software Requirements</a:t>
            </a:r>
          </a:p>
          <a:p>
            <a:pPr marL="0" algn="l" rtl="0" eaLnBrk="1" latinLnBrk="0" hangingPunct="1">
              <a:spcBef>
                <a:spcPts val="0"/>
              </a:spcBef>
              <a:spcAft>
                <a:spcPts val="0"/>
              </a:spcAft>
            </a:pPr>
            <a:endParaRPr lang="en-IN" sz="5400" dirty="0">
              <a:effectLst/>
            </a:endParaRPr>
          </a:p>
          <a:p>
            <a:pPr marL="0" algn="l" rtl="0" eaLnBrk="1" latinLnBrk="0" hangingPunct="1">
              <a:spcBef>
                <a:spcPts val="0"/>
              </a:spcBef>
              <a:spcAft>
                <a:spcPts val="0"/>
              </a:spcAft>
            </a:pPr>
            <a:r>
              <a:rPr lang="en-IN" sz="1800" kern="1200" dirty="0">
                <a:solidFill>
                  <a:srgbClr val="FFFFFF"/>
                </a:solidFill>
                <a:effectLst/>
                <a:latin typeface="Rockwell" panose="02060603020205020403" pitchFamily="18" charset="0"/>
                <a:ea typeface="+mn-ea"/>
                <a:cs typeface="+mn-cs"/>
              </a:rPr>
              <a:t>		</a:t>
            </a:r>
            <a:r>
              <a:rPr lang="en-IN" sz="2800" kern="1200" dirty="0">
                <a:solidFill>
                  <a:srgbClr val="FFFFFF"/>
                </a:solidFill>
                <a:effectLst/>
                <a:latin typeface="Rockwell" panose="02060603020205020403" pitchFamily="18" charset="0"/>
                <a:ea typeface="+mn-ea"/>
                <a:cs typeface="+mn-cs"/>
              </a:rPr>
              <a:t>1.  PYTHON, HTML, CSS, BOOTSTRAP, </a:t>
            </a:r>
          </a:p>
          <a:p>
            <a:pPr marL="0" algn="l" rtl="0" eaLnBrk="1" latinLnBrk="0" hangingPunct="1">
              <a:spcBef>
                <a:spcPts val="0"/>
              </a:spcBef>
              <a:spcAft>
                <a:spcPts val="0"/>
              </a:spcAft>
            </a:pPr>
            <a:r>
              <a:rPr lang="en-IN" sz="2800" kern="1200" dirty="0">
                <a:solidFill>
                  <a:srgbClr val="FFFFFF"/>
                </a:solidFill>
                <a:effectLst/>
                <a:latin typeface="Rockwell" panose="02060603020205020403" pitchFamily="18" charset="0"/>
                <a:ea typeface="+mn-ea"/>
                <a:cs typeface="+mn-cs"/>
              </a:rPr>
              <a:t>               SQLITE3</a:t>
            </a:r>
          </a:p>
          <a:p>
            <a:pPr marL="0" algn="l" rtl="0" eaLnBrk="1" latinLnBrk="0" hangingPunct="1">
              <a:spcBef>
                <a:spcPts val="0"/>
              </a:spcBef>
              <a:spcAft>
                <a:spcPts val="0"/>
              </a:spcAft>
            </a:pPr>
            <a:endParaRPr lang="en-IN" sz="2800" dirty="0">
              <a:effectLst/>
            </a:endParaRPr>
          </a:p>
          <a:p>
            <a:pPr marL="0" algn="l" rtl="0" eaLnBrk="1" latinLnBrk="0" hangingPunct="1">
              <a:spcBef>
                <a:spcPts val="0"/>
              </a:spcBef>
              <a:spcAft>
                <a:spcPts val="0"/>
              </a:spcAft>
            </a:pPr>
            <a:r>
              <a:rPr lang="en-IN" sz="2800" kern="1200" dirty="0">
                <a:solidFill>
                  <a:srgbClr val="FFFFFF"/>
                </a:solidFill>
                <a:effectLst/>
                <a:latin typeface="Rockwell" panose="02060603020205020403" pitchFamily="18" charset="0"/>
                <a:ea typeface="+mn-ea"/>
                <a:cs typeface="+mn-cs"/>
              </a:rPr>
              <a:t>		2.  Web Browser:  Google Chrome</a:t>
            </a:r>
            <a:endParaRPr lang="en-IN" sz="2800" dirty="0">
              <a:effectLst/>
            </a:endParaRPr>
          </a:p>
          <a:p>
            <a:pPr algn="ctr"/>
            <a:endParaRPr lang="en-US" sz="1800" dirty="0"/>
          </a:p>
        </p:txBody>
      </p:sp>
    </p:spTree>
    <p:extLst>
      <p:ext uri="{BB962C8B-B14F-4D97-AF65-F5344CB8AC3E}">
        <p14:creationId xmlns:p14="http://schemas.microsoft.com/office/powerpoint/2010/main" val="410850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96F401-6F1E-14B2-24DB-73D70E80D314}"/>
              </a:ext>
            </a:extLst>
          </p:cNvPr>
          <p:cNvSpPr txBox="1"/>
          <p:nvPr/>
        </p:nvSpPr>
        <p:spPr>
          <a:xfrm>
            <a:off x="1199626" y="1417740"/>
            <a:ext cx="9957732" cy="4524315"/>
          </a:xfrm>
          <a:prstGeom prst="rect">
            <a:avLst/>
          </a:prstGeom>
          <a:noFill/>
        </p:spPr>
        <p:txBody>
          <a:bodyPr wrap="square" rtlCol="0">
            <a:spAutoFit/>
          </a:bodyPr>
          <a:lstStyle/>
          <a:p>
            <a:pPr marL="0" algn="ctr" rtl="0" eaLnBrk="1" latinLnBrk="0" hangingPunct="1">
              <a:spcBef>
                <a:spcPts val="0"/>
              </a:spcBef>
              <a:spcAft>
                <a:spcPts val="0"/>
              </a:spcAft>
            </a:pPr>
            <a:r>
              <a:rPr lang="en-IN" sz="5400" kern="1200" dirty="0">
                <a:solidFill>
                  <a:srgbClr val="FFFFFF"/>
                </a:solidFill>
                <a:effectLst/>
                <a:latin typeface="Rockwell" panose="02060603020205020403" pitchFamily="18" charset="0"/>
                <a:ea typeface="+mn-ea"/>
                <a:cs typeface="+mn-cs"/>
              </a:rPr>
              <a:t>Hardware Requirements</a:t>
            </a:r>
          </a:p>
          <a:p>
            <a:pPr marL="0" algn="ctr" rtl="0" eaLnBrk="1" latinLnBrk="0" hangingPunct="1">
              <a:spcBef>
                <a:spcPts val="0"/>
              </a:spcBef>
              <a:spcAft>
                <a:spcPts val="0"/>
              </a:spcAft>
            </a:pPr>
            <a:endParaRPr lang="en-IN" sz="5400" dirty="0">
              <a:effectLst/>
            </a:endParaRPr>
          </a:p>
          <a:p>
            <a:pPr marL="0" rtl="0" eaLnBrk="1" latinLnBrk="0" hangingPunct="1">
              <a:spcBef>
                <a:spcPts val="0"/>
              </a:spcBef>
              <a:spcAft>
                <a:spcPts val="0"/>
              </a:spcAft>
            </a:pPr>
            <a:r>
              <a:rPr lang="en-IN" sz="1800" kern="1200" dirty="0">
                <a:solidFill>
                  <a:srgbClr val="FFFFFF"/>
                </a:solidFill>
                <a:effectLst/>
                <a:latin typeface="Rockwell" panose="02060603020205020403" pitchFamily="18" charset="0"/>
                <a:ea typeface="+mn-ea"/>
                <a:cs typeface="+mn-cs"/>
              </a:rPr>
              <a:t>		</a:t>
            </a:r>
            <a:r>
              <a:rPr lang="en-IN" sz="3600" kern="1200" dirty="0">
                <a:solidFill>
                  <a:srgbClr val="FFFFFF"/>
                </a:solidFill>
                <a:effectLst/>
                <a:latin typeface="Rockwell" panose="02060603020205020403" pitchFamily="18" charset="0"/>
                <a:ea typeface="+mn-ea"/>
                <a:cs typeface="+mn-cs"/>
              </a:rPr>
              <a:t>1.  System: Intel Core i3 Processor</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2.  Hard Disk:  500 GB</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3.  Monitor:  Standard LED Monitor</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4.  Input:  Keyboard</a:t>
            </a:r>
            <a:endParaRPr lang="en-IN" sz="3600" dirty="0">
              <a:effectLst/>
            </a:endParaRPr>
          </a:p>
          <a:p>
            <a:pPr marL="0" rtl="0" eaLnBrk="1" latinLnBrk="0" hangingPunct="1">
              <a:spcBef>
                <a:spcPts val="0"/>
              </a:spcBef>
              <a:spcAft>
                <a:spcPts val="0"/>
              </a:spcAft>
            </a:pPr>
            <a:r>
              <a:rPr lang="en-IN" sz="3600" kern="1200" dirty="0">
                <a:solidFill>
                  <a:srgbClr val="FFFFFF"/>
                </a:solidFill>
                <a:effectLst/>
                <a:latin typeface="Rockwell" panose="02060603020205020403" pitchFamily="18" charset="0"/>
                <a:ea typeface="+mn-ea"/>
                <a:cs typeface="+mn-cs"/>
              </a:rPr>
              <a:t>		5.  Ram:  4GB</a:t>
            </a:r>
            <a:endParaRPr lang="en-IN" sz="3600" dirty="0">
              <a:effectLst/>
            </a:endParaRPr>
          </a:p>
        </p:txBody>
      </p:sp>
    </p:spTree>
    <p:extLst>
      <p:ext uri="{BB962C8B-B14F-4D97-AF65-F5344CB8AC3E}">
        <p14:creationId xmlns:p14="http://schemas.microsoft.com/office/powerpoint/2010/main" val="385054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5A8928-70AD-C911-7074-DA8408545C10}"/>
              </a:ext>
            </a:extLst>
          </p:cNvPr>
          <p:cNvSpPr txBox="1"/>
          <p:nvPr/>
        </p:nvSpPr>
        <p:spPr>
          <a:xfrm>
            <a:off x="2181225" y="781050"/>
            <a:ext cx="8334375" cy="4620176"/>
          </a:xfrm>
          <a:prstGeom prst="rect">
            <a:avLst/>
          </a:prstGeom>
          <a:noFill/>
        </p:spPr>
        <p:txBody>
          <a:bodyPr wrap="square" rtlCol="0">
            <a:spAutoFit/>
          </a:bodyPr>
          <a:lstStyle/>
          <a:p>
            <a:pPr algn="ctr"/>
            <a:r>
              <a:rPr lang="en-US" sz="4800" dirty="0"/>
              <a:t>Modules</a:t>
            </a:r>
          </a:p>
          <a:p>
            <a:pPr>
              <a:lnSpc>
                <a:spcPct val="150000"/>
              </a:lnSpc>
            </a:pPr>
            <a:r>
              <a:rPr lang="en-US" sz="4000" dirty="0"/>
              <a:t> </a:t>
            </a:r>
            <a:r>
              <a:rPr lang="en-US" sz="3200" dirty="0"/>
              <a:t>1.  Home Page</a:t>
            </a:r>
          </a:p>
          <a:p>
            <a:pPr>
              <a:lnSpc>
                <a:spcPct val="150000"/>
              </a:lnSpc>
            </a:pPr>
            <a:r>
              <a:rPr lang="en-US" sz="3200" dirty="0"/>
              <a:t> 2.  search</a:t>
            </a:r>
          </a:p>
          <a:p>
            <a:pPr>
              <a:lnSpc>
                <a:spcPct val="150000"/>
              </a:lnSpc>
            </a:pPr>
            <a:r>
              <a:rPr lang="en-US" sz="3200" dirty="0"/>
              <a:t> 3.  cart</a:t>
            </a:r>
          </a:p>
          <a:p>
            <a:pPr>
              <a:lnSpc>
                <a:spcPct val="150000"/>
              </a:lnSpc>
            </a:pPr>
            <a:r>
              <a:rPr lang="en-US" sz="3200" dirty="0"/>
              <a:t> 4.  order</a:t>
            </a:r>
          </a:p>
          <a:p>
            <a:pPr>
              <a:lnSpc>
                <a:spcPct val="150000"/>
              </a:lnSpc>
            </a:pPr>
            <a:r>
              <a:rPr lang="en-US" sz="3200" dirty="0"/>
              <a:t> 5.  Store </a:t>
            </a:r>
            <a:endParaRPr lang="en-IN" sz="3200" dirty="0"/>
          </a:p>
        </p:txBody>
      </p:sp>
    </p:spTree>
    <p:extLst>
      <p:ext uri="{BB962C8B-B14F-4D97-AF65-F5344CB8AC3E}">
        <p14:creationId xmlns:p14="http://schemas.microsoft.com/office/powerpoint/2010/main" val="9699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C6B609-73EB-1955-BB9B-80642FAC4FBD}"/>
              </a:ext>
            </a:extLst>
          </p:cNvPr>
          <p:cNvSpPr txBox="1"/>
          <p:nvPr/>
        </p:nvSpPr>
        <p:spPr>
          <a:xfrm>
            <a:off x="1641445" y="3429000"/>
            <a:ext cx="9071295" cy="923330"/>
          </a:xfrm>
          <a:prstGeom prst="rect">
            <a:avLst/>
          </a:prstGeom>
          <a:noFill/>
        </p:spPr>
        <p:txBody>
          <a:bodyPr wrap="square" rtlCol="0">
            <a:spAutoFit/>
          </a:bodyPr>
          <a:lstStyle/>
          <a:p>
            <a:pPr algn="ctr"/>
            <a:r>
              <a:rPr lang="en-US" sz="5400" dirty="0"/>
              <a:t>System Analysis and Design</a:t>
            </a:r>
            <a:endParaRPr lang="en-IN" sz="5400" dirty="0"/>
          </a:p>
        </p:txBody>
      </p:sp>
    </p:spTree>
    <p:extLst>
      <p:ext uri="{BB962C8B-B14F-4D97-AF65-F5344CB8AC3E}">
        <p14:creationId xmlns:p14="http://schemas.microsoft.com/office/powerpoint/2010/main" val="313417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F8AC7D-D2B3-BBC5-35A9-08F9AB617E60}"/>
              </a:ext>
            </a:extLst>
          </p:cNvPr>
          <p:cNvSpPr txBox="1"/>
          <p:nvPr/>
        </p:nvSpPr>
        <p:spPr>
          <a:xfrm flipH="1">
            <a:off x="2266949" y="1037089"/>
            <a:ext cx="7943849" cy="5051063"/>
          </a:xfrm>
          <a:prstGeom prst="rect">
            <a:avLst/>
          </a:prstGeom>
          <a:noFill/>
        </p:spPr>
        <p:txBody>
          <a:bodyPr wrap="square" rtlCol="0">
            <a:spAutoFit/>
          </a:bodyPr>
          <a:lstStyle/>
          <a:p>
            <a:pPr algn="ctr"/>
            <a:r>
              <a:rPr lang="en-US" sz="4000" dirty="0"/>
              <a:t>Admin Features</a:t>
            </a:r>
          </a:p>
          <a:p>
            <a:pPr>
              <a:lnSpc>
                <a:spcPct val="150000"/>
              </a:lnSpc>
            </a:pPr>
            <a:r>
              <a:rPr lang="en-US" sz="3200" dirty="0"/>
              <a:t>       1.  Dash Board</a:t>
            </a:r>
          </a:p>
          <a:p>
            <a:pPr>
              <a:lnSpc>
                <a:spcPct val="150000"/>
              </a:lnSpc>
            </a:pPr>
            <a:r>
              <a:rPr lang="en-US" sz="3200" dirty="0"/>
              <a:t>       2.  Manage Books</a:t>
            </a:r>
          </a:p>
          <a:p>
            <a:pPr>
              <a:lnSpc>
                <a:spcPct val="150000"/>
              </a:lnSpc>
            </a:pPr>
            <a:r>
              <a:rPr lang="en-US" sz="3200" dirty="0"/>
              <a:t>       3.  Manage categories</a:t>
            </a:r>
          </a:p>
          <a:p>
            <a:pPr>
              <a:lnSpc>
                <a:spcPct val="150000"/>
              </a:lnSpc>
            </a:pPr>
            <a:r>
              <a:rPr lang="en-US" sz="3200" dirty="0"/>
              <a:t>       4. Manage orders</a:t>
            </a:r>
          </a:p>
          <a:p>
            <a:pPr>
              <a:lnSpc>
                <a:spcPct val="150000"/>
              </a:lnSpc>
            </a:pPr>
            <a:r>
              <a:rPr lang="en-US" sz="3200" dirty="0"/>
              <a:t>       5. manage user</a:t>
            </a:r>
          </a:p>
          <a:p>
            <a:pPr>
              <a:lnSpc>
                <a:spcPct val="150000"/>
              </a:lnSpc>
            </a:pPr>
            <a:r>
              <a:rPr lang="en-US" sz="3200" dirty="0"/>
              <a:t>       6. Login and Layout</a:t>
            </a:r>
            <a:endParaRPr lang="en-IN" sz="3200" dirty="0"/>
          </a:p>
        </p:txBody>
      </p:sp>
    </p:spTree>
    <p:extLst>
      <p:ext uri="{BB962C8B-B14F-4D97-AF65-F5344CB8AC3E}">
        <p14:creationId xmlns:p14="http://schemas.microsoft.com/office/powerpoint/2010/main" val="3481935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92</TotalTime>
  <Words>490</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ONLINE BOOK SHOP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SHOP </dc:title>
  <dc:creator>Gopi lingam</dc:creator>
  <cp:lastModifiedBy>Gopi lingam</cp:lastModifiedBy>
  <cp:revision>2</cp:revision>
  <dcterms:created xsi:type="dcterms:W3CDTF">2022-09-12T04:23:13Z</dcterms:created>
  <dcterms:modified xsi:type="dcterms:W3CDTF">2022-09-16T04:31:28Z</dcterms:modified>
</cp:coreProperties>
</file>