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61" r:id="rId4"/>
    <p:sldId id="258" r:id="rId5"/>
    <p:sldId id="259" r:id="rId6"/>
    <p:sldId id="260" r:id="rId7"/>
    <p:sldId id="262" r:id="rId8"/>
    <p:sldId id="263" r:id="rId9"/>
  </p:sldIdLst>
  <p:sldSz cx="9144000" cy="5143500" type="screen16x9"/>
  <p:notesSz cx="6858000" cy="9144000"/>
  <p:embeddedFontLst>
    <p:embeddedFont>
      <p:font typeface="Fira Sans Extra Condensed" panose="020B0604020202020204" charset="0"/>
      <p:regular r:id="rId11"/>
      <p:bold r:id="rId12"/>
      <p:italic r:id="rId13"/>
      <p:boldItalic r:id="rId14"/>
    </p:embeddedFont>
    <p:embeddedFont>
      <p:font typeface="Fira Sans Extra Condensed SemiBold" panose="020B0604020202020204" charset="0"/>
      <p:regular r:id="rId15"/>
      <p:bold r:id="rId16"/>
      <p:italic r:id="rId17"/>
      <p:boldItalic r:id="rId18"/>
    </p:embeddedFont>
    <p:embeddedFont>
      <p:font typeface="Robo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8B79E9-203A-47A3-9E41-1667D7553571}">
  <a:tblStyle styleId="{438B79E9-203A-47A3-9E41-1667D75535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50888" y="1254275"/>
            <a:ext cx="4581000" cy="22833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950891" y="3537625"/>
            <a:ext cx="4581000" cy="35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5" name="Picture 4">
            <a:extLst>
              <a:ext uri="{FF2B5EF4-FFF2-40B4-BE49-F238E27FC236}">
                <a16:creationId xmlns:a16="http://schemas.microsoft.com/office/drawing/2014/main" id="{0BB748FC-54B9-442E-9A3E-08C3ADBFCDE0}"/>
              </a:ext>
            </a:extLst>
          </p:cNvPr>
          <p:cNvPicPr>
            <a:picLocks noChangeAspect="1"/>
          </p:cNvPicPr>
          <p:nvPr/>
        </p:nvPicPr>
        <p:blipFill>
          <a:blip r:embed="rId3"/>
          <a:stretch>
            <a:fillRect/>
          </a:stretch>
        </p:blipFill>
        <p:spPr>
          <a:xfrm>
            <a:off x="1306608" y="1104135"/>
            <a:ext cx="6419101" cy="2935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28E4-F6FF-4365-A074-C944C14701DF}"/>
              </a:ext>
            </a:extLst>
          </p:cNvPr>
          <p:cNvSpPr>
            <a:spLocks noGrp="1"/>
          </p:cNvSpPr>
          <p:nvPr>
            <p:ph type="title"/>
          </p:nvPr>
        </p:nvSpPr>
        <p:spPr/>
        <p:txBody>
          <a:bodyPr>
            <a:normAutofit fontScale="90000"/>
          </a:bodyPr>
          <a:lstStyle/>
          <a:p>
            <a:r>
              <a:rPr lang="en-IN" dirty="0"/>
              <a:t>About the company</a:t>
            </a:r>
          </a:p>
        </p:txBody>
      </p:sp>
      <p:sp>
        <p:nvSpPr>
          <p:cNvPr id="3" name="Text Placeholder 2">
            <a:extLst>
              <a:ext uri="{FF2B5EF4-FFF2-40B4-BE49-F238E27FC236}">
                <a16:creationId xmlns:a16="http://schemas.microsoft.com/office/drawing/2014/main" id="{FF42F5C3-B1AC-4BEA-8D7A-F6292C50A711}"/>
              </a:ext>
            </a:extLst>
          </p:cNvPr>
          <p:cNvSpPr>
            <a:spLocks noGrp="1"/>
          </p:cNvSpPr>
          <p:nvPr>
            <p:ph type="body" idx="1"/>
          </p:nvPr>
        </p:nvSpPr>
        <p:spPr/>
        <p:txBody>
          <a:bodyPr/>
          <a:lstStyle/>
          <a:p>
            <a:pPr marL="139700" indent="0" algn="just" fontAlgn="base">
              <a:buNone/>
            </a:pPr>
            <a:r>
              <a:rPr lang="en-US" dirty="0"/>
              <a:t>Green Destinations is a global organization created in the Netherlands to support </a:t>
            </a:r>
            <a:r>
              <a:rPr lang="en-US" b="1" dirty="0">
                <a:solidFill>
                  <a:srgbClr val="92D050"/>
                </a:solidFill>
              </a:rPr>
              <a:t>sustainable</a:t>
            </a:r>
            <a:r>
              <a:rPr lang="en-US" b="1" dirty="0"/>
              <a:t> </a:t>
            </a:r>
            <a:r>
              <a:rPr lang="en-US" b="1" dirty="0">
                <a:solidFill>
                  <a:srgbClr val="92D050"/>
                </a:solidFill>
              </a:rPr>
              <a:t>destinations</a:t>
            </a:r>
            <a:r>
              <a:rPr lang="en-US" dirty="0"/>
              <a:t>, their </a:t>
            </a:r>
            <a:r>
              <a:rPr lang="en-US" b="1" dirty="0">
                <a:solidFill>
                  <a:srgbClr val="92D050"/>
                </a:solidFill>
              </a:rPr>
              <a:t>businesses</a:t>
            </a:r>
            <a:r>
              <a:rPr lang="en-US" dirty="0"/>
              <a:t> and their </a:t>
            </a:r>
            <a:r>
              <a:rPr lang="en-US" b="1" dirty="0">
                <a:solidFill>
                  <a:srgbClr val="92D050"/>
                </a:solidFill>
              </a:rPr>
              <a:t>communities</a:t>
            </a:r>
            <a:r>
              <a:rPr lang="en-US" dirty="0"/>
              <a:t>.</a:t>
            </a:r>
          </a:p>
          <a:p>
            <a:pPr marL="139700" indent="0" algn="just" fontAlgn="base">
              <a:buNone/>
            </a:pPr>
            <a:endParaRPr lang="en-US" dirty="0"/>
          </a:p>
          <a:p>
            <a:pPr marL="139700" indent="0" algn="just" fontAlgn="base">
              <a:buNone/>
            </a:pPr>
            <a:r>
              <a:rPr lang="en-US" b="1" dirty="0">
                <a:solidFill>
                  <a:srgbClr val="92D050"/>
                </a:solidFill>
              </a:rPr>
              <a:t>Green Destinations’ core programs</a:t>
            </a:r>
            <a:r>
              <a:rPr lang="en-US" dirty="0"/>
              <a:t>, the GD Awards and Certification Program for destinations, the Good Travel Program for businesses and the Top 100 Sustainability Stories are the main pillars of a </a:t>
            </a:r>
            <a:r>
              <a:rPr lang="en-US" b="1" dirty="0">
                <a:solidFill>
                  <a:srgbClr val="92D050"/>
                </a:solidFill>
              </a:rPr>
              <a:t>country-wide stewardship approach</a:t>
            </a:r>
            <a:r>
              <a:rPr lang="en-US" dirty="0"/>
              <a:t> that we have developed and piloted in Slovenia, Estonia, Australia, Brazil and Guyana.</a:t>
            </a:r>
          </a:p>
          <a:p>
            <a:pPr marL="139700" indent="0" algn="just" fontAlgn="base">
              <a:buNone/>
            </a:pPr>
            <a:endParaRPr lang="en-US" dirty="0"/>
          </a:p>
          <a:p>
            <a:pPr marL="139700" indent="0" algn="just" fontAlgn="base">
              <a:buNone/>
            </a:pPr>
            <a:r>
              <a:rPr lang="en-US" dirty="0"/>
              <a:t>Green Destinations developed a support program including over </a:t>
            </a:r>
            <a:r>
              <a:rPr lang="en-US" b="1" dirty="0">
                <a:solidFill>
                  <a:srgbClr val="92D050"/>
                </a:solidFill>
              </a:rPr>
              <a:t>40 assessment and reporting tools</a:t>
            </a:r>
            <a:r>
              <a:rPr lang="en-US" dirty="0"/>
              <a:t>, including training courses.</a:t>
            </a:r>
          </a:p>
          <a:p>
            <a:pPr marL="139700" indent="0" algn="just">
              <a:buNone/>
            </a:pPr>
            <a:endParaRPr lang="en-IN" dirty="0"/>
          </a:p>
        </p:txBody>
      </p:sp>
    </p:spTree>
    <p:extLst>
      <p:ext uri="{BB962C8B-B14F-4D97-AF65-F5344CB8AC3E}">
        <p14:creationId xmlns:p14="http://schemas.microsoft.com/office/powerpoint/2010/main" val="311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28E4-F6FF-4365-A074-C944C14701DF}"/>
              </a:ext>
            </a:extLst>
          </p:cNvPr>
          <p:cNvSpPr>
            <a:spLocks noGrp="1"/>
          </p:cNvSpPr>
          <p:nvPr>
            <p:ph type="title"/>
          </p:nvPr>
        </p:nvSpPr>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id="{FF42F5C3-B1AC-4BEA-8D7A-F6292C50A711}"/>
              </a:ext>
            </a:extLst>
          </p:cNvPr>
          <p:cNvSpPr>
            <a:spLocks noGrp="1"/>
          </p:cNvSpPr>
          <p:nvPr>
            <p:ph type="body" idx="1"/>
          </p:nvPr>
        </p:nvSpPr>
        <p:spPr/>
        <p:txBody>
          <a:bodyPr>
            <a:normAutofit/>
          </a:bodyPr>
          <a:lstStyle/>
          <a:p>
            <a:pPr marL="139700" indent="0" algn="just" fontAlgn="base">
              <a:lnSpc>
                <a:spcPct val="150000"/>
              </a:lnSpc>
              <a:buNone/>
            </a:pPr>
            <a:r>
              <a:rPr lang="en-US" sz="1600" dirty="0"/>
              <a:t>The HR Director has recently noticed an increase in employees leaving (attrition). She would like to figure out any trends or patterns. She has surveyed the staff of Green Destinations and provided you with the data.</a:t>
            </a:r>
          </a:p>
          <a:p>
            <a:pPr marL="139700" indent="0" algn="just" fontAlgn="base">
              <a:lnSpc>
                <a:spcPct val="150000"/>
              </a:lnSpc>
              <a:buNone/>
            </a:pPr>
            <a:endParaRPr lang="en-US" sz="1600" dirty="0"/>
          </a:p>
          <a:p>
            <a:pPr marL="139700" indent="0" algn="just" fontAlgn="base">
              <a:lnSpc>
                <a:spcPct val="150000"/>
              </a:lnSpc>
              <a:buNone/>
            </a:pPr>
            <a:r>
              <a:rPr lang="en-US" sz="1600" dirty="0"/>
              <a:t>She would like to know what the attrition rate is (% of people who have left). She would also like to know if factors like age, years at the company and income play a part in determining if people will leave or not</a:t>
            </a:r>
            <a:endParaRPr lang="en-IN" sz="1600" dirty="0"/>
          </a:p>
        </p:txBody>
      </p:sp>
    </p:spTree>
    <p:extLst>
      <p:ext uri="{BB962C8B-B14F-4D97-AF65-F5344CB8AC3E}">
        <p14:creationId xmlns:p14="http://schemas.microsoft.com/office/powerpoint/2010/main" val="109342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0CB0-6A04-40EA-A78D-A5C9850341DD}"/>
              </a:ext>
            </a:extLst>
          </p:cNvPr>
          <p:cNvSpPr>
            <a:spLocks noGrp="1"/>
          </p:cNvSpPr>
          <p:nvPr>
            <p:ph type="title"/>
          </p:nvPr>
        </p:nvSpPr>
        <p:spPr/>
        <p:txBody>
          <a:bodyPr>
            <a:normAutofit fontScale="90000"/>
          </a:bodyPr>
          <a:lstStyle/>
          <a:p>
            <a:r>
              <a:rPr lang="en-US" dirty="0"/>
              <a:t>Distribution of Age by Attrition</a:t>
            </a:r>
            <a:endParaRPr lang="en-IN" dirty="0"/>
          </a:p>
        </p:txBody>
      </p:sp>
      <p:sp>
        <p:nvSpPr>
          <p:cNvPr id="3" name="Text Placeholder 2">
            <a:extLst>
              <a:ext uri="{FF2B5EF4-FFF2-40B4-BE49-F238E27FC236}">
                <a16:creationId xmlns:a16="http://schemas.microsoft.com/office/drawing/2014/main" id="{6EF803A7-8A85-445F-A504-892F099CF297}"/>
              </a:ext>
            </a:extLst>
          </p:cNvPr>
          <p:cNvSpPr>
            <a:spLocks noGrp="1"/>
          </p:cNvSpPr>
          <p:nvPr>
            <p:ph type="body" idx="1"/>
          </p:nvPr>
        </p:nvSpPr>
        <p:spPr>
          <a:xfrm>
            <a:off x="91611" y="1457150"/>
            <a:ext cx="2518966" cy="2375051"/>
          </a:xfrm>
        </p:spPr>
        <p:txBody>
          <a:bodyPr>
            <a:normAutofit fontScale="92500" lnSpcReduction="20000"/>
          </a:bodyPr>
          <a:lstStyle/>
          <a:p>
            <a:pPr>
              <a:lnSpc>
                <a:spcPct val="200000"/>
              </a:lnSpc>
            </a:pPr>
            <a:r>
              <a:rPr lang="en-US" sz="1400" dirty="0"/>
              <a:t>There is a relatively higher proportion of younger employees among those who have left compared to those who have stayed.</a:t>
            </a:r>
            <a:endParaRPr lang="en-IN" sz="1400" dirty="0"/>
          </a:p>
        </p:txBody>
      </p:sp>
      <p:pic>
        <p:nvPicPr>
          <p:cNvPr id="5" name="Picture 4">
            <a:extLst>
              <a:ext uri="{FF2B5EF4-FFF2-40B4-BE49-F238E27FC236}">
                <a16:creationId xmlns:a16="http://schemas.microsoft.com/office/drawing/2014/main" id="{25D6C78B-EC4B-40D8-94AB-8DE5AFBD3DC8}"/>
              </a:ext>
            </a:extLst>
          </p:cNvPr>
          <p:cNvPicPr>
            <a:picLocks noChangeAspect="1"/>
          </p:cNvPicPr>
          <p:nvPr/>
        </p:nvPicPr>
        <p:blipFill>
          <a:blip r:embed="rId2"/>
          <a:stretch>
            <a:fillRect/>
          </a:stretch>
        </p:blipFill>
        <p:spPr>
          <a:xfrm>
            <a:off x="2668515" y="950464"/>
            <a:ext cx="6349843" cy="4089206"/>
          </a:xfrm>
          <a:prstGeom prst="rect">
            <a:avLst/>
          </a:prstGeom>
        </p:spPr>
      </p:pic>
    </p:spTree>
    <p:extLst>
      <p:ext uri="{BB962C8B-B14F-4D97-AF65-F5344CB8AC3E}">
        <p14:creationId xmlns:p14="http://schemas.microsoft.com/office/powerpoint/2010/main" val="768074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FAF7-47FF-4B77-91D1-5B7B0B8DED1C}"/>
              </a:ext>
            </a:extLst>
          </p:cNvPr>
          <p:cNvSpPr>
            <a:spLocks noGrp="1"/>
          </p:cNvSpPr>
          <p:nvPr>
            <p:ph type="title"/>
          </p:nvPr>
        </p:nvSpPr>
        <p:spPr/>
        <p:txBody>
          <a:bodyPr>
            <a:normAutofit fontScale="90000"/>
          </a:bodyPr>
          <a:lstStyle/>
          <a:p>
            <a:r>
              <a:rPr lang="en-US" dirty="0"/>
              <a:t>Distribution of Years at Company by Attrition</a:t>
            </a:r>
            <a:endParaRPr lang="en-IN" dirty="0"/>
          </a:p>
        </p:txBody>
      </p:sp>
      <p:sp>
        <p:nvSpPr>
          <p:cNvPr id="3" name="Text Placeholder 2">
            <a:extLst>
              <a:ext uri="{FF2B5EF4-FFF2-40B4-BE49-F238E27FC236}">
                <a16:creationId xmlns:a16="http://schemas.microsoft.com/office/drawing/2014/main" id="{678484F4-B470-44BC-9045-E785F1AB22CE}"/>
              </a:ext>
            </a:extLst>
          </p:cNvPr>
          <p:cNvSpPr>
            <a:spLocks noGrp="1"/>
          </p:cNvSpPr>
          <p:nvPr>
            <p:ph type="body" idx="1"/>
          </p:nvPr>
        </p:nvSpPr>
        <p:spPr>
          <a:xfrm>
            <a:off x="311700" y="1389600"/>
            <a:ext cx="2215115" cy="3179400"/>
          </a:xfrm>
        </p:spPr>
        <p:txBody>
          <a:bodyPr/>
          <a:lstStyle/>
          <a:p>
            <a:pPr>
              <a:lnSpc>
                <a:spcPct val="200000"/>
              </a:lnSpc>
            </a:pPr>
            <a:r>
              <a:rPr lang="en-US" dirty="0"/>
              <a:t>Employees with fewer years at the company seem to be more likely to leave, especially those with less than 5 years of tenure.</a:t>
            </a:r>
            <a:endParaRPr lang="en-IN" dirty="0"/>
          </a:p>
        </p:txBody>
      </p:sp>
      <p:pic>
        <p:nvPicPr>
          <p:cNvPr id="5" name="Picture 4">
            <a:extLst>
              <a:ext uri="{FF2B5EF4-FFF2-40B4-BE49-F238E27FC236}">
                <a16:creationId xmlns:a16="http://schemas.microsoft.com/office/drawing/2014/main" id="{CB83EC7F-0D93-4AC8-8313-EEA1879276B5}"/>
              </a:ext>
            </a:extLst>
          </p:cNvPr>
          <p:cNvPicPr>
            <a:picLocks noChangeAspect="1"/>
          </p:cNvPicPr>
          <p:nvPr/>
        </p:nvPicPr>
        <p:blipFill>
          <a:blip r:embed="rId2"/>
          <a:stretch>
            <a:fillRect/>
          </a:stretch>
        </p:blipFill>
        <p:spPr>
          <a:xfrm>
            <a:off x="3119699" y="369432"/>
            <a:ext cx="5859625" cy="4586475"/>
          </a:xfrm>
          <a:prstGeom prst="rect">
            <a:avLst/>
          </a:prstGeom>
        </p:spPr>
      </p:pic>
    </p:spTree>
    <p:extLst>
      <p:ext uri="{BB962C8B-B14F-4D97-AF65-F5344CB8AC3E}">
        <p14:creationId xmlns:p14="http://schemas.microsoft.com/office/powerpoint/2010/main" val="337993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FAF7-47FF-4B77-91D1-5B7B0B8DED1C}"/>
              </a:ext>
            </a:extLst>
          </p:cNvPr>
          <p:cNvSpPr>
            <a:spLocks noGrp="1"/>
          </p:cNvSpPr>
          <p:nvPr>
            <p:ph type="title"/>
          </p:nvPr>
        </p:nvSpPr>
        <p:spPr/>
        <p:txBody>
          <a:bodyPr>
            <a:normAutofit fontScale="90000"/>
          </a:bodyPr>
          <a:lstStyle/>
          <a:p>
            <a:r>
              <a:rPr lang="en-US" dirty="0"/>
              <a:t>Distribution of Monthly Salary by Attrition</a:t>
            </a:r>
            <a:endParaRPr lang="en-IN" dirty="0"/>
          </a:p>
        </p:txBody>
      </p:sp>
      <p:sp>
        <p:nvSpPr>
          <p:cNvPr id="3" name="Text Placeholder 2">
            <a:extLst>
              <a:ext uri="{FF2B5EF4-FFF2-40B4-BE49-F238E27FC236}">
                <a16:creationId xmlns:a16="http://schemas.microsoft.com/office/drawing/2014/main" id="{678484F4-B470-44BC-9045-E785F1AB22CE}"/>
              </a:ext>
            </a:extLst>
          </p:cNvPr>
          <p:cNvSpPr>
            <a:spLocks noGrp="1"/>
          </p:cNvSpPr>
          <p:nvPr>
            <p:ph type="body" idx="1"/>
          </p:nvPr>
        </p:nvSpPr>
        <p:spPr>
          <a:xfrm>
            <a:off x="311700" y="1389600"/>
            <a:ext cx="2215115" cy="3179400"/>
          </a:xfrm>
        </p:spPr>
        <p:txBody>
          <a:bodyPr/>
          <a:lstStyle/>
          <a:p>
            <a:pPr>
              <a:lnSpc>
                <a:spcPct val="200000"/>
              </a:lnSpc>
            </a:pPr>
            <a:r>
              <a:rPr lang="en-US" dirty="0"/>
              <a:t>The distribution of monthly income is somewhat similar between employees who have left and those who have stayed.</a:t>
            </a:r>
            <a:endParaRPr lang="en-IN" dirty="0"/>
          </a:p>
        </p:txBody>
      </p:sp>
      <p:pic>
        <p:nvPicPr>
          <p:cNvPr id="6" name="Picture 5">
            <a:extLst>
              <a:ext uri="{FF2B5EF4-FFF2-40B4-BE49-F238E27FC236}">
                <a16:creationId xmlns:a16="http://schemas.microsoft.com/office/drawing/2014/main" id="{B0201A85-37F2-4976-B7C8-B653B22F78CC}"/>
              </a:ext>
            </a:extLst>
          </p:cNvPr>
          <p:cNvPicPr>
            <a:picLocks noChangeAspect="1"/>
          </p:cNvPicPr>
          <p:nvPr/>
        </p:nvPicPr>
        <p:blipFill>
          <a:blip r:embed="rId2"/>
          <a:stretch>
            <a:fillRect/>
          </a:stretch>
        </p:blipFill>
        <p:spPr>
          <a:xfrm>
            <a:off x="3119701" y="366022"/>
            <a:ext cx="5856776" cy="4411456"/>
          </a:xfrm>
          <a:prstGeom prst="rect">
            <a:avLst/>
          </a:prstGeom>
        </p:spPr>
      </p:pic>
    </p:spTree>
    <p:extLst>
      <p:ext uri="{BB962C8B-B14F-4D97-AF65-F5344CB8AC3E}">
        <p14:creationId xmlns:p14="http://schemas.microsoft.com/office/powerpoint/2010/main" val="279906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0202F-15CE-457B-AA28-A3F486381729}"/>
              </a:ext>
            </a:extLst>
          </p:cNvPr>
          <p:cNvPicPr>
            <a:picLocks noChangeAspect="1"/>
          </p:cNvPicPr>
          <p:nvPr/>
        </p:nvPicPr>
        <p:blipFill>
          <a:blip r:embed="rId2"/>
          <a:stretch>
            <a:fillRect/>
          </a:stretch>
        </p:blipFill>
        <p:spPr>
          <a:xfrm>
            <a:off x="125642" y="529684"/>
            <a:ext cx="8892715" cy="4504586"/>
          </a:xfrm>
          <a:prstGeom prst="rect">
            <a:avLst/>
          </a:prstGeom>
        </p:spPr>
      </p:pic>
      <p:sp>
        <p:nvSpPr>
          <p:cNvPr id="5" name="Title 4">
            <a:extLst>
              <a:ext uri="{FF2B5EF4-FFF2-40B4-BE49-F238E27FC236}">
                <a16:creationId xmlns:a16="http://schemas.microsoft.com/office/drawing/2014/main" id="{235681BB-4B0C-44F5-8BAA-8CA273C8E571}"/>
              </a:ext>
            </a:extLst>
          </p:cNvPr>
          <p:cNvSpPr>
            <a:spLocks noGrp="1"/>
          </p:cNvSpPr>
          <p:nvPr>
            <p:ph type="title"/>
          </p:nvPr>
        </p:nvSpPr>
        <p:spPr>
          <a:xfrm>
            <a:off x="457199" y="109230"/>
            <a:ext cx="8229600" cy="371400"/>
          </a:xfrm>
        </p:spPr>
        <p:txBody>
          <a:bodyPr>
            <a:normAutofit fontScale="90000"/>
          </a:bodyPr>
          <a:lstStyle/>
          <a:p>
            <a:r>
              <a:rPr lang="en-IN" dirty="0"/>
              <a:t>Dashboard</a:t>
            </a:r>
          </a:p>
        </p:txBody>
      </p:sp>
    </p:spTree>
    <p:extLst>
      <p:ext uri="{BB962C8B-B14F-4D97-AF65-F5344CB8AC3E}">
        <p14:creationId xmlns:p14="http://schemas.microsoft.com/office/powerpoint/2010/main" val="142190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133;p77">
            <a:extLst>
              <a:ext uri="{FF2B5EF4-FFF2-40B4-BE49-F238E27FC236}">
                <a16:creationId xmlns:a16="http://schemas.microsoft.com/office/drawing/2014/main" id="{75C83CA0-FD8C-458A-8454-DCC5E19FD982}"/>
              </a:ext>
            </a:extLst>
          </p:cNvPr>
          <p:cNvSpPr txBox="1">
            <a:spLocks/>
          </p:cNvSpPr>
          <p:nvPr/>
        </p:nvSpPr>
        <p:spPr>
          <a:xfrm flipH="1">
            <a:off x="1969554" y="1466186"/>
            <a:ext cx="5204893" cy="15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1pPr>
            <a:lvl2pPr marR="0" lvl="1"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2pPr>
            <a:lvl3pPr marR="0" lvl="2"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3pPr>
            <a:lvl4pPr marR="0" lvl="3"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4pPr>
            <a:lvl5pPr marR="0" lvl="4"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5pPr>
            <a:lvl6pPr marR="0" lvl="5"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6pPr>
            <a:lvl7pPr marR="0" lvl="6"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7pPr>
            <a:lvl8pPr marR="0" lvl="7"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8pPr>
            <a:lvl9pPr marR="0" lvl="8" algn="ctr" rtl="0">
              <a:lnSpc>
                <a:spcPct val="100000"/>
              </a:lnSpc>
              <a:spcBef>
                <a:spcPts val="0"/>
              </a:spcBef>
              <a:spcAft>
                <a:spcPts val="0"/>
              </a:spcAft>
              <a:buClr>
                <a:schemeClr val="dk1"/>
              </a:buClr>
              <a:buSzPts val="12000"/>
              <a:buFont typeface="Fira Sans Extra Condensed"/>
              <a:buNone/>
              <a:defRPr sz="12000" b="1" i="0" u="none" strike="noStrike" cap="none">
                <a:solidFill>
                  <a:schemeClr val="dk1"/>
                </a:solidFill>
                <a:latin typeface="Fira Sans Extra Condensed"/>
                <a:ea typeface="Fira Sans Extra Condensed"/>
                <a:cs typeface="Fira Sans Extra Condensed"/>
                <a:sym typeface="Fira Sans Extra Condensed"/>
              </a:defRPr>
            </a:lvl9pPr>
          </a:lstStyle>
          <a:p>
            <a:pPr algn="l"/>
            <a:r>
              <a:rPr lang="en-IN" dirty="0"/>
              <a:t>Thanks!</a:t>
            </a:r>
          </a:p>
        </p:txBody>
      </p:sp>
      <p:sp>
        <p:nvSpPr>
          <p:cNvPr id="11" name="Google Shape;1134;p77">
            <a:extLst>
              <a:ext uri="{FF2B5EF4-FFF2-40B4-BE49-F238E27FC236}">
                <a16:creationId xmlns:a16="http://schemas.microsoft.com/office/drawing/2014/main" id="{D9E106BD-5D49-4985-B217-78A00C6F7534}"/>
              </a:ext>
            </a:extLst>
          </p:cNvPr>
          <p:cNvSpPr txBox="1">
            <a:spLocks/>
          </p:cNvSpPr>
          <p:nvPr/>
        </p:nvSpPr>
        <p:spPr>
          <a:xfrm>
            <a:off x="5328158" y="3586572"/>
            <a:ext cx="3082926" cy="134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l">
              <a:buFont typeface="Roboto"/>
              <a:buNone/>
            </a:pPr>
            <a:r>
              <a:rPr lang="en-US" dirty="0"/>
              <a:t>Do you have any questions?</a:t>
            </a:r>
          </a:p>
          <a:p>
            <a:pPr marL="0" indent="0" algn="l">
              <a:buFont typeface="Roboto"/>
              <a:buNone/>
            </a:pPr>
            <a:r>
              <a:rPr lang="en-US" dirty="0"/>
              <a:t>gopimulaveesala81@gmail.com</a:t>
            </a:r>
          </a:p>
          <a:p>
            <a:pPr marL="0" indent="0" algn="l">
              <a:buFont typeface="Roboto"/>
              <a:buNone/>
            </a:pPr>
            <a:r>
              <a:rPr lang="en-US" dirty="0"/>
              <a:t>+91 9573739351</a:t>
            </a:r>
          </a:p>
          <a:p>
            <a:pPr marL="0" indent="0" algn="l">
              <a:buFont typeface="Roboto"/>
              <a:buNone/>
            </a:pPr>
            <a:endParaRPr lang="en-US" dirty="0"/>
          </a:p>
        </p:txBody>
      </p:sp>
    </p:spTree>
    <p:extLst>
      <p:ext uri="{BB962C8B-B14F-4D97-AF65-F5344CB8AC3E}">
        <p14:creationId xmlns:p14="http://schemas.microsoft.com/office/powerpoint/2010/main" val="772834610"/>
      </p:ext>
    </p:extLst>
  </p:cSld>
  <p:clrMapOvr>
    <a:masterClrMapping/>
  </p:clrMapOvr>
</p:sld>
</file>

<file path=ppt/theme/theme1.xml><?xml version="1.0" encoding="utf-8"?>
<a:theme xmlns:a="http://schemas.openxmlformats.org/drawingml/2006/main" name="Difficult Employees Management Infographics by Slidesgo">
  <a:themeElements>
    <a:clrScheme name="Simple Light">
      <a:dk1>
        <a:srgbClr val="000000"/>
      </a:dk1>
      <a:lt1>
        <a:srgbClr val="FFFFFF"/>
      </a:lt1>
      <a:dk2>
        <a:srgbClr val="666666"/>
      </a:dk2>
      <a:lt2>
        <a:srgbClr val="D9D9D9"/>
      </a:lt2>
      <a:accent1>
        <a:srgbClr val="66A1CA"/>
      </a:accent1>
      <a:accent2>
        <a:srgbClr val="7F9AB9"/>
      </a:accent2>
      <a:accent3>
        <a:srgbClr val="9894A8"/>
      </a:accent3>
      <a:accent4>
        <a:srgbClr val="B18D97"/>
      </a:accent4>
      <a:accent5>
        <a:srgbClr val="CA8786"/>
      </a:accent5>
      <a:accent6>
        <a:srgbClr val="E3807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TotalTime>
  <Words>201</Words>
  <Application>Microsoft Office PowerPoint</Application>
  <PresentationFormat>On-screen Show (16:9)</PresentationFormat>
  <Paragraphs>21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vt:lpstr>
      <vt:lpstr>Fira Sans Extra Condensed SemiBold</vt:lpstr>
      <vt:lpstr>Fira Sans Extra Condensed</vt:lpstr>
      <vt:lpstr>Arial</vt:lpstr>
      <vt:lpstr>Difficult Employees Management Infographics by Slidesgo</vt:lpstr>
      <vt:lpstr>PowerPoint Presentation</vt:lpstr>
      <vt:lpstr>About the company</vt:lpstr>
      <vt:lpstr>Objective</vt:lpstr>
      <vt:lpstr>Distribution of Age by Attrition</vt:lpstr>
      <vt:lpstr>Distribution of Years at Company by Attrition</vt:lpstr>
      <vt:lpstr>Distribution of Monthly Salary by Attrition</vt:lpstr>
      <vt:lpstr>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MULAVEESALA GOPI CHAND</dc:creator>
  <cp:lastModifiedBy>MULAVEESALA GOPI CHAND</cp:lastModifiedBy>
  <cp:revision>5</cp:revision>
  <dcterms:modified xsi:type="dcterms:W3CDTF">2024-06-02T04:42:14Z</dcterms:modified>
</cp:coreProperties>
</file>