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7"/>
  </p:notesMasterIdLst>
  <p:handoutMasterIdLst>
    <p:handoutMasterId r:id="rId18"/>
  </p:handoutMasterIdLst>
  <p:sldIdLst>
    <p:sldId id="268" r:id="rId5"/>
    <p:sldId id="324" r:id="rId6"/>
    <p:sldId id="310" r:id="rId7"/>
    <p:sldId id="261" r:id="rId8"/>
    <p:sldId id="332" r:id="rId9"/>
    <p:sldId id="317" r:id="rId10"/>
    <p:sldId id="328" r:id="rId11"/>
    <p:sldId id="333" r:id="rId12"/>
    <p:sldId id="334" r:id="rId13"/>
    <p:sldId id="335" r:id="rId14"/>
    <p:sldId id="336"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94667" autoAdjust="0"/>
  </p:normalViewPr>
  <p:slideViewPr>
    <p:cSldViewPr snapToGrid="0">
      <p:cViewPr>
        <p:scale>
          <a:sx n="33" d="100"/>
          <a:sy n="33" d="100"/>
        </p:scale>
        <p:origin x="380" y="8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5/29/2024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350208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60787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365712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594719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198065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5/29/2024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5/29/2024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5/29/2024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5/29/2024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5/29/2024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5/29/2024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5/29/2024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5/29/2024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5/29/2024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US" dirty="0"/>
              <a:t>Amazon </a:t>
            </a:r>
            <a:br>
              <a:rPr lang="en-US" dirty="0"/>
            </a:br>
            <a:r>
              <a:rPr lang="en-US" dirty="0"/>
              <a:t>     Sales </a:t>
            </a: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FA51-13A5-438A-89AD-E803BFE16EF8}"/>
              </a:ext>
            </a:extLst>
          </p:cNvPr>
          <p:cNvSpPr>
            <a:spLocks noGrp="1"/>
          </p:cNvSpPr>
          <p:nvPr>
            <p:ph type="title"/>
          </p:nvPr>
        </p:nvSpPr>
        <p:spPr>
          <a:xfrm>
            <a:off x="7454269" y="3036106"/>
            <a:ext cx="4510751" cy="1346204"/>
          </a:xfrm>
        </p:spPr>
        <p:txBody>
          <a:bodyPr anchor="ctr"/>
          <a:lstStyle/>
          <a:p>
            <a:r>
              <a:rPr lang="en-US" sz="6000" dirty="0"/>
              <a:t>Conclusion</a:t>
            </a:r>
            <a:endParaRPr lang="en-IN" sz="6000" dirty="0"/>
          </a:p>
        </p:txBody>
      </p:sp>
      <p:sp>
        <p:nvSpPr>
          <p:cNvPr id="5" name="Rectangle 4">
            <a:extLst>
              <a:ext uri="{FF2B5EF4-FFF2-40B4-BE49-F238E27FC236}">
                <a16:creationId xmlns:a16="http://schemas.microsoft.com/office/drawing/2014/main" id="{90BFC804-A2EA-433A-9C04-62617AA06B45}"/>
              </a:ext>
            </a:extLst>
          </p:cNvPr>
          <p:cNvSpPr/>
          <p:nvPr/>
        </p:nvSpPr>
        <p:spPr>
          <a:xfrm>
            <a:off x="226980" y="699915"/>
            <a:ext cx="6718570" cy="5262979"/>
          </a:xfrm>
          <a:prstGeom prst="rect">
            <a:avLst/>
          </a:prstGeom>
        </p:spPr>
        <p:txBody>
          <a:bodyPr wrap="square">
            <a:spAutoFit/>
          </a:bodyPr>
          <a:lstStyle/>
          <a:p>
            <a:r>
              <a:rPr lang="en-US" sz="4800" dirty="0">
                <a:solidFill>
                  <a:srgbClr val="020817"/>
                </a:solidFill>
                <a:latin typeface="__Inter_aaf875"/>
              </a:rPr>
              <a:t>These insights can help in understanding the sales cycle better, identifying potential areas for growth, and strategizing for future sales and marketing efforts.</a:t>
            </a:r>
            <a:endParaRPr lang="en-IN" sz="4800" dirty="0"/>
          </a:p>
        </p:txBody>
      </p:sp>
    </p:spTree>
    <p:extLst>
      <p:ext uri="{BB962C8B-B14F-4D97-AF65-F5344CB8AC3E}">
        <p14:creationId xmlns:p14="http://schemas.microsoft.com/office/powerpoint/2010/main" val="334373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DD450B-BC08-43A2-A0FC-1D17D2C35F43}"/>
              </a:ext>
            </a:extLst>
          </p:cNvPr>
          <p:cNvSpPr>
            <a:spLocks noGrp="1"/>
          </p:cNvSpPr>
          <p:nvPr>
            <p:ph type="ctrTitle"/>
          </p:nvPr>
        </p:nvSpPr>
        <p:spPr>
          <a:xfrm>
            <a:off x="374514" y="161372"/>
            <a:ext cx="10058400" cy="1161590"/>
          </a:xfrm>
        </p:spPr>
        <p:txBody>
          <a:bodyPr/>
          <a:lstStyle/>
          <a:p>
            <a:r>
              <a:rPr lang="en-US" sz="5400" dirty="0"/>
              <a:t>Dashboard</a:t>
            </a:r>
            <a:endParaRPr lang="en-IN" sz="5400" dirty="0"/>
          </a:p>
        </p:txBody>
      </p:sp>
      <p:pic>
        <p:nvPicPr>
          <p:cNvPr id="7" name="Picture 6">
            <a:extLst>
              <a:ext uri="{FF2B5EF4-FFF2-40B4-BE49-F238E27FC236}">
                <a16:creationId xmlns:a16="http://schemas.microsoft.com/office/drawing/2014/main" id="{192ACDA2-985F-4CD3-92E1-1897C529EFD7}"/>
              </a:ext>
            </a:extLst>
          </p:cNvPr>
          <p:cNvPicPr>
            <a:picLocks noChangeAspect="1"/>
          </p:cNvPicPr>
          <p:nvPr/>
        </p:nvPicPr>
        <p:blipFill>
          <a:blip r:embed="rId2"/>
          <a:stretch>
            <a:fillRect/>
          </a:stretch>
        </p:blipFill>
        <p:spPr>
          <a:xfrm>
            <a:off x="269690" y="1065878"/>
            <a:ext cx="10268048" cy="5183280"/>
          </a:xfrm>
          <a:prstGeom prst="rect">
            <a:avLst/>
          </a:prstGeom>
        </p:spPr>
      </p:pic>
    </p:spTree>
    <p:extLst>
      <p:ext uri="{BB962C8B-B14F-4D97-AF65-F5344CB8AC3E}">
        <p14:creationId xmlns:p14="http://schemas.microsoft.com/office/powerpoint/2010/main" val="352706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3954294" y="2410027"/>
            <a:ext cx="10058400" cy="2037946"/>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257798"/>
            <a:ext cx="10820397" cy="911425"/>
          </a:xfrm>
        </p:spPr>
        <p:txBody>
          <a:bodyPr>
            <a:normAutofit fontScale="92500" lnSpcReduction="10000"/>
          </a:bodyPr>
          <a:lstStyle/>
          <a:p>
            <a:r>
              <a:rPr lang="en-US" dirty="0">
                <a:solidFill>
                  <a:schemeClr val="tx1"/>
                </a:solidFill>
              </a:rPr>
              <a:t>Gopi Chand Mulaveesala | gopimulaveesala81@gmail.com |Portfolio : https://gopimulaveesala.github.io/gopi/</a:t>
            </a:r>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0" y="694945"/>
            <a:ext cx="4808219" cy="5468112"/>
          </a:xfrm>
        </p:spPr>
        <p:txBody>
          <a:bodyPr/>
          <a:lstStyle/>
          <a:p>
            <a:pPr marL="342900" indent="-342900">
              <a:buFont typeface="Arial" panose="020B0604020202020204" pitchFamily="34" charset="0"/>
              <a:buChar char="•"/>
            </a:pPr>
            <a:r>
              <a:rPr lang="en-US" dirty="0"/>
              <a:t>ETL: Extract-Transform-Load some Amazon dataset </a:t>
            </a:r>
          </a:p>
          <a:p>
            <a:pPr marL="342900" indent="-342900">
              <a:buFont typeface="Arial" panose="020B0604020202020204" pitchFamily="34" charset="0"/>
              <a:buChar char="•"/>
            </a:pPr>
            <a:r>
              <a:rPr lang="en-US" dirty="0"/>
              <a:t>find for me Sales-trend -&gt; month-wise, year-wise, yearly month-wise </a:t>
            </a:r>
          </a:p>
          <a:p>
            <a:pPr marL="342900" indent="-342900">
              <a:buFont typeface="Arial" panose="020B0604020202020204" pitchFamily="34" charset="0"/>
              <a:buChar char="•"/>
            </a:pPr>
            <a:r>
              <a:rPr lang="en-US" dirty="0"/>
              <a:t>Find key metrics and factors and show the meaningful relationships between attributes.</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dirty="0"/>
              <a:t>Strategies </a:t>
            </a:r>
            <a:br>
              <a:rPr lang="en-US" dirty="0"/>
            </a:br>
            <a:r>
              <a:rPr lang="en-US" dirty="0"/>
              <a:t>for Growth</a:t>
            </a:r>
          </a:p>
        </p:txBody>
      </p:sp>
      <p:sp>
        <p:nvSpPr>
          <p:cNvPr id="3" name="Subtitle 2">
            <a:extLst>
              <a:ext uri="{FF2B5EF4-FFF2-40B4-BE49-F238E27FC236}">
                <a16:creationId xmlns:a16="http://schemas.microsoft.com/office/drawing/2014/main" id="{6929E63A-62C3-DAC1-F330-50C1CC40C095}"/>
              </a:ext>
            </a:extLst>
          </p:cNvPr>
          <p:cNvSpPr>
            <a:spLocks noGrp="1"/>
          </p:cNvSpPr>
          <p:nvPr>
            <p:ph type="subTitle" idx="1"/>
          </p:nvPr>
        </p:nvSpPr>
        <p:spPr>
          <a:xfrm>
            <a:off x="685799" y="5267956"/>
            <a:ext cx="10058400" cy="914400"/>
          </a:xfrm>
        </p:spPr>
        <p:txBody>
          <a:bodyPr>
            <a:normAutofit/>
          </a:bodyPr>
          <a:lstStyle/>
          <a:p>
            <a:r>
              <a:rPr lang="en-US" dirty="0"/>
              <a:t>Navigating the future</a:t>
            </a:r>
          </a:p>
        </p:txBody>
      </p:sp>
    </p:spTree>
    <p:extLst>
      <p:ext uri="{BB962C8B-B14F-4D97-AF65-F5344CB8AC3E}">
        <p14:creationId xmlns:p14="http://schemas.microsoft.com/office/powerpoint/2010/main" val="11883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r>
              <a:rPr lang="en-US" dirty="0"/>
              <a:t>Regional </a:t>
            </a:r>
            <a:br>
              <a:rPr lang="en-US" dirty="0"/>
            </a:br>
            <a:r>
              <a:rPr lang="en-US" dirty="0"/>
              <a:t>Performance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53101" y="694945"/>
            <a:ext cx="4572000" cy="5468112"/>
          </a:xfrm>
          <a:noFill/>
        </p:spPr>
        <p:txBody>
          <a:bodyPr>
            <a:normAutofit/>
          </a:bodyPr>
          <a:lstStyle/>
          <a:p>
            <a:pPr marL="285750" indent="-285750">
              <a:buFont typeface="Arial" panose="020B0604020202020204" pitchFamily="34" charset="0"/>
              <a:buChar char="•"/>
            </a:pPr>
            <a:r>
              <a:rPr lang="en-US" dirty="0"/>
              <a:t>Sub-Saharan Africa appears to have a strong market for Office Supplies, with several high-revenue transactions in this category from countries like Senegal, Rwanda, and Sierra Leone.</a:t>
            </a:r>
          </a:p>
          <a:p>
            <a:pPr marL="285750" indent="-285750">
              <a:buFont typeface="Arial" panose="020B0604020202020204" pitchFamily="34" charset="0"/>
              <a:buChar char="•"/>
            </a:pPr>
            <a:r>
              <a:rPr lang="en-US" dirty="0"/>
              <a:t>Asia dominates in the Cosmetics category, with Sri Lanka having the highest revenue transaction ($3,039,414.40) among all regions.</a:t>
            </a:r>
          </a:p>
          <a:p>
            <a:pPr marL="285750" indent="-285750">
              <a:buFont typeface="Arial" panose="020B0604020202020204" pitchFamily="34" charset="0"/>
              <a:buChar char="•"/>
            </a:pPr>
            <a:r>
              <a:rPr lang="en-US" dirty="0"/>
              <a:t>Central America and the Caribbean, as well as North America (represented by Mexico), seem to have a significant demand for Household items, with Honduras and Mexico having the highest revenue transactions in this category for their respective regions.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4047066" cy="4572000"/>
          </a:xfrm>
          <a:noFill/>
        </p:spPr>
        <p:txBody>
          <a:bodyPr>
            <a:noAutofit/>
          </a:bodyPr>
          <a:lstStyle/>
          <a:p>
            <a:r>
              <a:rPr lang="en-US" dirty="0"/>
              <a:t>Product Category Trends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53101" y="694945"/>
            <a:ext cx="4572000" cy="5468112"/>
          </a:xfrm>
          <a:noFill/>
        </p:spPr>
        <p:txBody>
          <a:bodyPr>
            <a:normAutofit/>
          </a:bodyPr>
          <a:lstStyle/>
          <a:p>
            <a:pPr marL="285750" indent="-285750">
              <a:buFont typeface="Arial" panose="020B0604020202020204" pitchFamily="34" charset="0"/>
              <a:buChar char="•"/>
            </a:pPr>
            <a:r>
              <a:rPr lang="en-US" dirty="0"/>
              <a:t>Baby Food is a prominent category in Australia and Oceania, with high-revenue transactions from countries like Tuvalu, New Zealand, and Australia.</a:t>
            </a:r>
          </a:p>
          <a:p>
            <a:pPr marL="285750" indent="-285750">
              <a:buFont typeface="Arial" panose="020B0604020202020204" pitchFamily="34" charset="0"/>
              <a:buChar char="•"/>
            </a:pPr>
            <a:r>
              <a:rPr lang="en-US" dirty="0"/>
              <a:t>Cereal is a popular category in Sub-Saharan Africa, with countries like Senegal and Cameroon contributing to high-revenue sales.</a:t>
            </a:r>
          </a:p>
          <a:p>
            <a:pPr marL="285750" indent="-285750">
              <a:buFont typeface="Arial" panose="020B0604020202020204" pitchFamily="34" charset="0"/>
              <a:buChar char="•"/>
            </a:pPr>
            <a:r>
              <a:rPr lang="en-US" dirty="0"/>
              <a:t>Fruits and Vegetables appear to be commonly purchased online in Sub-Saharan African countries like Sao Tome and Principe, Mali, and Cameroon.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607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9E868-C38F-BE6F-C489-F81E4EA421B8}"/>
              </a:ext>
            </a:extLst>
          </p:cNvPr>
          <p:cNvSpPr>
            <a:spLocks noGrp="1"/>
          </p:cNvSpPr>
          <p:nvPr>
            <p:ph type="title"/>
          </p:nvPr>
        </p:nvSpPr>
        <p:spPr>
          <a:xfrm>
            <a:off x="215371" y="135684"/>
            <a:ext cx="7785629" cy="1690444"/>
          </a:xfrm>
        </p:spPr>
        <p:txBody>
          <a:bodyPr/>
          <a:lstStyle/>
          <a:p>
            <a:r>
              <a:rPr lang="en-IN" b="0" dirty="0"/>
              <a:t>Key Performance Indicators (KPIs)</a:t>
            </a:r>
            <a:endParaRPr lang="en-US" dirty="0"/>
          </a:p>
        </p:txBody>
      </p:sp>
      <p:pic>
        <p:nvPicPr>
          <p:cNvPr id="4" name="Content Placeholder 3">
            <a:extLst>
              <a:ext uri="{FF2B5EF4-FFF2-40B4-BE49-F238E27FC236}">
                <a16:creationId xmlns:a16="http://schemas.microsoft.com/office/drawing/2014/main" id="{F9D555F0-2B13-40C8-9E49-401076006426}"/>
              </a:ext>
            </a:extLst>
          </p:cNvPr>
          <p:cNvPicPr>
            <a:picLocks noGrp="1" noChangeAspect="1"/>
          </p:cNvPicPr>
          <p:nvPr>
            <p:ph idx="14"/>
          </p:nvPr>
        </p:nvPicPr>
        <p:blipFill>
          <a:blip r:embed="rId3"/>
          <a:stretch>
            <a:fillRect/>
          </a:stretch>
        </p:blipFill>
        <p:spPr>
          <a:xfrm>
            <a:off x="721126" y="2909914"/>
            <a:ext cx="7109777" cy="3108960"/>
          </a:xfrm>
          <a:prstGeom prst="rect">
            <a:avLst/>
          </a:prstGeom>
        </p:spPr>
      </p:pic>
      <p:pic>
        <p:nvPicPr>
          <p:cNvPr id="11" name="Picture Placeholder 10">
            <a:extLst>
              <a:ext uri="{FF2B5EF4-FFF2-40B4-BE49-F238E27FC236}">
                <a16:creationId xmlns:a16="http://schemas.microsoft.com/office/drawing/2014/main" id="{D78464A7-BA23-769A-56AD-2AE7CBC9CF8B}"/>
              </a:ext>
            </a:extLst>
          </p:cNvPr>
          <p:cNvPicPr>
            <a:picLocks noGrp="1" noChangeAspect="1"/>
          </p:cNvPicPr>
          <p:nvPr>
            <p:ph type="pic" sz="quarter" idx="15"/>
          </p:nvPr>
        </p:nvPicPr>
        <p:blipFill>
          <a:blip r:embed="rId4"/>
          <a:stretch>
            <a:fillRect/>
          </a:stretch>
        </p:blipFill>
        <p:spPr>
          <a:xfrm>
            <a:off x="8160505" y="243840"/>
            <a:ext cx="2249247" cy="6019800"/>
          </a:xfrm>
        </p:spPr>
      </p:pic>
      <p:sp>
        <p:nvSpPr>
          <p:cNvPr id="5" name="TextBox 4">
            <a:extLst>
              <a:ext uri="{FF2B5EF4-FFF2-40B4-BE49-F238E27FC236}">
                <a16:creationId xmlns:a16="http://schemas.microsoft.com/office/drawing/2014/main" id="{BC52D397-0949-4A28-88B3-FEA8FF4ECCE9}"/>
              </a:ext>
            </a:extLst>
          </p:cNvPr>
          <p:cNvSpPr txBox="1"/>
          <p:nvPr/>
        </p:nvSpPr>
        <p:spPr>
          <a:xfrm>
            <a:off x="191679" y="839126"/>
            <a:ext cx="766572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Total Revenue</a:t>
            </a:r>
            <a:r>
              <a:rPr lang="en-US" dirty="0"/>
              <a:t>: $137,348,768.31</a:t>
            </a:r>
          </a:p>
          <a:p>
            <a:pPr marL="285750" indent="-285750">
              <a:buFont typeface="Arial" panose="020B0604020202020204" pitchFamily="34" charset="0"/>
              <a:buChar char="•"/>
            </a:pPr>
            <a:r>
              <a:rPr lang="en-US" b="1" dirty="0"/>
              <a:t>Total Profit</a:t>
            </a:r>
            <a:r>
              <a:rPr lang="en-US" dirty="0"/>
              <a:t>: $44,168,198.40</a:t>
            </a:r>
          </a:p>
          <a:p>
            <a:pPr marL="285750" indent="-285750">
              <a:buFont typeface="Arial" panose="020B0604020202020204" pitchFamily="34" charset="0"/>
              <a:buChar char="•"/>
            </a:pPr>
            <a:r>
              <a:rPr lang="en-US" b="1" dirty="0"/>
              <a:t>Total Units Sold</a:t>
            </a:r>
            <a:r>
              <a:rPr lang="en-US" dirty="0"/>
              <a:t>: 512,871 units</a:t>
            </a:r>
          </a:p>
          <a:p>
            <a:pPr marL="285750" indent="-285750">
              <a:buFont typeface="Arial" panose="020B0604020202020204" pitchFamily="34" charset="0"/>
              <a:buChar char="•"/>
            </a:pPr>
            <a:r>
              <a:rPr lang="en-US" b="1" dirty="0"/>
              <a:t>Average Order Value</a:t>
            </a:r>
            <a:r>
              <a:rPr lang="en-US" dirty="0"/>
              <a:t>: $1,373,487.68 per order</a:t>
            </a:r>
          </a:p>
          <a:p>
            <a:pPr marL="285750" indent="-285750">
              <a:buFont typeface="Arial" panose="020B0604020202020204" pitchFamily="34" charset="0"/>
              <a:buChar char="•"/>
            </a:pPr>
            <a:r>
              <a:rPr lang="en-US" b="1" dirty="0"/>
              <a:t>Profit Margin</a:t>
            </a:r>
            <a:r>
              <a:rPr lang="en-US" dirty="0"/>
              <a:t>: 32.16%</a:t>
            </a:r>
          </a:p>
          <a:p>
            <a:pPr marL="285750" indent="-285750">
              <a:buFont typeface="Arial" panose="020B0604020202020204" pitchFamily="34" charset="0"/>
              <a:buChar char="•"/>
            </a:pPr>
            <a:r>
              <a:rPr lang="en-US" b="1" dirty="0"/>
              <a:t>Average Profit per Unit</a:t>
            </a:r>
            <a:r>
              <a:rPr lang="en-US" dirty="0"/>
              <a:t>: $86.12 per unit</a:t>
            </a:r>
          </a:p>
          <a:p>
            <a:pPr marL="285750" indent="-285750">
              <a:buFont typeface="Arial" panose="020B0604020202020204" pitchFamily="34" charset="0"/>
              <a:buChar char="•"/>
            </a:pPr>
            <a:r>
              <a:rPr lang="en-US" b="1" dirty="0"/>
              <a:t>Cost Efficiency</a:t>
            </a:r>
            <a:r>
              <a:rPr lang="en-US" dirty="0"/>
              <a:t>: 0.47 </a:t>
            </a:r>
          </a:p>
        </p:txBody>
      </p:sp>
    </p:spTree>
    <p:extLst>
      <p:ext uri="{BB962C8B-B14F-4D97-AF65-F5344CB8AC3E}">
        <p14:creationId xmlns:p14="http://schemas.microsoft.com/office/powerpoint/2010/main" val="22030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dirty="0"/>
              <a:t>Yearly Sales Trend</a:t>
            </a:r>
          </a:p>
        </p:txBody>
      </p:sp>
      <p:sp>
        <p:nvSpPr>
          <p:cNvPr id="3" name="Content Placeholder 2">
            <a:extLst>
              <a:ext uri="{FF2B5EF4-FFF2-40B4-BE49-F238E27FC236}">
                <a16:creationId xmlns:a16="http://schemas.microsoft.com/office/drawing/2014/main" id="{8E9FC3B2-3EF0-BDB4-4819-4161FC7EEF1A}"/>
              </a:ext>
            </a:extLst>
          </p:cNvPr>
          <p:cNvSpPr>
            <a:spLocks noGrp="1"/>
          </p:cNvSpPr>
          <p:nvPr>
            <p:ph idx="1"/>
          </p:nvPr>
        </p:nvSpPr>
        <p:spPr>
          <a:xfrm>
            <a:off x="5737861" y="237801"/>
            <a:ext cx="4339805" cy="2566357"/>
          </a:xfrm>
        </p:spPr>
        <p:txBody>
          <a:bodyPr>
            <a:normAutofit fontScale="92500" lnSpcReduction="20000"/>
          </a:bodyPr>
          <a:lstStyle/>
          <a:p>
            <a:pPr marL="285750" indent="-285750">
              <a:buFont typeface="Arial" panose="020B0604020202020204" pitchFamily="34" charset="0"/>
              <a:buChar char="•"/>
            </a:pPr>
            <a:r>
              <a:rPr lang="en-US" dirty="0"/>
              <a:t>The total revenue shows fluctuations over the years with a peak in 2012. This could indicate a successful product launch or a strong market condition in that year.</a:t>
            </a:r>
          </a:p>
          <a:p>
            <a:pPr marL="285750" indent="-285750">
              <a:buFont typeface="Arial" panose="020B0604020202020204" pitchFamily="34" charset="0"/>
              <a:buChar char="•"/>
            </a:pPr>
            <a:r>
              <a:rPr lang="en-US" dirty="0"/>
              <a:t>There's a noticeable decline in total revenue from 2012 onwards, stabilizing somewhat after 2016. This trend might suggest changes in market dynamics, increased competition, or changes in consumer preferences.</a:t>
            </a:r>
          </a:p>
        </p:txBody>
      </p:sp>
      <p:pic>
        <p:nvPicPr>
          <p:cNvPr id="8" name="Picture 7">
            <a:extLst>
              <a:ext uri="{FF2B5EF4-FFF2-40B4-BE49-F238E27FC236}">
                <a16:creationId xmlns:a16="http://schemas.microsoft.com/office/drawing/2014/main" id="{5DAE322D-0577-4C7C-9CD6-EDC448752315}"/>
              </a:ext>
            </a:extLst>
          </p:cNvPr>
          <p:cNvPicPr>
            <a:picLocks noChangeAspect="1"/>
          </p:cNvPicPr>
          <p:nvPr/>
        </p:nvPicPr>
        <p:blipFill>
          <a:blip r:embed="rId3"/>
          <a:stretch>
            <a:fillRect/>
          </a:stretch>
        </p:blipFill>
        <p:spPr>
          <a:xfrm>
            <a:off x="5410200" y="3026664"/>
            <a:ext cx="6583680" cy="3215559"/>
          </a:xfrm>
          <a:prstGeom prst="rect">
            <a:avLst/>
          </a:prstGeom>
        </p:spPr>
      </p:pic>
    </p:spTree>
    <p:extLst>
      <p:ext uri="{BB962C8B-B14F-4D97-AF65-F5344CB8AC3E}">
        <p14:creationId xmlns:p14="http://schemas.microsoft.com/office/powerpoint/2010/main" val="351310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dirty="0"/>
              <a:t>Monthly Sales Trend</a:t>
            </a:r>
          </a:p>
        </p:txBody>
      </p:sp>
      <p:sp>
        <p:nvSpPr>
          <p:cNvPr id="3" name="Content Placeholder 2">
            <a:extLst>
              <a:ext uri="{FF2B5EF4-FFF2-40B4-BE49-F238E27FC236}">
                <a16:creationId xmlns:a16="http://schemas.microsoft.com/office/drawing/2014/main" id="{8E9FC3B2-3EF0-BDB4-4819-4161FC7EEF1A}"/>
              </a:ext>
            </a:extLst>
          </p:cNvPr>
          <p:cNvSpPr>
            <a:spLocks noGrp="1"/>
          </p:cNvSpPr>
          <p:nvPr>
            <p:ph idx="1"/>
          </p:nvPr>
        </p:nvSpPr>
        <p:spPr>
          <a:xfrm>
            <a:off x="5737861" y="237801"/>
            <a:ext cx="4339805" cy="2566357"/>
          </a:xfrm>
        </p:spPr>
        <p:txBody>
          <a:bodyPr>
            <a:normAutofit/>
          </a:bodyPr>
          <a:lstStyle/>
          <a:p>
            <a:pPr marL="285750" indent="-285750">
              <a:buFont typeface="Arial" panose="020B0604020202020204" pitchFamily="34" charset="0"/>
              <a:buChar char="•"/>
            </a:pPr>
            <a:r>
              <a:rPr lang="en-US" dirty="0"/>
              <a:t>February and November show significantly higher sales compared to other months, which might be influenced by seasonal sales events like Valentine's Day and Black Friday.</a:t>
            </a:r>
          </a:p>
          <a:p>
            <a:pPr marL="285750" indent="-285750">
              <a:buFont typeface="Arial" panose="020B0604020202020204" pitchFamily="34" charset="0"/>
              <a:buChar char="•"/>
            </a:pPr>
            <a:r>
              <a:rPr lang="en-US" dirty="0"/>
              <a:t>The lowest sales occur in March and August, which could be off-peak seasons for this particular market.</a:t>
            </a:r>
          </a:p>
        </p:txBody>
      </p:sp>
      <p:pic>
        <p:nvPicPr>
          <p:cNvPr id="5" name="Picture 4">
            <a:extLst>
              <a:ext uri="{FF2B5EF4-FFF2-40B4-BE49-F238E27FC236}">
                <a16:creationId xmlns:a16="http://schemas.microsoft.com/office/drawing/2014/main" id="{949D3BCD-559E-48CA-9725-37BF94C8B3A9}"/>
              </a:ext>
            </a:extLst>
          </p:cNvPr>
          <p:cNvPicPr>
            <a:picLocks noChangeAspect="1"/>
          </p:cNvPicPr>
          <p:nvPr/>
        </p:nvPicPr>
        <p:blipFill>
          <a:blip r:embed="rId3"/>
          <a:stretch>
            <a:fillRect/>
          </a:stretch>
        </p:blipFill>
        <p:spPr>
          <a:xfrm>
            <a:off x="5405866" y="2710812"/>
            <a:ext cx="6572774" cy="3597136"/>
          </a:xfrm>
          <a:prstGeom prst="rect">
            <a:avLst/>
          </a:prstGeom>
        </p:spPr>
      </p:pic>
    </p:spTree>
    <p:extLst>
      <p:ext uri="{BB962C8B-B14F-4D97-AF65-F5344CB8AC3E}">
        <p14:creationId xmlns:p14="http://schemas.microsoft.com/office/powerpoint/2010/main" val="122582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IN" dirty="0"/>
              <a:t>Yearly-Monthly Sales Trend</a:t>
            </a:r>
          </a:p>
        </p:txBody>
      </p:sp>
      <p:sp>
        <p:nvSpPr>
          <p:cNvPr id="3" name="Content Placeholder 2">
            <a:extLst>
              <a:ext uri="{FF2B5EF4-FFF2-40B4-BE49-F238E27FC236}">
                <a16:creationId xmlns:a16="http://schemas.microsoft.com/office/drawing/2014/main" id="{8E9FC3B2-3EF0-BDB4-4819-4161FC7EEF1A}"/>
              </a:ext>
            </a:extLst>
          </p:cNvPr>
          <p:cNvSpPr>
            <a:spLocks noGrp="1"/>
          </p:cNvSpPr>
          <p:nvPr>
            <p:ph idx="1"/>
          </p:nvPr>
        </p:nvSpPr>
        <p:spPr>
          <a:xfrm>
            <a:off x="5737861" y="237801"/>
            <a:ext cx="4339805" cy="2566357"/>
          </a:xfrm>
        </p:spPr>
        <p:txBody>
          <a:bodyPr>
            <a:normAutofit fontScale="92500" lnSpcReduction="20000"/>
          </a:bodyPr>
          <a:lstStyle/>
          <a:p>
            <a:pPr marL="285750" indent="-285750">
              <a:buFont typeface="Arial" panose="020B0604020202020204" pitchFamily="34" charset="0"/>
              <a:buChar char="•"/>
            </a:pPr>
            <a:r>
              <a:rPr lang="en-US" dirty="0"/>
              <a:t>The breakdown of monthly sales within each year shows that certain months consistently perform well or poorly across different years. This pattern can help in planning marketing strategies and inventory management.</a:t>
            </a:r>
          </a:p>
          <a:p>
            <a:pPr marL="285750" indent="-285750">
              <a:buFont typeface="Arial" panose="020B0604020202020204" pitchFamily="34" charset="0"/>
              <a:buChar char="•"/>
            </a:pPr>
            <a:r>
              <a:rPr lang="en-US" dirty="0"/>
              <a:t>The data from 2010 and 2011 shows a concentration of higher sales in the later months of the year, suggesting a strong end-of-year sales performance possibly due to holiday shopping.</a:t>
            </a:r>
          </a:p>
        </p:txBody>
      </p:sp>
      <p:pic>
        <p:nvPicPr>
          <p:cNvPr id="5" name="Picture 4">
            <a:extLst>
              <a:ext uri="{FF2B5EF4-FFF2-40B4-BE49-F238E27FC236}">
                <a16:creationId xmlns:a16="http://schemas.microsoft.com/office/drawing/2014/main" id="{949D3BCD-559E-48CA-9725-37BF94C8B3A9}"/>
              </a:ext>
            </a:extLst>
          </p:cNvPr>
          <p:cNvPicPr>
            <a:picLocks noChangeAspect="1"/>
          </p:cNvPicPr>
          <p:nvPr/>
        </p:nvPicPr>
        <p:blipFill>
          <a:blip r:embed="rId3"/>
          <a:stretch>
            <a:fillRect/>
          </a:stretch>
        </p:blipFill>
        <p:spPr>
          <a:xfrm>
            <a:off x="41385" y="2773392"/>
            <a:ext cx="5589795" cy="3597136"/>
          </a:xfrm>
          <a:prstGeom prst="rect">
            <a:avLst/>
          </a:prstGeom>
        </p:spPr>
      </p:pic>
      <p:pic>
        <p:nvPicPr>
          <p:cNvPr id="6" name="Picture 5">
            <a:extLst>
              <a:ext uri="{FF2B5EF4-FFF2-40B4-BE49-F238E27FC236}">
                <a16:creationId xmlns:a16="http://schemas.microsoft.com/office/drawing/2014/main" id="{7C6EBC73-7015-4DDD-B7E9-A0CF0C9C23CC}"/>
              </a:ext>
            </a:extLst>
          </p:cNvPr>
          <p:cNvPicPr>
            <a:picLocks noChangeAspect="1"/>
          </p:cNvPicPr>
          <p:nvPr/>
        </p:nvPicPr>
        <p:blipFill>
          <a:blip r:embed="rId4"/>
          <a:stretch>
            <a:fillRect/>
          </a:stretch>
        </p:blipFill>
        <p:spPr>
          <a:xfrm>
            <a:off x="5706571" y="2773392"/>
            <a:ext cx="6430497" cy="3597136"/>
          </a:xfrm>
          <a:prstGeom prst="rect">
            <a:avLst/>
          </a:prstGeom>
        </p:spPr>
      </p:pic>
    </p:spTree>
    <p:extLst>
      <p:ext uri="{BB962C8B-B14F-4D97-AF65-F5344CB8AC3E}">
        <p14:creationId xmlns:p14="http://schemas.microsoft.com/office/powerpoint/2010/main" val="32052669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327D3-DCD7-48E9-B949-338A92714FA7}">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230e9df3-be65-4c73-a93b-d1236ebd677e"/>
    <ds:schemaRef ds:uri="http://schemas.microsoft.com/sharepoint/v3"/>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F0C90279-38E5-4D6A-8DA9-FD0F4A6A486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68</TotalTime>
  <Words>498</Words>
  <Application>Microsoft Office PowerPoint</Application>
  <PresentationFormat>Widescreen</PresentationFormat>
  <Paragraphs>47</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__Inter_aaf875</vt:lpstr>
      <vt:lpstr>Aptos</vt:lpstr>
      <vt:lpstr>Arial</vt:lpstr>
      <vt:lpstr>Calibri</vt:lpstr>
      <vt:lpstr>Trebuchet MS</vt:lpstr>
      <vt:lpstr>Wingdings 3</vt:lpstr>
      <vt:lpstr>Facet</vt:lpstr>
      <vt:lpstr>Amazon       Sales </vt:lpstr>
      <vt:lpstr>Agenda</vt:lpstr>
      <vt:lpstr>Strategies  for Growth</vt:lpstr>
      <vt:lpstr>Regional  Performance</vt:lpstr>
      <vt:lpstr>Product Category Trends</vt:lpstr>
      <vt:lpstr>Key Performance Indicators (KPIs)</vt:lpstr>
      <vt:lpstr>Yearly Sales Trend</vt:lpstr>
      <vt:lpstr>Monthly Sales Trend</vt:lpstr>
      <vt:lpstr>Yearly-Monthly Sales Trend</vt:lpstr>
      <vt:lpstr>Conclusion</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MULAVEESALA GOPI CHAND</dc:creator>
  <cp:lastModifiedBy>MULAVEESALA GOPI CHAND</cp:lastModifiedBy>
  <cp:revision>6</cp:revision>
  <dcterms:created xsi:type="dcterms:W3CDTF">2024-01-19T19:15:36Z</dcterms:created>
  <dcterms:modified xsi:type="dcterms:W3CDTF">2024-05-29T07:22:59Z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