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1" r:id="rId8"/>
    <p:sldId id="262" r:id="rId9"/>
    <p:sldId id="269" r:id="rId10"/>
    <p:sldId id="263" r:id="rId11"/>
    <p:sldId id="264" r:id="rId12"/>
    <p:sldId id="265" r:id="rId13"/>
    <p:sldId id="266" r:id="rId14"/>
    <p:sldId id="267" r:id="rId15"/>
    <p:sldId id="268"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DAA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Constraints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906936"/>
            <a:ext cx="8951053" cy="363176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212529"/>
                </a:solidFill>
                <a:effectLst/>
                <a:latin typeface="system-ui"/>
              </a:rPr>
              <a:t>Lossless data encoding schemes, like Huffman encoding, achieve a lower compression ratio compared to lossy encoding techniques. Thus, lossless techniques like Huffman encoding are suitable only for encoding text and program files and are unsuitable for encoding digital images.</a:t>
            </a:r>
          </a:p>
          <a:p>
            <a:pPr algn="l">
              <a:buFont typeface="Arial" panose="020B0604020202020204" pitchFamily="34" charset="0"/>
              <a:buChar char="•"/>
            </a:pPr>
            <a:r>
              <a:rPr lang="en-US" sz="2400" b="0" i="0" dirty="0">
                <a:solidFill>
                  <a:srgbClr val="212529"/>
                </a:solidFill>
                <a:effectLst/>
                <a:latin typeface="system-ui"/>
              </a:rPr>
              <a:t>Huffman encoding is a relatively slower process since it uses two passes- one for building the statistical model and another for encoding. Thus, the lossless techniques that use Huffman encoding are considerably slower than others.</a:t>
            </a:r>
          </a:p>
          <a:p>
            <a:endParaRPr lang="en-US" sz="1400" dirty="0"/>
          </a:p>
        </p:txBody>
      </p:sp>
    </p:spTree>
    <p:extLst>
      <p:ext uri="{BB962C8B-B14F-4D97-AF65-F5344CB8AC3E}">
        <p14:creationId xmlns:p14="http://schemas.microsoft.com/office/powerpoint/2010/main" val="164610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BDC1C6"/>
                </a:solidFill>
                <a:latin typeface="Google Sans"/>
              </a:rPr>
              <a:t>INPUT / OUTPUT :</a:t>
            </a:r>
            <a:r>
              <a:rPr lang="en-US" b="0" i="0" dirty="0">
                <a:solidFill>
                  <a:srgbClr val="BDC1C6"/>
                </a:solidFill>
                <a:effectLst/>
                <a:latin typeface="Google 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906936"/>
            <a:ext cx="8951053" cy="2893100"/>
          </a:xfrm>
          <a:prstGeom prst="rect">
            <a:avLst/>
          </a:prstGeom>
          <a:noFill/>
        </p:spPr>
        <p:txBody>
          <a:bodyPr wrap="square" rtlCol="0">
            <a:spAutoFit/>
          </a:bodyPr>
          <a:lstStyle/>
          <a:p>
            <a:pPr algn="l"/>
            <a:r>
              <a:rPr lang="en-US" sz="2400" b="1" i="0" dirty="0">
                <a:solidFill>
                  <a:srgbClr val="212529"/>
                </a:solidFill>
                <a:effectLst/>
                <a:latin typeface="system-ui"/>
              </a:rPr>
              <a:t>Input:</a:t>
            </a:r>
            <a:r>
              <a:rPr lang="en-US" sz="2400" b="0" i="0" dirty="0">
                <a:solidFill>
                  <a:srgbClr val="212529"/>
                </a:solidFill>
                <a:effectLst/>
                <a:latin typeface="system-ui"/>
              </a:rPr>
              <a:t> Set of symbols to be transmitted or stored along with their frequencies/ probabilities/ weights</a:t>
            </a:r>
          </a:p>
          <a:p>
            <a:pPr algn="l"/>
            <a:endParaRPr lang="en-US" sz="2400" b="0" i="0" dirty="0">
              <a:solidFill>
                <a:srgbClr val="212529"/>
              </a:solidFill>
              <a:effectLst/>
              <a:latin typeface="system-ui"/>
            </a:endParaRPr>
          </a:p>
          <a:p>
            <a:pPr algn="l"/>
            <a:r>
              <a:rPr lang="en-US" sz="2400" b="1" i="0" dirty="0">
                <a:solidFill>
                  <a:srgbClr val="212529"/>
                </a:solidFill>
                <a:effectLst/>
                <a:latin typeface="system-ui"/>
              </a:rPr>
              <a:t>Output:</a:t>
            </a:r>
            <a:r>
              <a:rPr lang="en-US" sz="2400" b="0" i="0" dirty="0">
                <a:solidFill>
                  <a:srgbClr val="212529"/>
                </a:solidFill>
                <a:effectLst/>
                <a:latin typeface="system-ui"/>
              </a:rPr>
              <a:t> Prefix-free and variable-length binary codes with minimum expected codeword length. Equivalently, a tree-like data structure with minimum weighted path length from root can be used for generating the binary codes</a:t>
            </a:r>
          </a:p>
          <a:p>
            <a:endParaRPr lang="en-US" sz="1400" dirty="0"/>
          </a:p>
        </p:txBody>
      </p:sp>
    </p:spTree>
    <p:extLst>
      <p:ext uri="{BB962C8B-B14F-4D97-AF65-F5344CB8AC3E}">
        <p14:creationId xmlns:p14="http://schemas.microsoft.com/office/powerpoint/2010/main" val="306411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RESULT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906936"/>
            <a:ext cx="8951053" cy="2677656"/>
          </a:xfrm>
          <a:prstGeom prst="rect">
            <a:avLst/>
          </a:prstGeom>
          <a:noFill/>
        </p:spPr>
        <p:txBody>
          <a:bodyPr wrap="square" rtlCol="0">
            <a:spAutoFit/>
          </a:bodyPr>
          <a:lstStyle/>
          <a:p>
            <a:r>
              <a:rPr lang="en-US" sz="2800" b="0" i="0" dirty="0">
                <a:effectLst/>
                <a:latin typeface="arial" panose="020B0604020202020204" pitchFamily="34" charset="0"/>
              </a:rPr>
              <a:t>The original representation has 8 bytes(64 bits) and the new representation have only 9 bits, that is 86% smaller than the original. So </a:t>
            </a:r>
            <a:r>
              <a:rPr lang="en-US" sz="2800" b="1" i="0" dirty="0">
                <a:effectLst/>
                <a:latin typeface="arial" panose="020B0604020202020204" pitchFamily="34" charset="0"/>
              </a:rPr>
              <a:t>the Huffman Coding turns to be a simple and efficient way to encode data into a short representations without loosing any piece of information</a:t>
            </a:r>
            <a:r>
              <a:rPr lang="en-US" sz="2800" b="0" i="0" dirty="0">
                <a:effectLst/>
                <a:latin typeface="arial" panose="020B0604020202020204" pitchFamily="34" charset="0"/>
              </a:rPr>
              <a:t>.</a:t>
            </a:r>
            <a:endParaRPr lang="en-US" sz="2800" dirty="0"/>
          </a:p>
        </p:txBody>
      </p:sp>
    </p:spTree>
    <p:extLst>
      <p:ext uri="{BB962C8B-B14F-4D97-AF65-F5344CB8AC3E}">
        <p14:creationId xmlns:p14="http://schemas.microsoft.com/office/powerpoint/2010/main" val="292540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ADB3-09B1-002C-32FB-20CF5CD1F5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15E4EE-1DF5-EF18-FBBD-08AD730501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5517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8472" y="2211335"/>
            <a:ext cx="6743778" cy="2335497"/>
          </a:xfrm>
        </p:spPr>
        <p:txBody>
          <a:bodyPr>
            <a:normAutofit fontScale="90000"/>
          </a:bodyPr>
          <a:lstStyle/>
          <a:p>
            <a:r>
              <a:rPr lang="en-US" dirty="0">
                <a:solidFill>
                  <a:schemeClr val="tx1">
                    <a:lumMod val="75000"/>
                    <a:lumOff val="25000"/>
                  </a:schemeClr>
                </a:solidFill>
              </a:rPr>
              <a:t>PROBLEM STATEMENT :-</a:t>
            </a:r>
            <a:br>
              <a:rPr lang="en-US" dirty="0">
                <a:solidFill>
                  <a:schemeClr val="tx1">
                    <a:lumMod val="75000"/>
                    <a:lumOff val="25000"/>
                  </a:schemeClr>
                </a:solidFill>
              </a:rPr>
            </a:br>
            <a:br>
              <a:rPr lang="en-US" dirty="0">
                <a:solidFill>
                  <a:schemeClr val="tx1">
                    <a:lumMod val="75000"/>
                    <a:lumOff val="25000"/>
                  </a:schemeClr>
                </a:solidFill>
              </a:rPr>
            </a:br>
            <a:r>
              <a:rPr lang="en-US" sz="3100" b="1" i="0" dirty="0">
                <a:solidFill>
                  <a:schemeClr val="tx1"/>
                </a:solidFill>
                <a:effectLst/>
                <a:latin typeface="arial" panose="020B0604020202020204" pitchFamily="34" charset="0"/>
              </a:rPr>
              <a:t>The idea is to assign variable-length codes to input characters, lengths of the assigned codes are based on the frequencies of corresponding characters. The most frequent character gets the smallest code and the least frequent character gets the largest code.</a:t>
            </a:r>
            <a:endParaRPr lang="en-US" sz="3100" b="1" dirty="0">
              <a:solidFill>
                <a:schemeClr val="tx1"/>
              </a:solidFill>
            </a:endParaRP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8472" y="2211335"/>
            <a:ext cx="6743778" cy="2335497"/>
          </a:xfrm>
        </p:spPr>
        <p:txBody>
          <a:bodyPr>
            <a:normAutofit fontScale="90000"/>
          </a:bodyPr>
          <a:lstStyle/>
          <a:p>
            <a:r>
              <a:rPr lang="en-US" sz="3100" b="1" dirty="0">
                <a:solidFill>
                  <a:schemeClr val="tx1"/>
                </a:solidFill>
              </a:rPr>
              <a:t>SOLUTION :- </a:t>
            </a:r>
            <a:br>
              <a:rPr lang="en-US" sz="3100" b="1" dirty="0">
                <a:solidFill>
                  <a:schemeClr val="tx1"/>
                </a:solidFill>
              </a:rPr>
            </a:br>
            <a:r>
              <a:rPr lang="en-US" sz="2400" b="1" i="0" dirty="0">
                <a:solidFill>
                  <a:schemeClr val="tx1"/>
                </a:solidFill>
                <a:effectLst/>
                <a:latin typeface="arial" panose="020B0604020202020204" pitchFamily="34" charset="0"/>
              </a:rPr>
              <a:t>Using the Huffman Coding technique, we can compress the string to a smaller size. Huffman coding first creates a tree using the frequencies of the character and then generates code for each character. Once the data is encoded, it has to be decoded. Decoding is done using the same tree.</a:t>
            </a:r>
            <a:endParaRPr lang="en-US" sz="2400" b="1" dirty="0">
              <a:solidFill>
                <a:schemeClr val="tx1"/>
              </a:solidFill>
            </a:endParaRPr>
          </a:p>
        </p:txBody>
      </p:sp>
    </p:spTree>
    <p:extLst>
      <p:ext uri="{BB962C8B-B14F-4D97-AF65-F5344CB8AC3E}">
        <p14:creationId xmlns:p14="http://schemas.microsoft.com/office/powerpoint/2010/main" val="11905972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307870" y="136314"/>
            <a:ext cx="5814387" cy="995112"/>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euclid_circular_a"/>
              </a:rPr>
              <a:t>Huffman Coding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5BAB6E1-D8D8-D23E-F3F6-40A936C39730}"/>
              </a:ext>
            </a:extLst>
          </p:cNvPr>
          <p:cNvSpPr txBox="1"/>
          <p:nvPr/>
        </p:nvSpPr>
        <p:spPr>
          <a:xfrm>
            <a:off x="1828800" y="2105637"/>
            <a:ext cx="8447714" cy="341632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create a priority queue Q consisting of each unique character.</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sort then in ascending order of their frequencies.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all the unique characters: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create a newNode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extract minimum value from Q and assign it to </a:t>
            </a:r>
            <a:r>
              <a:rPr lang="en-US" sz="1800" b="0" i="0" u="none" strike="noStrike" dirty="0" err="1">
                <a:solidFill>
                  <a:srgbClr val="000000"/>
                </a:solidFill>
                <a:effectLst/>
                <a:latin typeface="Arial" panose="020B0604020202020204" pitchFamily="34" charset="0"/>
              </a:rPr>
              <a:t>leftChild</a:t>
            </a:r>
            <a:r>
              <a:rPr lang="en-US" sz="1800" b="0" i="0" u="none" strike="noStrike" dirty="0">
                <a:solidFill>
                  <a:srgbClr val="000000"/>
                </a:solidFill>
                <a:effectLst/>
                <a:latin typeface="Arial" panose="020B0604020202020204" pitchFamily="34" charset="0"/>
              </a:rPr>
              <a:t> of newNode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extract minimum value from Q and assign it to </a:t>
            </a:r>
            <a:r>
              <a:rPr lang="en-US" sz="1800" b="0" i="0" u="none" strike="noStrike" dirty="0" err="1">
                <a:solidFill>
                  <a:srgbClr val="000000"/>
                </a:solidFill>
                <a:effectLst/>
                <a:latin typeface="Arial" panose="020B0604020202020204" pitchFamily="34" charset="0"/>
              </a:rPr>
              <a:t>rightChild</a:t>
            </a:r>
            <a:r>
              <a:rPr lang="en-US" sz="1800" b="0" i="0" u="none" strike="noStrike" dirty="0">
                <a:solidFill>
                  <a:srgbClr val="000000"/>
                </a:solidFill>
                <a:effectLst/>
                <a:latin typeface="Arial" panose="020B0604020202020204" pitchFamily="34" charset="0"/>
              </a:rPr>
              <a:t> of newNode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calculate the sum of these two minimum values and assign it to the value of newNode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insert this newNode into the tree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 </a:t>
            </a:r>
            <a:r>
              <a:rPr lang="en-US" sz="1800" b="0" i="0" u="none" strike="noStrike" dirty="0" err="1">
                <a:solidFill>
                  <a:srgbClr val="000000"/>
                </a:solidFill>
                <a:effectLst/>
                <a:latin typeface="Arial" panose="020B0604020202020204" pitchFamily="34" charset="0"/>
              </a:rPr>
              <a:t>rootNode</a:t>
            </a:r>
            <a:endParaRPr lang="en-US" b="0" dirty="0">
              <a:effectLst/>
            </a:endParaRPr>
          </a:p>
          <a:p>
            <a:br>
              <a:rPr lang="en-US" dirty="0"/>
            </a:br>
            <a:endParaRPr lang="en-US" dirty="0"/>
          </a:p>
        </p:txBody>
      </p:sp>
    </p:spTree>
    <p:extLst>
      <p:ext uri="{BB962C8B-B14F-4D97-AF65-F5344CB8AC3E}">
        <p14:creationId xmlns:p14="http://schemas.microsoft.com/office/powerpoint/2010/main" val="133967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Huffman coding pseudocode: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756032"/>
            <a:ext cx="8951053" cy="3600986"/>
          </a:xfrm>
          <a:prstGeom prst="rect">
            <a:avLst/>
          </a:prstGeom>
          <a:noFill/>
        </p:spPr>
        <p:txBody>
          <a:bodyPr wrap="square" rtlCol="0">
            <a:spAutoFit/>
          </a:bodyPr>
          <a:lstStyle/>
          <a:p>
            <a:r>
              <a:rPr lang="en-US" b="1" i="0" dirty="0">
                <a:solidFill>
                  <a:srgbClr val="14171A"/>
                </a:solidFill>
                <a:effectLst/>
                <a:latin typeface="Arial" panose="020B0604020202020204" pitchFamily="34" charset="0"/>
              </a:rPr>
              <a:t>Compression Technique:-</a:t>
            </a:r>
          </a:p>
          <a:p>
            <a:r>
              <a:rPr lang="en-US" sz="1400" dirty="0"/>
              <a:t>Procedure Huffman(C):     // C is the set of n characters and related information</a:t>
            </a:r>
          </a:p>
          <a:p>
            <a:r>
              <a:rPr lang="en-US" sz="1400" dirty="0"/>
              <a:t>n = </a:t>
            </a:r>
            <a:r>
              <a:rPr lang="en-US" sz="1400" dirty="0" err="1"/>
              <a:t>C.size</a:t>
            </a:r>
            <a:endParaRPr lang="en-US" sz="1400" dirty="0"/>
          </a:p>
          <a:p>
            <a:r>
              <a:rPr lang="en-US" sz="1400" dirty="0"/>
              <a:t>Q = </a:t>
            </a:r>
            <a:r>
              <a:rPr lang="en-US" sz="1400" dirty="0" err="1"/>
              <a:t>priority_queue</a:t>
            </a:r>
            <a:r>
              <a:rPr lang="en-US" sz="1400" dirty="0"/>
              <a:t>()</a:t>
            </a:r>
          </a:p>
          <a:p>
            <a:r>
              <a:rPr lang="en-US" sz="1400" dirty="0"/>
              <a:t>for </a:t>
            </a:r>
            <a:r>
              <a:rPr lang="en-US" sz="1400" dirty="0" err="1"/>
              <a:t>i</a:t>
            </a:r>
            <a:r>
              <a:rPr lang="en-US" sz="1400" dirty="0"/>
              <a:t> = 1 to n</a:t>
            </a:r>
          </a:p>
          <a:p>
            <a:r>
              <a:rPr lang="en-US" sz="1400" dirty="0"/>
              <a:t>    n = node(C[</a:t>
            </a:r>
            <a:r>
              <a:rPr lang="en-US" sz="1400" dirty="0" err="1"/>
              <a:t>i</a:t>
            </a:r>
            <a:r>
              <a:rPr lang="en-US" sz="1400" dirty="0"/>
              <a:t>])</a:t>
            </a:r>
          </a:p>
          <a:p>
            <a:r>
              <a:rPr lang="en-US" sz="1400" dirty="0"/>
              <a:t>    </a:t>
            </a:r>
            <a:r>
              <a:rPr lang="en-US" sz="1400" dirty="0" err="1"/>
              <a:t>Q.push</a:t>
            </a:r>
            <a:r>
              <a:rPr lang="en-US" sz="1400" dirty="0"/>
              <a:t>(n)</a:t>
            </a:r>
          </a:p>
          <a:p>
            <a:r>
              <a:rPr lang="en-US" sz="1400" dirty="0"/>
              <a:t>end for</a:t>
            </a:r>
          </a:p>
          <a:p>
            <a:r>
              <a:rPr lang="en-US" sz="1400" dirty="0"/>
              <a:t>while </a:t>
            </a:r>
            <a:r>
              <a:rPr lang="en-US" sz="1400" dirty="0" err="1"/>
              <a:t>Q.size</a:t>
            </a:r>
            <a:r>
              <a:rPr lang="en-US" sz="1400" dirty="0"/>
              <a:t>() is not equal to 1</a:t>
            </a:r>
          </a:p>
          <a:p>
            <a:r>
              <a:rPr lang="en-US" sz="1400" dirty="0"/>
              <a:t>    Z = new node()</a:t>
            </a:r>
          </a:p>
          <a:p>
            <a:r>
              <a:rPr lang="en-US" sz="1400" dirty="0"/>
              <a:t>    </a:t>
            </a:r>
            <a:r>
              <a:rPr lang="en-US" sz="1400" dirty="0" err="1"/>
              <a:t>Z.left</a:t>
            </a:r>
            <a:r>
              <a:rPr lang="en-US" sz="1400" dirty="0"/>
              <a:t> = x = </a:t>
            </a:r>
            <a:r>
              <a:rPr lang="en-US" sz="1400" dirty="0" err="1"/>
              <a:t>Q.pop</a:t>
            </a:r>
            <a:endParaRPr lang="en-US" sz="1400" dirty="0"/>
          </a:p>
          <a:p>
            <a:r>
              <a:rPr lang="en-US" sz="1400" dirty="0"/>
              <a:t>    </a:t>
            </a:r>
            <a:r>
              <a:rPr lang="en-US" sz="1400" dirty="0" err="1"/>
              <a:t>Z.right</a:t>
            </a:r>
            <a:r>
              <a:rPr lang="en-US" sz="1400" dirty="0"/>
              <a:t> = y = </a:t>
            </a:r>
            <a:r>
              <a:rPr lang="en-US" sz="1400" dirty="0" err="1"/>
              <a:t>Q.pop</a:t>
            </a:r>
            <a:endParaRPr lang="en-US" sz="1400" dirty="0"/>
          </a:p>
          <a:p>
            <a:r>
              <a:rPr lang="en-US" sz="1400" dirty="0"/>
              <a:t>    </a:t>
            </a:r>
            <a:r>
              <a:rPr lang="en-US" sz="1400" dirty="0" err="1"/>
              <a:t>Z.frequency</a:t>
            </a:r>
            <a:r>
              <a:rPr lang="en-US" sz="1400" dirty="0"/>
              <a:t> = </a:t>
            </a:r>
            <a:r>
              <a:rPr lang="en-US" sz="1400" dirty="0" err="1"/>
              <a:t>x.frequency</a:t>
            </a:r>
            <a:r>
              <a:rPr lang="en-US" sz="1400" dirty="0"/>
              <a:t> + </a:t>
            </a:r>
            <a:r>
              <a:rPr lang="en-US" sz="1400" dirty="0" err="1"/>
              <a:t>y.frequency</a:t>
            </a:r>
            <a:endParaRPr lang="en-US" sz="1400" dirty="0"/>
          </a:p>
          <a:p>
            <a:r>
              <a:rPr lang="en-US" sz="1400" dirty="0"/>
              <a:t>    </a:t>
            </a:r>
            <a:r>
              <a:rPr lang="en-US" sz="1400" dirty="0" err="1"/>
              <a:t>Q.push</a:t>
            </a:r>
            <a:r>
              <a:rPr lang="en-US" sz="1400" dirty="0"/>
              <a:t>(Z)</a:t>
            </a:r>
          </a:p>
          <a:p>
            <a:r>
              <a:rPr lang="en-US" sz="1400" dirty="0"/>
              <a:t>end while</a:t>
            </a:r>
          </a:p>
          <a:p>
            <a:r>
              <a:rPr lang="en-US" sz="1400" dirty="0"/>
              <a:t>Return Q</a:t>
            </a:r>
          </a:p>
        </p:txBody>
      </p:sp>
    </p:spTree>
    <p:extLst>
      <p:ext uri="{BB962C8B-B14F-4D97-AF65-F5344CB8AC3E}">
        <p14:creationId xmlns:p14="http://schemas.microsoft.com/office/powerpoint/2010/main" val="297883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Time complexity analysis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620473" y="2159867"/>
            <a:ext cx="8951053" cy="1323439"/>
          </a:xfrm>
          <a:prstGeom prst="rect">
            <a:avLst/>
          </a:prstGeom>
          <a:noFill/>
        </p:spPr>
        <p:txBody>
          <a:bodyPr wrap="square" rtlCol="0">
            <a:spAutoFit/>
          </a:bodyPr>
          <a:lstStyle/>
          <a:p>
            <a:r>
              <a:rPr lang="en-US" sz="2000" b="0" i="0" dirty="0">
                <a:effectLst/>
                <a:latin typeface="arial" panose="020B0604020202020204" pitchFamily="34" charset="0"/>
              </a:rPr>
              <a:t>The time complexity for encoding each unique character based on its frequency is </a:t>
            </a:r>
            <a:r>
              <a:rPr lang="en-US" sz="2000" b="1" i="0" dirty="0">
                <a:effectLst/>
                <a:latin typeface="arial" panose="020B0604020202020204" pitchFamily="34" charset="0"/>
              </a:rPr>
              <a:t>O(</a:t>
            </a:r>
            <a:r>
              <a:rPr lang="en-US" sz="2000" b="1" i="0" dirty="0" err="1">
                <a:effectLst/>
                <a:latin typeface="arial" panose="020B0604020202020204" pitchFamily="34" charset="0"/>
              </a:rPr>
              <a:t>nlog</a:t>
            </a:r>
            <a:r>
              <a:rPr lang="en-US" sz="2000" b="1" i="0" dirty="0">
                <a:effectLst/>
                <a:latin typeface="arial" panose="020B0604020202020204" pitchFamily="34" charset="0"/>
              </a:rPr>
              <a:t> n)</a:t>
            </a:r>
            <a:r>
              <a:rPr lang="en-US" sz="2000" b="0" i="0" dirty="0">
                <a:effectLst/>
                <a:latin typeface="arial" panose="020B0604020202020204" pitchFamily="34" charset="0"/>
              </a:rPr>
              <a:t> . Extracting minimum frequency from the priority queue takes place 2*(n-1) times and its complexity is O(log n) . Thus the overall complexity is O(</a:t>
            </a:r>
            <a:r>
              <a:rPr lang="en-US" sz="2000" b="0" i="0" dirty="0" err="1">
                <a:effectLst/>
                <a:latin typeface="arial" panose="020B0604020202020204" pitchFamily="34" charset="0"/>
              </a:rPr>
              <a:t>nlog</a:t>
            </a:r>
            <a:r>
              <a:rPr lang="en-US" sz="2000" b="0" i="0" dirty="0">
                <a:effectLst/>
                <a:latin typeface="arial" panose="020B0604020202020204" pitchFamily="34" charset="0"/>
              </a:rPr>
              <a:t> n) .</a:t>
            </a:r>
            <a:endParaRPr lang="en-US" sz="2000" dirty="0"/>
          </a:p>
        </p:txBody>
      </p:sp>
    </p:spTree>
    <p:extLst>
      <p:ext uri="{BB962C8B-B14F-4D97-AF65-F5344CB8AC3E}">
        <p14:creationId xmlns:p14="http://schemas.microsoft.com/office/powerpoint/2010/main" val="264934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Huffman coding pseudocode: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756032"/>
            <a:ext cx="8951053" cy="3385542"/>
          </a:xfrm>
          <a:prstGeom prst="rect">
            <a:avLst/>
          </a:prstGeom>
          <a:noFill/>
        </p:spPr>
        <p:txBody>
          <a:bodyPr wrap="square" rtlCol="0">
            <a:spAutoFit/>
          </a:bodyPr>
          <a:lstStyle/>
          <a:p>
            <a:r>
              <a:rPr lang="en-US" b="1" i="0" dirty="0">
                <a:solidFill>
                  <a:srgbClr val="14171A"/>
                </a:solidFill>
                <a:effectLst/>
                <a:latin typeface="Arial" panose="020B0604020202020204" pitchFamily="34" charset="0"/>
              </a:rPr>
              <a:t>Decompression Technique:-</a:t>
            </a:r>
          </a:p>
          <a:p>
            <a:r>
              <a:rPr lang="en-US" sz="1400" dirty="0"/>
              <a:t>Procedure </a:t>
            </a:r>
            <a:r>
              <a:rPr lang="en-US" sz="1400" dirty="0" err="1"/>
              <a:t>HuffmanDecompression</a:t>
            </a:r>
            <a:r>
              <a:rPr lang="en-US" sz="1400" dirty="0"/>
              <a:t>(root, S):   // root represents the root of Huffman Tree</a:t>
            </a:r>
          </a:p>
          <a:p>
            <a:r>
              <a:rPr lang="en-US" sz="1400" dirty="0"/>
              <a:t>n := </a:t>
            </a:r>
            <a:r>
              <a:rPr lang="en-US" sz="1400" dirty="0" err="1"/>
              <a:t>S.length</a:t>
            </a:r>
            <a:r>
              <a:rPr lang="en-US" sz="1400" dirty="0"/>
              <a:t>                              // S refers to bit-stream to be decompressed</a:t>
            </a:r>
          </a:p>
          <a:p>
            <a:r>
              <a:rPr lang="en-US" sz="1400" dirty="0"/>
              <a:t>for </a:t>
            </a:r>
            <a:r>
              <a:rPr lang="en-US" sz="1400" dirty="0" err="1"/>
              <a:t>i</a:t>
            </a:r>
            <a:r>
              <a:rPr lang="en-US" sz="1400" dirty="0"/>
              <a:t> := 1 to n</a:t>
            </a:r>
          </a:p>
          <a:p>
            <a:r>
              <a:rPr lang="en-US" sz="1400" dirty="0"/>
              <a:t>    current = root</a:t>
            </a:r>
          </a:p>
          <a:p>
            <a:r>
              <a:rPr lang="en-US" sz="1400" dirty="0"/>
              <a:t>    while </a:t>
            </a:r>
            <a:r>
              <a:rPr lang="en-US" sz="1400" dirty="0" err="1"/>
              <a:t>current.left</a:t>
            </a:r>
            <a:r>
              <a:rPr lang="en-US" sz="1400" dirty="0"/>
              <a:t> != NULL and </a:t>
            </a:r>
            <a:r>
              <a:rPr lang="en-US" sz="1400" dirty="0" err="1"/>
              <a:t>current.right</a:t>
            </a:r>
            <a:r>
              <a:rPr lang="en-US" sz="1400" dirty="0"/>
              <a:t> != NULL</a:t>
            </a:r>
          </a:p>
          <a:p>
            <a:r>
              <a:rPr lang="en-US" sz="1400" dirty="0"/>
              <a:t>        if S[</a:t>
            </a:r>
            <a:r>
              <a:rPr lang="en-US" sz="1400" dirty="0" err="1"/>
              <a:t>i</a:t>
            </a:r>
            <a:r>
              <a:rPr lang="en-US" sz="1400" dirty="0"/>
              <a:t>] is equal to '0'</a:t>
            </a:r>
          </a:p>
          <a:p>
            <a:r>
              <a:rPr lang="en-US" sz="1400" dirty="0"/>
              <a:t>            current := </a:t>
            </a:r>
            <a:r>
              <a:rPr lang="en-US" sz="1400" dirty="0" err="1"/>
              <a:t>current.left</a:t>
            </a:r>
            <a:endParaRPr lang="en-US" sz="1400" dirty="0"/>
          </a:p>
          <a:p>
            <a:r>
              <a:rPr lang="en-US" sz="1400" dirty="0"/>
              <a:t>        else</a:t>
            </a:r>
          </a:p>
          <a:p>
            <a:r>
              <a:rPr lang="en-US" sz="1400" dirty="0"/>
              <a:t>            current := </a:t>
            </a:r>
            <a:r>
              <a:rPr lang="en-US" sz="1400" dirty="0" err="1"/>
              <a:t>current.right</a:t>
            </a:r>
            <a:endParaRPr lang="en-US" sz="1400" dirty="0"/>
          </a:p>
          <a:p>
            <a:r>
              <a:rPr lang="en-US" sz="1400" dirty="0"/>
              <a:t>        endif</a:t>
            </a:r>
          </a:p>
          <a:p>
            <a:r>
              <a:rPr lang="en-US" sz="1400" dirty="0"/>
              <a:t>        </a:t>
            </a:r>
            <a:r>
              <a:rPr lang="en-US" sz="1400" dirty="0" err="1"/>
              <a:t>i</a:t>
            </a:r>
            <a:r>
              <a:rPr lang="en-US" sz="1400" dirty="0"/>
              <a:t> := i+1</a:t>
            </a:r>
          </a:p>
          <a:p>
            <a:r>
              <a:rPr lang="en-US" sz="1400" dirty="0"/>
              <a:t>    </a:t>
            </a:r>
            <a:r>
              <a:rPr lang="en-US" sz="1400" dirty="0" err="1"/>
              <a:t>endwhile</a:t>
            </a:r>
            <a:endParaRPr lang="en-US" sz="1400" dirty="0"/>
          </a:p>
          <a:p>
            <a:r>
              <a:rPr lang="en-US" sz="1400" dirty="0"/>
              <a:t>    print </a:t>
            </a:r>
            <a:r>
              <a:rPr lang="en-US" sz="1400" dirty="0" err="1"/>
              <a:t>current.symbol</a:t>
            </a:r>
            <a:endParaRPr lang="en-US" sz="1400" dirty="0"/>
          </a:p>
          <a:p>
            <a:r>
              <a:rPr lang="en-US" sz="1400" dirty="0" err="1"/>
              <a:t>endfor</a:t>
            </a:r>
            <a:endParaRPr lang="en-US" sz="1400" dirty="0"/>
          </a:p>
        </p:txBody>
      </p:sp>
    </p:spTree>
    <p:extLst>
      <p:ext uri="{BB962C8B-B14F-4D97-AF65-F5344CB8AC3E}">
        <p14:creationId xmlns:p14="http://schemas.microsoft.com/office/powerpoint/2010/main" val="179679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Huffman coding pseudocode: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756032"/>
            <a:ext cx="8951053" cy="3385542"/>
          </a:xfrm>
          <a:prstGeom prst="rect">
            <a:avLst/>
          </a:prstGeom>
          <a:noFill/>
        </p:spPr>
        <p:txBody>
          <a:bodyPr wrap="square" rtlCol="0">
            <a:spAutoFit/>
          </a:bodyPr>
          <a:lstStyle/>
          <a:p>
            <a:r>
              <a:rPr lang="en-US" b="1" i="0" dirty="0">
                <a:solidFill>
                  <a:srgbClr val="14171A"/>
                </a:solidFill>
                <a:effectLst/>
                <a:latin typeface="Arial" panose="020B0604020202020204" pitchFamily="34" charset="0"/>
              </a:rPr>
              <a:t>Decompression Technique:-</a:t>
            </a:r>
          </a:p>
          <a:p>
            <a:r>
              <a:rPr lang="en-US" sz="1400" dirty="0"/>
              <a:t>Procedure </a:t>
            </a:r>
            <a:r>
              <a:rPr lang="en-US" sz="1400" dirty="0" err="1"/>
              <a:t>HuffmanDecompression</a:t>
            </a:r>
            <a:r>
              <a:rPr lang="en-US" sz="1400" dirty="0"/>
              <a:t>(root, S):   // root represents the root of Huffman Tree</a:t>
            </a:r>
          </a:p>
          <a:p>
            <a:r>
              <a:rPr lang="en-US" sz="1400" dirty="0"/>
              <a:t>n := </a:t>
            </a:r>
            <a:r>
              <a:rPr lang="en-US" sz="1400" dirty="0" err="1"/>
              <a:t>S.length</a:t>
            </a:r>
            <a:r>
              <a:rPr lang="en-US" sz="1400" dirty="0"/>
              <a:t>                              // S refers to bit-stream to be decompressed</a:t>
            </a:r>
          </a:p>
          <a:p>
            <a:r>
              <a:rPr lang="en-US" sz="1400" dirty="0"/>
              <a:t>for </a:t>
            </a:r>
            <a:r>
              <a:rPr lang="en-US" sz="1400" dirty="0" err="1"/>
              <a:t>i</a:t>
            </a:r>
            <a:r>
              <a:rPr lang="en-US" sz="1400" dirty="0"/>
              <a:t> := 1 to n</a:t>
            </a:r>
          </a:p>
          <a:p>
            <a:r>
              <a:rPr lang="en-US" sz="1400" dirty="0"/>
              <a:t>    current = root</a:t>
            </a:r>
          </a:p>
          <a:p>
            <a:r>
              <a:rPr lang="en-US" sz="1400" dirty="0"/>
              <a:t>    while </a:t>
            </a:r>
            <a:r>
              <a:rPr lang="en-US" sz="1400" dirty="0" err="1"/>
              <a:t>current.left</a:t>
            </a:r>
            <a:r>
              <a:rPr lang="en-US" sz="1400" dirty="0"/>
              <a:t> != NULL and </a:t>
            </a:r>
            <a:r>
              <a:rPr lang="en-US" sz="1400" dirty="0" err="1"/>
              <a:t>current.right</a:t>
            </a:r>
            <a:r>
              <a:rPr lang="en-US" sz="1400" dirty="0"/>
              <a:t> != NULL</a:t>
            </a:r>
          </a:p>
          <a:p>
            <a:r>
              <a:rPr lang="en-US" sz="1400" dirty="0"/>
              <a:t>        if S[</a:t>
            </a:r>
            <a:r>
              <a:rPr lang="en-US" sz="1400" dirty="0" err="1"/>
              <a:t>i</a:t>
            </a:r>
            <a:r>
              <a:rPr lang="en-US" sz="1400" dirty="0"/>
              <a:t>] is equal to '0'</a:t>
            </a:r>
          </a:p>
          <a:p>
            <a:r>
              <a:rPr lang="en-US" sz="1400" dirty="0"/>
              <a:t>            current := </a:t>
            </a:r>
            <a:r>
              <a:rPr lang="en-US" sz="1400" dirty="0" err="1"/>
              <a:t>current.left</a:t>
            </a:r>
            <a:endParaRPr lang="en-US" sz="1400" dirty="0"/>
          </a:p>
          <a:p>
            <a:r>
              <a:rPr lang="en-US" sz="1400" dirty="0"/>
              <a:t>        else</a:t>
            </a:r>
          </a:p>
          <a:p>
            <a:r>
              <a:rPr lang="en-US" sz="1400" dirty="0"/>
              <a:t>            current := </a:t>
            </a:r>
            <a:r>
              <a:rPr lang="en-US" sz="1400" dirty="0" err="1"/>
              <a:t>current.right</a:t>
            </a:r>
            <a:endParaRPr lang="en-US" sz="1400" dirty="0"/>
          </a:p>
          <a:p>
            <a:r>
              <a:rPr lang="en-US" sz="1400" dirty="0"/>
              <a:t>        endif</a:t>
            </a:r>
          </a:p>
          <a:p>
            <a:r>
              <a:rPr lang="en-US" sz="1400" dirty="0"/>
              <a:t>        </a:t>
            </a:r>
            <a:r>
              <a:rPr lang="en-US" sz="1400" dirty="0" err="1"/>
              <a:t>i</a:t>
            </a:r>
            <a:r>
              <a:rPr lang="en-US" sz="1400" dirty="0"/>
              <a:t> := i+1</a:t>
            </a:r>
          </a:p>
          <a:p>
            <a:r>
              <a:rPr lang="en-US" sz="1400" dirty="0"/>
              <a:t>    </a:t>
            </a:r>
            <a:r>
              <a:rPr lang="en-US" sz="1400" dirty="0" err="1"/>
              <a:t>endwhile</a:t>
            </a:r>
            <a:endParaRPr lang="en-US" sz="1400" dirty="0"/>
          </a:p>
          <a:p>
            <a:r>
              <a:rPr lang="en-US" sz="1400" dirty="0"/>
              <a:t>    print </a:t>
            </a:r>
            <a:r>
              <a:rPr lang="en-US" sz="1400" dirty="0" err="1"/>
              <a:t>current.symbol</a:t>
            </a:r>
            <a:endParaRPr lang="en-US" sz="1400" dirty="0"/>
          </a:p>
          <a:p>
            <a:r>
              <a:rPr lang="en-US" sz="1400" dirty="0" err="1"/>
              <a:t>endfor</a:t>
            </a:r>
            <a:endParaRPr lang="en-US" sz="1400" dirty="0"/>
          </a:p>
        </p:txBody>
      </p:sp>
    </p:spTree>
    <p:extLst>
      <p:ext uri="{BB962C8B-B14F-4D97-AF65-F5344CB8AC3E}">
        <p14:creationId xmlns:p14="http://schemas.microsoft.com/office/powerpoint/2010/main" val="200249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useBgFill="1">
        <p:nvSpPr>
          <p:cNvPr id="50" name="Rectangle 4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3BD435B-965D-F0FD-2D3C-748B6FB58D05}"/>
              </a:ext>
            </a:extLst>
          </p:cNvPr>
          <p:cNvSpPr>
            <a:spLocks noGrp="1" noChangeArrowheads="1"/>
          </p:cNvSpPr>
          <p:nvPr>
            <p:ph type="title"/>
          </p:nvPr>
        </p:nvSpPr>
        <p:spPr bwMode="auto">
          <a:xfrm>
            <a:off x="1404273" y="418698"/>
            <a:ext cx="7018272" cy="71811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BDC1C6"/>
                </a:solidFill>
                <a:effectLst/>
                <a:latin typeface="Google Sans"/>
              </a:rPr>
              <a:t>Huffman coding pseudocode: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5C379F-81CA-539B-D55F-CEB7F5B785AD}"/>
              </a:ext>
            </a:extLst>
          </p:cNvPr>
          <p:cNvSpPr txBox="1"/>
          <p:nvPr/>
        </p:nvSpPr>
        <p:spPr>
          <a:xfrm>
            <a:off x="1793146" y="1756032"/>
            <a:ext cx="8951053" cy="3385542"/>
          </a:xfrm>
          <a:prstGeom prst="rect">
            <a:avLst/>
          </a:prstGeom>
          <a:noFill/>
        </p:spPr>
        <p:txBody>
          <a:bodyPr wrap="square" rtlCol="0">
            <a:spAutoFit/>
          </a:bodyPr>
          <a:lstStyle/>
          <a:p>
            <a:r>
              <a:rPr lang="en-US" b="1" i="0" dirty="0">
                <a:solidFill>
                  <a:srgbClr val="14171A"/>
                </a:solidFill>
                <a:effectLst/>
                <a:latin typeface="Arial" panose="020B0604020202020204" pitchFamily="34" charset="0"/>
              </a:rPr>
              <a:t>Decompression Technique:-</a:t>
            </a:r>
          </a:p>
          <a:p>
            <a:r>
              <a:rPr lang="en-US" sz="1400" dirty="0"/>
              <a:t>Procedure </a:t>
            </a:r>
            <a:r>
              <a:rPr lang="en-US" sz="1400" dirty="0" err="1"/>
              <a:t>HuffmanDecompression</a:t>
            </a:r>
            <a:r>
              <a:rPr lang="en-US" sz="1400" dirty="0"/>
              <a:t>(root, S):   // root represents the root of Huffman Tree</a:t>
            </a:r>
          </a:p>
          <a:p>
            <a:r>
              <a:rPr lang="en-US" sz="1400" dirty="0"/>
              <a:t>n := </a:t>
            </a:r>
            <a:r>
              <a:rPr lang="en-US" sz="1400" dirty="0" err="1"/>
              <a:t>S.length</a:t>
            </a:r>
            <a:r>
              <a:rPr lang="en-US" sz="1400" dirty="0"/>
              <a:t>                              // S refers to bit-stream to be decompressed</a:t>
            </a:r>
          </a:p>
          <a:p>
            <a:r>
              <a:rPr lang="en-US" sz="1400" dirty="0"/>
              <a:t>for </a:t>
            </a:r>
            <a:r>
              <a:rPr lang="en-US" sz="1400" dirty="0" err="1"/>
              <a:t>i</a:t>
            </a:r>
            <a:r>
              <a:rPr lang="en-US" sz="1400" dirty="0"/>
              <a:t> := 1 to n</a:t>
            </a:r>
          </a:p>
          <a:p>
            <a:r>
              <a:rPr lang="en-US" sz="1400" dirty="0"/>
              <a:t>    current = root</a:t>
            </a:r>
          </a:p>
          <a:p>
            <a:r>
              <a:rPr lang="en-US" sz="1400" dirty="0"/>
              <a:t>    while </a:t>
            </a:r>
            <a:r>
              <a:rPr lang="en-US" sz="1400" dirty="0" err="1"/>
              <a:t>current.left</a:t>
            </a:r>
            <a:r>
              <a:rPr lang="en-US" sz="1400" dirty="0"/>
              <a:t> != NULL and </a:t>
            </a:r>
            <a:r>
              <a:rPr lang="en-US" sz="1400" dirty="0" err="1"/>
              <a:t>current.right</a:t>
            </a:r>
            <a:r>
              <a:rPr lang="en-US" sz="1400" dirty="0"/>
              <a:t> != NULL</a:t>
            </a:r>
          </a:p>
          <a:p>
            <a:r>
              <a:rPr lang="en-US" sz="1400" dirty="0"/>
              <a:t>        if S[</a:t>
            </a:r>
            <a:r>
              <a:rPr lang="en-US" sz="1400" dirty="0" err="1"/>
              <a:t>i</a:t>
            </a:r>
            <a:r>
              <a:rPr lang="en-US" sz="1400" dirty="0"/>
              <a:t>] is equal to '0'</a:t>
            </a:r>
          </a:p>
          <a:p>
            <a:r>
              <a:rPr lang="en-US" sz="1400" dirty="0"/>
              <a:t>            current := </a:t>
            </a:r>
            <a:r>
              <a:rPr lang="en-US" sz="1400" dirty="0" err="1"/>
              <a:t>current.left</a:t>
            </a:r>
            <a:endParaRPr lang="en-US" sz="1400" dirty="0"/>
          </a:p>
          <a:p>
            <a:r>
              <a:rPr lang="en-US" sz="1400" dirty="0"/>
              <a:t>        else</a:t>
            </a:r>
          </a:p>
          <a:p>
            <a:r>
              <a:rPr lang="en-US" sz="1400" dirty="0"/>
              <a:t>            current := </a:t>
            </a:r>
            <a:r>
              <a:rPr lang="en-US" sz="1400" dirty="0" err="1"/>
              <a:t>current.right</a:t>
            </a:r>
            <a:endParaRPr lang="en-US" sz="1400" dirty="0"/>
          </a:p>
          <a:p>
            <a:r>
              <a:rPr lang="en-US" sz="1400" dirty="0"/>
              <a:t>        endif</a:t>
            </a:r>
          </a:p>
          <a:p>
            <a:r>
              <a:rPr lang="en-US" sz="1400" dirty="0"/>
              <a:t>        </a:t>
            </a:r>
            <a:r>
              <a:rPr lang="en-US" sz="1400" dirty="0" err="1"/>
              <a:t>i</a:t>
            </a:r>
            <a:r>
              <a:rPr lang="en-US" sz="1400" dirty="0"/>
              <a:t> := i+1</a:t>
            </a:r>
          </a:p>
          <a:p>
            <a:r>
              <a:rPr lang="en-US" sz="1400" dirty="0"/>
              <a:t>    </a:t>
            </a:r>
            <a:r>
              <a:rPr lang="en-US" sz="1400" dirty="0" err="1"/>
              <a:t>endwhile</a:t>
            </a:r>
            <a:endParaRPr lang="en-US" sz="1400" dirty="0"/>
          </a:p>
          <a:p>
            <a:r>
              <a:rPr lang="en-US" sz="1400" dirty="0"/>
              <a:t>    print </a:t>
            </a:r>
            <a:r>
              <a:rPr lang="en-US" sz="1400" dirty="0" err="1"/>
              <a:t>current.symbol</a:t>
            </a:r>
            <a:endParaRPr lang="en-US" sz="1400" dirty="0"/>
          </a:p>
          <a:p>
            <a:r>
              <a:rPr lang="en-US" sz="1400" dirty="0" err="1"/>
              <a:t>endfor</a:t>
            </a:r>
            <a:endParaRPr lang="en-US" sz="1400" dirty="0"/>
          </a:p>
        </p:txBody>
      </p:sp>
    </p:spTree>
    <p:extLst>
      <p:ext uri="{BB962C8B-B14F-4D97-AF65-F5344CB8AC3E}">
        <p14:creationId xmlns:p14="http://schemas.microsoft.com/office/powerpoint/2010/main" val="3453196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{8ADB0C2F-F0C2-4650-BB50-154A42C1D7EB}tf56410444_win32</Template>
  <TotalTime>63</TotalTime>
  <Words>862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Avenir Next LT Pro</vt:lpstr>
      <vt:lpstr>Avenir Next LT Pro Light</vt:lpstr>
      <vt:lpstr>euclid_circular_a</vt:lpstr>
      <vt:lpstr>Garamond</vt:lpstr>
      <vt:lpstr>Google Sans</vt:lpstr>
      <vt:lpstr>system-ui</vt:lpstr>
      <vt:lpstr>SavonVTI</vt:lpstr>
      <vt:lpstr>DAA PROJECT</vt:lpstr>
      <vt:lpstr>PROBLEM STATEMENT :-  The idea is to assign variable-length codes to input characters, lengths of the assigned codes are based on the frequencies of corresponding characters. The most frequent character gets the smallest code and the least frequent character gets the largest code.</vt:lpstr>
      <vt:lpstr>SOLUTION :-  Using the Huffman Coding technique, we can compress the string to a smaller size. Huffman coding first creates a tree using the frequencies of the character and then generates code for each character. Once the data is encoded, it has to be decoded. Decoding is done using the same tree.</vt:lpstr>
      <vt:lpstr>Huffman Coding Algorithm </vt:lpstr>
      <vt:lpstr>Huffman coding pseudocode:</vt:lpstr>
      <vt:lpstr>Time complexity analysis : </vt:lpstr>
      <vt:lpstr>Huffman coding pseudocode:</vt:lpstr>
      <vt:lpstr>Huffman coding pseudocode:</vt:lpstr>
      <vt:lpstr>Huffman coding pseudocode:</vt:lpstr>
      <vt:lpstr>Constraints </vt:lpstr>
      <vt:lpstr>INPUT / OUTPUT : </vt:lpstr>
      <vt:lpstr>RESULT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PROJECT</dc:title>
  <dc:creator>SHAIK SHADAB PARVEZ</dc:creator>
  <cp:lastModifiedBy>SHAIK SHADAB PARVEZ</cp:lastModifiedBy>
  <cp:revision>1</cp:revision>
  <dcterms:created xsi:type="dcterms:W3CDTF">2022-06-22T05:37:05Z</dcterms:created>
  <dcterms:modified xsi:type="dcterms:W3CDTF">2022-06-22T06:40:14Z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