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04" r:id="rId1"/>
    <p:sldMasterId id="2147484005" r:id="rId2"/>
    <p:sldMasterId id="2147484028" r:id="rId3"/>
    <p:sldMasterId id="2147484422" r:id="rId4"/>
    <p:sldMasterId id="2147484435" r:id="rId5"/>
  </p:sldMasterIdLst>
  <p:notesMasterIdLst>
    <p:notesMasterId r:id="rId31"/>
  </p:notesMasterIdLst>
  <p:handoutMasterIdLst>
    <p:handoutMasterId r:id="rId32"/>
  </p:handoutMasterIdLst>
  <p:sldIdLst>
    <p:sldId id="257" r:id="rId6"/>
    <p:sldId id="532" r:id="rId7"/>
    <p:sldId id="544" r:id="rId8"/>
    <p:sldId id="545" r:id="rId9"/>
    <p:sldId id="549" r:id="rId10"/>
    <p:sldId id="546" r:id="rId11"/>
    <p:sldId id="562" r:id="rId12"/>
    <p:sldId id="563" r:id="rId13"/>
    <p:sldId id="564" r:id="rId14"/>
    <p:sldId id="556" r:id="rId15"/>
    <p:sldId id="557" r:id="rId16"/>
    <p:sldId id="558" r:id="rId17"/>
    <p:sldId id="559" r:id="rId18"/>
    <p:sldId id="560" r:id="rId19"/>
    <p:sldId id="550" r:id="rId20"/>
    <p:sldId id="551" r:id="rId21"/>
    <p:sldId id="553" r:id="rId22"/>
    <p:sldId id="552" r:id="rId23"/>
    <p:sldId id="554" r:id="rId24"/>
    <p:sldId id="565" r:id="rId25"/>
    <p:sldId id="569" r:id="rId26"/>
    <p:sldId id="567" r:id="rId27"/>
    <p:sldId id="566" r:id="rId28"/>
    <p:sldId id="561" r:id="rId29"/>
    <p:sldId id="547" r:id="rId30"/>
  </p:sldIdLst>
  <p:sldSz cx="9144000" cy="6858000" type="screen4x3"/>
  <p:notesSz cx="7053263" cy="9309100"/>
  <p:defaultTextStyle>
    <a:defPPr>
      <a:defRPr lang="en-US"/>
    </a:defPPr>
    <a:lvl1pPr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1pPr>
    <a:lvl2pPr marL="4572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2pPr>
    <a:lvl3pPr marL="9144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3pPr>
    <a:lvl4pPr marL="13716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4pPr>
    <a:lvl5pPr marL="1828800" algn="l" rtl="0" fontAlgn="base">
      <a:spcBef>
        <a:spcPct val="0"/>
      </a:spcBef>
      <a:spcAft>
        <a:spcPct val="0"/>
      </a:spcAft>
      <a:defRPr sz="2400" kern="1200">
        <a:solidFill>
          <a:srgbClr val="000066"/>
        </a:solidFill>
        <a:latin typeface="Times New Roman" pitchFamily="18" charset="0"/>
        <a:ea typeface="ＭＳ Ｐゴシック"/>
        <a:cs typeface="ＭＳ Ｐゴシック"/>
      </a:defRPr>
    </a:lvl5pPr>
    <a:lvl6pPr marL="2286000" algn="l" defTabSz="914400" rtl="0" eaLnBrk="1" latinLnBrk="0" hangingPunct="1">
      <a:defRPr sz="2400" kern="1200">
        <a:solidFill>
          <a:srgbClr val="000066"/>
        </a:solidFill>
        <a:latin typeface="Times New Roman" pitchFamily="18" charset="0"/>
        <a:ea typeface="ＭＳ Ｐゴシック"/>
        <a:cs typeface="ＭＳ Ｐゴシック"/>
      </a:defRPr>
    </a:lvl6pPr>
    <a:lvl7pPr marL="2743200" algn="l" defTabSz="914400" rtl="0" eaLnBrk="1" latinLnBrk="0" hangingPunct="1">
      <a:defRPr sz="2400" kern="1200">
        <a:solidFill>
          <a:srgbClr val="000066"/>
        </a:solidFill>
        <a:latin typeface="Times New Roman" pitchFamily="18" charset="0"/>
        <a:ea typeface="ＭＳ Ｐゴシック"/>
        <a:cs typeface="ＭＳ Ｐゴシック"/>
      </a:defRPr>
    </a:lvl7pPr>
    <a:lvl8pPr marL="3200400" algn="l" defTabSz="914400" rtl="0" eaLnBrk="1" latinLnBrk="0" hangingPunct="1">
      <a:defRPr sz="2400" kern="1200">
        <a:solidFill>
          <a:srgbClr val="000066"/>
        </a:solidFill>
        <a:latin typeface="Times New Roman" pitchFamily="18" charset="0"/>
        <a:ea typeface="ＭＳ Ｐゴシック"/>
        <a:cs typeface="ＭＳ Ｐゴシック"/>
      </a:defRPr>
    </a:lvl8pPr>
    <a:lvl9pPr marL="3657600" algn="l" defTabSz="914400" rtl="0" eaLnBrk="1" latinLnBrk="0" hangingPunct="1">
      <a:defRPr sz="2400" kern="1200">
        <a:solidFill>
          <a:srgbClr val="000066"/>
        </a:solidFill>
        <a:latin typeface="Times New Roman" pitchFamily="18" charset="0"/>
        <a:ea typeface="ＭＳ Ｐゴシック"/>
        <a:cs typeface="ＭＳ Ｐゴシック"/>
      </a:defRPr>
    </a:lvl9pPr>
  </p:defaultTextStyle>
  <p:extLst>
    <p:ext uri="{EFAFB233-063F-42B5-8137-9DF3F51BA10A}">
      <p15:sldGuideLst xmlns:p15="http://schemas.microsoft.com/office/powerpoint/2012/main">
        <p15:guide id="1" orient="horz" pos="2160">
          <p15:clr>
            <a:srgbClr val="A4A3A4"/>
          </p15:clr>
        </p15:guide>
        <p15:guide id="2" pos="51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21783"/>
    <a:srgbClr val="003399"/>
    <a:srgbClr val="4C29E4"/>
    <a:srgbClr val="FF9900"/>
    <a:srgbClr val="004282"/>
    <a:srgbClr val="F0E98C"/>
    <a:srgbClr val="FC4A07"/>
    <a:srgbClr val="1900FF"/>
    <a:srgbClr val="D43CE4"/>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1400" y="44"/>
      </p:cViewPr>
      <p:guideLst>
        <p:guide orient="horz" pos="2160"/>
        <p:guide pos="513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slideMaster" Target="slideMasters/slideMaster3.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heme" Target="theme/theme1.xml"/><Relationship Id="rId8"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4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3" name="Rectangle 3"/>
          <p:cNvSpPr>
            <a:spLocks noGrp="1" noChangeArrowheads="1"/>
          </p:cNvSpPr>
          <p:nvPr>
            <p:ph type="dt" sz="quarter"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D05FA768-A7E4-4AA5-A4BA-163F8EF38632}" type="datetime1">
              <a:rPr lang="en-US"/>
              <a:pPr>
                <a:defRPr/>
              </a:pPr>
              <a:t>3/13/2025</a:t>
            </a:fld>
            <a:endParaRPr lang="en-US"/>
          </a:p>
        </p:txBody>
      </p:sp>
      <p:sp>
        <p:nvSpPr>
          <p:cNvPr id="368644" name="Rectangle 4"/>
          <p:cNvSpPr>
            <a:spLocks noGrp="1" noChangeArrowheads="1"/>
          </p:cNvSpPr>
          <p:nvPr>
            <p:ph type="ftr" sz="quarter" idx="2"/>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68645" name="Rectangle 5"/>
          <p:cNvSpPr>
            <a:spLocks noGrp="1" noChangeArrowheads="1"/>
          </p:cNvSpPr>
          <p:nvPr>
            <p:ph type="sldNum" sz="quarter" idx="3"/>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2DE4EA3-437F-479B-9805-5A617B214F54}" type="slidenum">
              <a:rPr lang="en-US"/>
              <a:pPr>
                <a:defRPr/>
              </a:pPr>
              <a:t>‹#›</a:t>
            </a:fld>
            <a:endParaRPr lang="en-US"/>
          </a:p>
        </p:txBody>
      </p:sp>
    </p:spTree>
    <p:extLst>
      <p:ext uri="{BB962C8B-B14F-4D97-AF65-F5344CB8AC3E}">
        <p14:creationId xmlns:p14="http://schemas.microsoft.com/office/powerpoint/2010/main" val="2932201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2562" name="Rectangle 2"/>
          <p:cNvSpPr>
            <a:spLocks noGrp="1" noChangeArrowheads="1"/>
          </p:cNvSpPr>
          <p:nvPr>
            <p:ph type="hdr" sz="quarter"/>
          </p:nvPr>
        </p:nvSpPr>
        <p:spPr bwMode="auto">
          <a:xfrm>
            <a:off x="2"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3" name="Rectangle 3"/>
          <p:cNvSpPr>
            <a:spLocks noGrp="1" noChangeArrowheads="1"/>
          </p:cNvSpPr>
          <p:nvPr>
            <p:ph type="dt" idx="1"/>
          </p:nvPr>
        </p:nvSpPr>
        <p:spPr bwMode="auto">
          <a:xfrm>
            <a:off x="3993485" y="3"/>
            <a:ext cx="3058251" cy="466379"/>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lvl1pPr algn="r">
              <a:defRPr sz="1200">
                <a:solidFill>
                  <a:schemeClr val="tx1"/>
                </a:solidFill>
                <a:latin typeface="Arial" charset="0"/>
                <a:ea typeface="+mn-ea"/>
                <a:cs typeface="+mn-cs"/>
              </a:defRPr>
            </a:lvl1pPr>
          </a:lstStyle>
          <a:p>
            <a:pPr>
              <a:defRPr/>
            </a:pPr>
            <a:fld id="{359EE361-C4F1-4342-B028-006FB78D7A8B}" type="datetime1">
              <a:rPr lang="en-US"/>
              <a:pPr>
                <a:defRPr/>
              </a:pPr>
              <a:t>3/13/2025</a:t>
            </a:fld>
            <a:endParaRPr lang="en-US"/>
          </a:p>
        </p:txBody>
      </p:sp>
      <p:sp>
        <p:nvSpPr>
          <p:cNvPr id="43012" name="Rectangle 4"/>
          <p:cNvSpPr>
            <a:spLocks noGrp="1" noRot="1" noChangeAspect="1" noChangeArrowheads="1" noTextEdit="1"/>
          </p:cNvSpPr>
          <p:nvPr>
            <p:ph type="sldImg" idx="2"/>
          </p:nvPr>
        </p:nvSpPr>
        <p:spPr bwMode="auto">
          <a:xfrm>
            <a:off x="1200150" y="698500"/>
            <a:ext cx="4652963" cy="3490913"/>
          </a:xfrm>
          <a:prstGeom prst="rect">
            <a:avLst/>
          </a:prstGeom>
          <a:noFill/>
          <a:ln w="9525">
            <a:solidFill>
              <a:srgbClr val="000000"/>
            </a:solidFill>
            <a:miter lim="800000"/>
            <a:headEnd/>
            <a:tailEnd/>
          </a:ln>
        </p:spPr>
      </p:sp>
      <p:sp>
        <p:nvSpPr>
          <p:cNvPr id="322565" name="Rectangle 5"/>
          <p:cNvSpPr>
            <a:spLocks noGrp="1" noChangeArrowheads="1"/>
          </p:cNvSpPr>
          <p:nvPr>
            <p:ph type="body" sz="quarter" idx="3"/>
          </p:nvPr>
        </p:nvSpPr>
        <p:spPr bwMode="auto">
          <a:xfrm>
            <a:off x="704104" y="4422135"/>
            <a:ext cx="5645059" cy="4188171"/>
          </a:xfrm>
          <a:prstGeom prst="rect">
            <a:avLst/>
          </a:prstGeom>
          <a:noFill/>
          <a:ln w="9525">
            <a:noFill/>
            <a:miter lim="800000"/>
            <a:headEnd/>
            <a:tailEnd/>
          </a:ln>
          <a:effectLst/>
        </p:spPr>
        <p:txBody>
          <a:bodyPr vert="horz" wrap="square" lIns="88410" tIns="44205" rIns="88410" bIns="4420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22566" name="Rectangle 6"/>
          <p:cNvSpPr>
            <a:spLocks noGrp="1" noChangeArrowheads="1"/>
          </p:cNvSpPr>
          <p:nvPr>
            <p:ph type="ftr" sz="quarter" idx="4"/>
          </p:nvPr>
        </p:nvSpPr>
        <p:spPr bwMode="auto">
          <a:xfrm>
            <a:off x="2"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l">
              <a:defRPr sz="1200">
                <a:solidFill>
                  <a:schemeClr val="tx1"/>
                </a:solidFill>
                <a:latin typeface="Arial" charset="0"/>
                <a:ea typeface="+mn-ea"/>
                <a:cs typeface="+mn-cs"/>
              </a:defRPr>
            </a:lvl1pPr>
          </a:lstStyle>
          <a:p>
            <a:pPr>
              <a:defRPr/>
            </a:pPr>
            <a:endParaRPr lang="en-US"/>
          </a:p>
        </p:txBody>
      </p:sp>
      <p:sp>
        <p:nvSpPr>
          <p:cNvPr id="322567" name="Rectangle 7"/>
          <p:cNvSpPr>
            <a:spLocks noGrp="1" noChangeArrowheads="1"/>
          </p:cNvSpPr>
          <p:nvPr>
            <p:ph type="sldNum" sz="quarter" idx="5"/>
          </p:nvPr>
        </p:nvSpPr>
        <p:spPr bwMode="auto">
          <a:xfrm>
            <a:off x="3993485" y="8841186"/>
            <a:ext cx="3058251" cy="466379"/>
          </a:xfrm>
          <a:prstGeom prst="rect">
            <a:avLst/>
          </a:prstGeom>
          <a:noFill/>
          <a:ln w="9525">
            <a:noFill/>
            <a:miter lim="800000"/>
            <a:headEnd/>
            <a:tailEnd/>
          </a:ln>
          <a:effectLst/>
        </p:spPr>
        <p:txBody>
          <a:bodyPr vert="horz" wrap="square" lIns="88410" tIns="44205" rIns="88410" bIns="44205" numCol="1" anchor="b" anchorCtr="0" compatLnSpc="1">
            <a:prstTxWarp prst="textNoShape">
              <a:avLst/>
            </a:prstTxWarp>
          </a:bodyPr>
          <a:lstStyle>
            <a:lvl1pPr algn="r">
              <a:defRPr sz="1200">
                <a:solidFill>
                  <a:schemeClr val="tx1"/>
                </a:solidFill>
                <a:latin typeface="Arial" charset="0"/>
                <a:ea typeface="+mn-ea"/>
                <a:cs typeface="+mn-cs"/>
              </a:defRPr>
            </a:lvl1pPr>
          </a:lstStyle>
          <a:p>
            <a:pPr>
              <a:defRPr/>
            </a:pPr>
            <a:fld id="{67998F51-7187-4090-9CAB-E171F69C7EA2}" type="slidenum">
              <a:rPr lang="en-US"/>
              <a:pPr>
                <a:defRPr/>
              </a:pPr>
              <a:t>‹#›</a:t>
            </a:fld>
            <a:endParaRPr lang="en-US"/>
          </a:p>
        </p:txBody>
      </p:sp>
    </p:spTree>
    <p:extLst>
      <p:ext uri="{BB962C8B-B14F-4D97-AF65-F5344CB8AC3E}">
        <p14:creationId xmlns:p14="http://schemas.microsoft.com/office/powerpoint/2010/main" val="4216342996"/>
      </p:ext>
    </p:extLst>
  </p:cSld>
  <p:clrMap bg1="lt1" tx1="dk1" bg2="lt2" tx2="dk2" accent1="accent1" accent2="accent2" accent3="accent3" accent4="accent4" accent5="accent5" accent6="accent6" hlink="hlink" folHlink="folHlink"/>
  <p:hf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dt" sz="quarter" idx="1"/>
          </p:nvPr>
        </p:nvSpPr>
        <p:spPr>
          <a:noFill/>
        </p:spPr>
        <p:txBody>
          <a:bodyPr/>
          <a:lstStyle/>
          <a:p>
            <a:fld id="{5B29563C-2576-47C9-81AF-FDF82152C9D8}" type="datetime1">
              <a:rPr lang="en-US" smtClean="0">
                <a:latin typeface="Arial" pitchFamily="34" charset="0"/>
                <a:ea typeface="ＭＳ Ｐゴシック"/>
                <a:cs typeface="ＭＳ Ｐゴシック"/>
              </a:rPr>
              <a:pPr/>
              <a:t>3/13/2025</a:t>
            </a:fld>
            <a:endParaRPr lang="en-US">
              <a:latin typeface="Arial" pitchFamily="34" charset="0"/>
              <a:ea typeface="ＭＳ Ｐゴシック"/>
              <a:cs typeface="ＭＳ Ｐゴシック"/>
            </a:endParaRPr>
          </a:p>
        </p:txBody>
      </p:sp>
      <p:sp>
        <p:nvSpPr>
          <p:cNvPr id="44035" name="Rectangle 7"/>
          <p:cNvSpPr>
            <a:spLocks noGrp="1" noChangeArrowheads="1"/>
          </p:cNvSpPr>
          <p:nvPr>
            <p:ph type="sldNum" sz="quarter" idx="5"/>
          </p:nvPr>
        </p:nvSpPr>
        <p:spPr>
          <a:noFill/>
        </p:spPr>
        <p:txBody>
          <a:bodyPr/>
          <a:lstStyle/>
          <a:p>
            <a:fld id="{7D09CAB7-DC1E-46FC-8020-52F2E5C10D2F}" type="slidenum">
              <a:rPr lang="en-US" smtClean="0">
                <a:latin typeface="Arial" pitchFamily="34" charset="0"/>
                <a:ea typeface="ＭＳ Ｐゴシック"/>
                <a:cs typeface="ＭＳ Ｐゴシック"/>
              </a:rPr>
              <a:pPr/>
              <a:t>1</a:t>
            </a:fld>
            <a:endParaRPr lang="en-US">
              <a:latin typeface="Arial" pitchFamily="34" charset="0"/>
              <a:ea typeface="ＭＳ Ｐゴシック"/>
              <a:cs typeface="ＭＳ Ｐゴシック"/>
            </a:endParaRPr>
          </a:p>
        </p:txBody>
      </p:sp>
      <p:sp>
        <p:nvSpPr>
          <p:cNvPr id="44036" name="Rectangle 2"/>
          <p:cNvSpPr>
            <a:spLocks noGrp="1" noRot="1" noChangeAspect="1" noChangeArrowheads="1" noTextEdit="1"/>
          </p:cNvSpPr>
          <p:nvPr>
            <p:ph type="sldImg"/>
          </p:nvPr>
        </p:nvSpPr>
        <p:spPr>
          <a:ln/>
        </p:spPr>
      </p:sp>
      <p:sp>
        <p:nvSpPr>
          <p:cNvPr id="44037" name="Rectangle 3"/>
          <p:cNvSpPr>
            <a:spLocks noGrp="1" noChangeArrowheads="1"/>
          </p:cNvSpPr>
          <p:nvPr>
            <p:ph type="body" idx="1"/>
          </p:nvPr>
        </p:nvSpPr>
        <p:spPr>
          <a:noFill/>
          <a:ln/>
        </p:spPr>
        <p:txBody>
          <a:bodyPr/>
          <a:lstStyle/>
          <a:p>
            <a:pPr eaLnBrk="1" hangingPunct="1"/>
            <a:endParaRPr lang="en-US">
              <a:latin typeface="Arial" pitchFamily="34" charset="0"/>
            </a:endParaRPr>
          </a:p>
        </p:txBody>
      </p:sp>
    </p:spTree>
    <p:extLst>
      <p:ext uri="{BB962C8B-B14F-4D97-AF65-F5344CB8AC3E}">
        <p14:creationId xmlns:p14="http://schemas.microsoft.com/office/powerpoint/2010/main" val="17493405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262688"/>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6BA5E535-EB81-4656-8C91-8D8FD9F14301}"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0FCB8599-86B7-4D7E-99FA-FAAB520B35A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B9A37242-22DB-4743-88F0-CDF2C6375226}"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7"/>
          <p:cNvSpPr>
            <a:spLocks noGrp="1" noChangeArrowheads="1"/>
          </p:cNvSpPr>
          <p:nvPr>
            <p:ph type="sldNum" sz="quarter" idx="10"/>
          </p:nvPr>
        </p:nvSpPr>
        <p:spPr>
          <a:ln/>
        </p:spPr>
        <p:txBody>
          <a:bodyPr/>
          <a:lstStyle>
            <a:lvl1pPr>
              <a:defRPr/>
            </a:lvl1pPr>
          </a:lstStyle>
          <a:p>
            <a:pPr>
              <a:defRPr/>
            </a:pPr>
            <a:fld id="{4260DDFF-470B-469F-A544-30C18E9E461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804C2A1B-3629-4436-9CC7-6AC1B9072DC8}"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7"/>
          <p:cNvSpPr>
            <a:spLocks noGrp="1" noChangeArrowheads="1"/>
          </p:cNvSpPr>
          <p:nvPr>
            <p:ph type="sldNum" sz="quarter" idx="10"/>
          </p:nvPr>
        </p:nvSpPr>
        <p:spPr>
          <a:ln/>
        </p:spPr>
        <p:txBody>
          <a:bodyPr/>
          <a:lstStyle>
            <a:lvl1pPr>
              <a:defRPr/>
            </a:lvl1pPr>
          </a:lstStyle>
          <a:p>
            <a:pPr>
              <a:defRPr/>
            </a:pPr>
            <a:fld id="{B8964AA2-2766-4D48-BBDD-709A11AC3575}"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7"/>
          <p:cNvSpPr>
            <a:spLocks noGrp="1" noChangeArrowheads="1"/>
          </p:cNvSpPr>
          <p:nvPr>
            <p:ph type="sldNum" sz="quarter" idx="10"/>
          </p:nvPr>
        </p:nvSpPr>
        <p:spPr>
          <a:ln/>
        </p:spPr>
        <p:txBody>
          <a:bodyPr/>
          <a:lstStyle>
            <a:lvl1pPr>
              <a:defRPr/>
            </a:lvl1pPr>
          </a:lstStyle>
          <a:p>
            <a:pPr>
              <a:defRPr/>
            </a:pPr>
            <a:fld id="{0B063AFA-A1A6-43A2-B54C-22F18E9483F7}"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7"/>
          <p:cNvSpPr>
            <a:spLocks noGrp="1" noChangeArrowheads="1"/>
          </p:cNvSpPr>
          <p:nvPr>
            <p:ph type="sldNum" sz="quarter" idx="10"/>
          </p:nvPr>
        </p:nvSpPr>
        <p:spPr>
          <a:ln/>
        </p:spPr>
        <p:txBody>
          <a:bodyPr/>
          <a:lstStyle>
            <a:lvl1pPr>
              <a:defRPr/>
            </a:lvl1pPr>
          </a:lstStyle>
          <a:p>
            <a:pPr>
              <a:defRPr/>
            </a:pPr>
            <a:fld id="{07F8A546-3FC0-40F6-AE85-8A3DF391350F}" type="slidenum">
              <a:rPr lang="en-IN"/>
              <a:pPr>
                <a:defRPr/>
              </a:pPr>
              <a:t>‹#›</a:t>
            </a:fld>
            <a:endParaRPr lang="en-IN"/>
          </a:p>
        </p:txBody>
      </p:sp>
      <p:sp>
        <p:nvSpPr>
          <p:cNvPr id="8"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7"/>
          <p:cNvSpPr>
            <a:spLocks noGrp="1" noChangeArrowheads="1"/>
          </p:cNvSpPr>
          <p:nvPr>
            <p:ph type="sldNum" sz="quarter" idx="10"/>
          </p:nvPr>
        </p:nvSpPr>
        <p:spPr>
          <a:ln/>
        </p:spPr>
        <p:txBody>
          <a:bodyPr/>
          <a:lstStyle>
            <a:lvl1pPr>
              <a:defRPr/>
            </a:lvl1pPr>
          </a:lstStyle>
          <a:p>
            <a:pPr>
              <a:defRPr/>
            </a:pPr>
            <a:fld id="{D06D2879-1186-4218-BD1C-4C4FDBDA518C}" type="slidenum">
              <a:rPr lang="en-IN"/>
              <a:pPr>
                <a:defRPr/>
              </a:pPr>
              <a:t>‹#›</a:t>
            </a:fld>
            <a:endParaRPr lang="en-IN"/>
          </a:p>
        </p:txBody>
      </p:sp>
      <p:sp>
        <p:nvSpPr>
          <p:cNvPr id="4"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7"/>
          <p:cNvSpPr>
            <a:spLocks noGrp="1" noChangeArrowheads="1"/>
          </p:cNvSpPr>
          <p:nvPr>
            <p:ph type="sldNum" sz="quarter" idx="10"/>
          </p:nvPr>
        </p:nvSpPr>
        <p:spPr>
          <a:ln/>
        </p:spPr>
        <p:txBody>
          <a:bodyPr/>
          <a:lstStyle>
            <a:lvl1pPr>
              <a:defRPr/>
            </a:lvl1pPr>
          </a:lstStyle>
          <a:p>
            <a:pPr>
              <a:defRPr/>
            </a:pPr>
            <a:fld id="{357C594D-7D8A-492D-BE37-0D84DEBB7518}" type="slidenum">
              <a:rPr lang="en-IN"/>
              <a:pPr>
                <a:defRPr/>
              </a:pPr>
              <a:t>‹#›</a:t>
            </a:fld>
            <a:endParaRPr lang="en-IN"/>
          </a:p>
        </p:txBody>
      </p:sp>
      <p:sp>
        <p:nvSpPr>
          <p:cNvPr id="3"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rot="5400000">
            <a:off x="1698310" y="5848747"/>
            <a:ext cx="381000" cy="1565615"/>
          </a:xfrm>
          <a:ln/>
        </p:spPr>
        <p:txBody>
          <a:bodyPr/>
          <a:lstStyle>
            <a:lvl1pPr>
              <a:defRPr/>
            </a:lvl1pPr>
          </a:lstStyle>
          <a:p>
            <a:pPr>
              <a:defRPr/>
            </a:pPr>
            <a:r>
              <a:rPr lang="en-US"/>
              <a:t>4 December 2017</a:t>
            </a:r>
          </a:p>
        </p:txBody>
      </p:sp>
      <p:sp>
        <p:nvSpPr>
          <p:cNvPr id="6" name="Rectangle 6"/>
          <p:cNvSpPr>
            <a:spLocks noGrp="1" noChangeArrowheads="1"/>
          </p:cNvSpPr>
          <p:nvPr>
            <p:ph type="sldNum" sz="quarter" idx="12"/>
          </p:nvPr>
        </p:nvSpPr>
        <p:spPr>
          <a:xfrm>
            <a:off x="7239000" y="6451035"/>
            <a:ext cx="1905000" cy="314325"/>
          </a:xfrm>
          <a:prstGeom prst="rect">
            <a:avLst/>
          </a:prstGeom>
          <a:ln/>
        </p:spPr>
        <p:txBody>
          <a:bodyPr/>
          <a:lstStyle>
            <a:lvl1pPr algn="r">
              <a:defRPr sz="1800"/>
            </a:lvl1pPr>
          </a:lstStyle>
          <a:p>
            <a:pPr>
              <a:defRPr/>
            </a:pPr>
            <a:fld id="{51EDAF45-A1ED-443F-B7DC-99AC8969684E}"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79B5411D-9101-4D0F-9FC3-F9865FFE7BB4}"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7"/>
          <p:cNvSpPr>
            <a:spLocks noGrp="1" noChangeArrowheads="1"/>
          </p:cNvSpPr>
          <p:nvPr>
            <p:ph type="sldNum" sz="quarter" idx="10"/>
          </p:nvPr>
        </p:nvSpPr>
        <p:spPr>
          <a:ln/>
        </p:spPr>
        <p:txBody>
          <a:bodyPr/>
          <a:lstStyle>
            <a:lvl1pPr>
              <a:defRPr/>
            </a:lvl1pPr>
          </a:lstStyle>
          <a:p>
            <a:pPr>
              <a:defRPr/>
            </a:pPr>
            <a:fld id="{D353426A-7E99-4B3C-B0EA-8E4F5886D28D}" type="slidenum">
              <a:rPr lang="en-IN"/>
              <a:pPr>
                <a:defRPr/>
              </a:pPr>
              <a:t>‹#›</a:t>
            </a:fld>
            <a:endParaRPr lang="en-IN"/>
          </a:p>
        </p:txBody>
      </p:sp>
      <p:sp>
        <p:nvSpPr>
          <p:cNvPr id="6"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03B49B19-B38B-4B54-BFBC-9AF75E2D3BAA}"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7"/>
          <p:cNvSpPr>
            <a:spLocks noGrp="1" noChangeArrowheads="1"/>
          </p:cNvSpPr>
          <p:nvPr>
            <p:ph type="sldNum" sz="quarter" idx="10"/>
          </p:nvPr>
        </p:nvSpPr>
        <p:spPr>
          <a:ln/>
        </p:spPr>
        <p:txBody>
          <a:bodyPr/>
          <a:lstStyle>
            <a:lvl1pPr>
              <a:defRPr/>
            </a:lvl1pPr>
          </a:lstStyle>
          <a:p>
            <a:pPr>
              <a:defRPr/>
            </a:pPr>
            <a:fld id="{443C0DC8-5C22-4390-A568-1201AA148C43}" type="slidenum">
              <a:rPr lang="en-IN"/>
              <a:pPr>
                <a:defRPr/>
              </a:pPr>
              <a:t>‹#›</a:t>
            </a:fld>
            <a:endParaRPr lang="en-IN"/>
          </a:p>
        </p:txBody>
      </p:sp>
      <p:sp>
        <p:nvSpPr>
          <p:cNvPr id="5" name="Rectangle 49"/>
          <p:cNvSpPr>
            <a:spLocks noGrp="1" noChangeArrowheads="1"/>
          </p:cNvSpPr>
          <p:nvPr>
            <p:ph type="dt" sz="half" idx="11"/>
          </p:nvPr>
        </p:nvSpPr>
        <p:spPr>
          <a:ln/>
        </p:spPr>
        <p:txBody>
          <a:bodyPr/>
          <a:lstStyle>
            <a:lvl1pPr>
              <a:defRPr/>
            </a:lvl1pPr>
          </a:lstStyle>
          <a:p>
            <a:pPr>
              <a:defRPr/>
            </a:pPr>
            <a:r>
              <a:rPr lang="en-US"/>
              <a:t>4 December 2017</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2" name="Picture 7" descr="PPT values"/>
          <p:cNvPicPr>
            <a:picLocks noChangeAspect="1" noChangeArrowheads="1"/>
          </p:cNvPicPr>
          <p:nvPr userDrawn="1"/>
        </p:nvPicPr>
        <p:blipFill>
          <a:blip r:embed="rId2" cstate="print"/>
          <a:srcRect/>
          <a:stretch>
            <a:fillRect/>
          </a:stretch>
        </p:blipFill>
        <p:spPr bwMode="auto">
          <a:xfrm>
            <a:off x="2819400" y="6600825"/>
            <a:ext cx="5943600" cy="144463"/>
          </a:xfrm>
          <a:prstGeom prst="rect">
            <a:avLst/>
          </a:prstGeom>
          <a:noFill/>
          <a:ln w="9525">
            <a:noFill/>
            <a:miter lim="800000"/>
            <a:headEnd/>
            <a:tailEnd/>
          </a:ln>
        </p:spPr>
      </p:pic>
      <p:pic>
        <p:nvPicPr>
          <p:cNvPr id="3" name="Picture 8" descr="PPT inside"/>
          <p:cNvPicPr>
            <a:picLocks noChangeAspect="1" noChangeArrowheads="1"/>
          </p:cNvPicPr>
          <p:nvPr userDrawn="1"/>
        </p:nvPicPr>
        <p:blipFill>
          <a:blip r:embed="rId3" cstate="print"/>
          <a:srcRect t="19157" b="25415"/>
          <a:stretch>
            <a:fillRect/>
          </a:stretch>
        </p:blipFill>
        <p:spPr bwMode="auto">
          <a:xfrm>
            <a:off x="0" y="0"/>
            <a:ext cx="9145588" cy="688975"/>
          </a:xfrm>
          <a:prstGeom prst="rect">
            <a:avLst/>
          </a:prstGeom>
          <a:noFill/>
          <a:ln w="9525">
            <a:noFill/>
            <a:miter lim="800000"/>
            <a:headEnd/>
            <a:tailEnd/>
          </a:ln>
        </p:spPr>
      </p:pic>
      <p:sp>
        <p:nvSpPr>
          <p:cNvPr id="4" name="Rectangle 2"/>
          <p:cNvSpPr>
            <a:spLocks noGrp="1" noChangeArrowheads="1"/>
          </p:cNvSpPr>
          <p:nvPr>
            <p:ph type="dt" sz="half" idx="10"/>
          </p:nvPr>
        </p:nvSpPr>
        <p:spPr/>
        <p:txBody>
          <a:bodyPr/>
          <a:lstStyle>
            <a:lvl1pPr>
              <a:defRPr/>
            </a:lvl1pPr>
          </a:lstStyle>
          <a:p>
            <a:pPr>
              <a:defRPr/>
            </a:pPr>
            <a:r>
              <a:rPr lang="en-US"/>
              <a:t>4 December 2017</a:t>
            </a:r>
          </a:p>
        </p:txBody>
      </p:sp>
      <p:sp>
        <p:nvSpPr>
          <p:cNvPr id="5" name="Rectangle 3"/>
          <p:cNvSpPr>
            <a:spLocks noGrp="1" noChangeArrowheads="1"/>
          </p:cNvSpPr>
          <p:nvPr>
            <p:ph type="ftr" sz="quarter" idx="11"/>
          </p:nvPr>
        </p:nvSpPr>
        <p:spPr/>
        <p:txBody>
          <a:bodyPr/>
          <a:lstStyle>
            <a:lvl1pPr>
              <a:defRPr/>
            </a:lvl1pPr>
          </a:lstStyle>
          <a:p>
            <a:pPr>
              <a:defRPr/>
            </a:pPr>
            <a:endParaRPr lang="en-US"/>
          </a:p>
        </p:txBody>
      </p:sp>
      <p:sp>
        <p:nvSpPr>
          <p:cNvPr id="6" name="Rectangle 4"/>
          <p:cNvSpPr>
            <a:spLocks noGrp="1" noChangeArrowheads="1"/>
          </p:cNvSpPr>
          <p:nvPr>
            <p:ph type="sldNum" sz="quarter" idx="12"/>
          </p:nvPr>
        </p:nvSpPr>
        <p:spPr/>
        <p:txBody>
          <a:bodyPr/>
          <a:lstStyle>
            <a:lvl1pPr>
              <a:defRPr/>
            </a:lvl1pPr>
          </a:lstStyle>
          <a:p>
            <a:pPr>
              <a:defRPr/>
            </a:pPr>
            <a:fld id="{70F26646-E06F-4376-B3C2-FFEE67AEEAE3}"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a:p>
        </p:txBody>
      </p:sp>
    </p:spTree>
    <p:extLst>
      <p:ext uri="{BB962C8B-B14F-4D97-AF65-F5344CB8AC3E}">
        <p14:creationId xmlns:p14="http://schemas.microsoft.com/office/powerpoint/2010/main" val="21650968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a:p>
        </p:txBody>
      </p:sp>
    </p:spTree>
    <p:extLst>
      <p:ext uri="{BB962C8B-B14F-4D97-AF65-F5344CB8AC3E}">
        <p14:creationId xmlns:p14="http://schemas.microsoft.com/office/powerpoint/2010/main" val="3279606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a:p>
        </p:txBody>
      </p:sp>
    </p:spTree>
    <p:extLst>
      <p:ext uri="{BB962C8B-B14F-4D97-AF65-F5344CB8AC3E}">
        <p14:creationId xmlns:p14="http://schemas.microsoft.com/office/powerpoint/2010/main" val="12629653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a:p>
        </p:txBody>
      </p:sp>
    </p:spTree>
    <p:extLst>
      <p:ext uri="{BB962C8B-B14F-4D97-AF65-F5344CB8AC3E}">
        <p14:creationId xmlns:p14="http://schemas.microsoft.com/office/powerpoint/2010/main" val="381700578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a:p>
        </p:txBody>
      </p:sp>
    </p:spTree>
    <p:extLst>
      <p:ext uri="{BB962C8B-B14F-4D97-AF65-F5344CB8AC3E}">
        <p14:creationId xmlns:p14="http://schemas.microsoft.com/office/powerpoint/2010/main" val="2387689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5"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7C9E8333-71C2-4DC6-B430-940BC8F3F786}" type="slidenum">
              <a:rPr lang="en-US"/>
              <a:pPr>
                <a:defRPr/>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a:p>
        </p:txBody>
      </p:sp>
    </p:spTree>
    <p:extLst>
      <p:ext uri="{BB962C8B-B14F-4D97-AF65-F5344CB8AC3E}">
        <p14:creationId xmlns:p14="http://schemas.microsoft.com/office/powerpoint/2010/main" val="2331347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a:p>
        </p:txBody>
      </p:sp>
    </p:spTree>
    <p:extLst>
      <p:ext uri="{BB962C8B-B14F-4D97-AF65-F5344CB8AC3E}">
        <p14:creationId xmlns:p14="http://schemas.microsoft.com/office/powerpoint/2010/main" val="28611319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a:p>
        </p:txBody>
      </p:sp>
    </p:spTree>
    <p:extLst>
      <p:ext uri="{BB962C8B-B14F-4D97-AF65-F5344CB8AC3E}">
        <p14:creationId xmlns:p14="http://schemas.microsoft.com/office/powerpoint/2010/main" val="119683828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a:p>
        </p:txBody>
      </p:sp>
    </p:spTree>
    <p:extLst>
      <p:ext uri="{BB962C8B-B14F-4D97-AF65-F5344CB8AC3E}">
        <p14:creationId xmlns:p14="http://schemas.microsoft.com/office/powerpoint/2010/main" val="18732977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a:p>
        </p:txBody>
      </p:sp>
    </p:spTree>
    <p:extLst>
      <p:ext uri="{BB962C8B-B14F-4D97-AF65-F5344CB8AC3E}">
        <p14:creationId xmlns:p14="http://schemas.microsoft.com/office/powerpoint/2010/main" val="13207933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a:p>
        </p:txBody>
      </p:sp>
    </p:spTree>
    <p:extLst>
      <p:ext uri="{BB962C8B-B14F-4D97-AF65-F5344CB8AC3E}">
        <p14:creationId xmlns:p14="http://schemas.microsoft.com/office/powerpoint/2010/main" val="29162530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a:p>
        </p:txBody>
      </p:sp>
    </p:spTree>
    <p:extLst>
      <p:ext uri="{BB962C8B-B14F-4D97-AF65-F5344CB8AC3E}">
        <p14:creationId xmlns:p14="http://schemas.microsoft.com/office/powerpoint/2010/main" val="37847622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Rectangle 6"/>
          <p:cNvSpPr>
            <a:spLocks noGrp="1" noChangeArrowheads="1"/>
          </p:cNvSpPr>
          <p:nvPr>
            <p:ph type="sldNum" sz="quarter" idx="12"/>
          </p:nvPr>
        </p:nvSpPr>
        <p:spPr>
          <a:xfrm>
            <a:off x="7239000" y="6262690"/>
            <a:ext cx="1905000" cy="314325"/>
          </a:xfrm>
          <a:prstGeom prst="rect">
            <a:avLst/>
          </a:prstGeom>
          <a:ln/>
        </p:spPr>
        <p:txBody>
          <a:bodyPr/>
          <a:lstStyle>
            <a:lvl1pPr algn="r">
              <a:defRPr/>
            </a:lvl1pPr>
          </a:lstStyle>
          <a:p>
            <a:pPr>
              <a:defRPr/>
            </a:pPr>
            <a:fld id="{71E87DEA-1929-4DFA-BCB0-2AC438293E9D}" type="slidenum">
              <a:rPr lang="en-US" smtClean="0"/>
              <a:pPr>
                <a:defRPr/>
              </a:pPr>
              <a:t>‹#›</a:t>
            </a:fld>
            <a:endParaRPr lang="en-US"/>
          </a:p>
        </p:txBody>
      </p:sp>
    </p:spTree>
    <p:extLst>
      <p:ext uri="{BB962C8B-B14F-4D97-AF65-F5344CB8AC3E}">
        <p14:creationId xmlns:p14="http://schemas.microsoft.com/office/powerpoint/2010/main" val="40718901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2"/>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51EDAF45-A1ED-443F-B7DC-99AC8969684E}" type="slidenum">
              <a:rPr lang="en-US"/>
              <a:pPr>
                <a:defRPr/>
              </a:pPr>
              <a:t>‹#›</a:t>
            </a:fld>
            <a:endParaRPr lang="en-US"/>
          </a:p>
        </p:txBody>
      </p:sp>
    </p:spTree>
    <p:extLst>
      <p:ext uri="{BB962C8B-B14F-4D97-AF65-F5344CB8AC3E}">
        <p14:creationId xmlns:p14="http://schemas.microsoft.com/office/powerpoint/2010/main" val="17881301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a:prstGeom prst="rect">
            <a:avLst/>
          </a:prstGeo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7C9E8333-71C2-4DC6-B430-940BC8F3F786}" type="slidenum">
              <a:rPr lang="en-US"/>
              <a:pPr>
                <a:defRPr/>
              </a:pPr>
              <a:t>‹#›</a:t>
            </a:fld>
            <a:endParaRPr lang="en-US"/>
          </a:p>
        </p:txBody>
      </p:sp>
    </p:spTree>
    <p:extLst>
      <p:ext uri="{BB962C8B-B14F-4D97-AF65-F5344CB8AC3E}">
        <p14:creationId xmlns:p14="http://schemas.microsoft.com/office/powerpoint/2010/main" val="2034248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CA702117-61B5-4D5A-92FE-390351477704}" type="slidenum">
              <a:rPr lang="en-US"/>
              <a:pPr>
                <a:defRPr/>
              </a:pPr>
              <a:t>‹#›</a:t>
            </a:fld>
            <a:endParaRPr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CA702117-61B5-4D5A-92FE-390351477704}" type="slidenum">
              <a:rPr lang="en-US"/>
              <a:pPr>
                <a:defRPr/>
              </a:pPr>
              <a:t>‹#›</a:t>
            </a:fld>
            <a:endParaRPr lang="en-US"/>
          </a:p>
        </p:txBody>
      </p:sp>
    </p:spTree>
    <p:extLst>
      <p:ext uri="{BB962C8B-B14F-4D97-AF65-F5344CB8AC3E}">
        <p14:creationId xmlns:p14="http://schemas.microsoft.com/office/powerpoint/2010/main" val="60074492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8"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4AEB4C38-FD78-4A80-BF54-94252640DD84}" type="slidenum">
              <a:rPr lang="en-US"/>
              <a:pPr>
                <a:defRPr/>
              </a:pPr>
              <a:t>‹#›</a:t>
            </a:fld>
            <a:endParaRPr lang="en-US"/>
          </a:p>
        </p:txBody>
      </p:sp>
    </p:spTree>
    <p:extLst>
      <p:ext uri="{BB962C8B-B14F-4D97-AF65-F5344CB8AC3E}">
        <p14:creationId xmlns:p14="http://schemas.microsoft.com/office/powerpoint/2010/main" val="15611691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A08C398C-333C-4FCB-8B11-585B095AB6FE}" type="slidenum">
              <a:rPr lang="en-US"/>
              <a:pPr>
                <a:defRPr/>
              </a:pPr>
              <a:t>‹#›</a:t>
            </a:fld>
            <a:endParaRPr lang="en-US"/>
          </a:p>
        </p:txBody>
      </p:sp>
    </p:spTree>
    <p:extLst>
      <p:ext uri="{BB962C8B-B14F-4D97-AF65-F5344CB8AC3E}">
        <p14:creationId xmlns:p14="http://schemas.microsoft.com/office/powerpoint/2010/main" val="38289178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900">
                <a:latin typeface="Calibri" pitchFamily="34" charset="0"/>
                <a:cs typeface="Calibri" pitchFamily="34" charset="0"/>
              </a:defRPr>
            </a:lvl1pPr>
          </a:lstStyle>
          <a:p>
            <a:pPr>
              <a:defRPr/>
            </a:pPr>
            <a:r>
              <a:rPr lang="en-US">
                <a:solidFill>
                  <a:srgbClr val="FFFFFF"/>
                </a:solidFill>
              </a:rPr>
              <a:t>4 December 2017</a:t>
            </a:r>
          </a:p>
        </p:txBody>
      </p:sp>
      <p:sp>
        <p:nvSpPr>
          <p:cNvPr id="3"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7"/>
            <a:ext cx="1905000" cy="314325"/>
          </a:xfrm>
          <a:prstGeom prst="rect">
            <a:avLst/>
          </a:prstGeom>
          <a:ln/>
        </p:spPr>
        <p:txBody>
          <a:bodyPr/>
          <a:lstStyle>
            <a:lvl1pPr>
              <a:defRPr sz="900"/>
            </a:lvl1pPr>
          </a:lstStyle>
          <a:p>
            <a:pPr>
              <a:defRPr/>
            </a:pPr>
            <a:fld id="{CCE60E7C-9340-4E78-8FF1-5B9A5C8058C3}" type="slidenum">
              <a:rPr lang="en-US" smtClean="0"/>
              <a:pPr>
                <a:defRPr/>
              </a:pPr>
              <a:t>‹#›</a:t>
            </a:fld>
            <a:endParaRPr lang="en-US"/>
          </a:p>
        </p:txBody>
      </p:sp>
    </p:spTree>
    <p:extLst>
      <p:ext uri="{BB962C8B-B14F-4D97-AF65-F5344CB8AC3E}">
        <p14:creationId xmlns:p14="http://schemas.microsoft.com/office/powerpoint/2010/main" val="31661631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a:prstGeom prst="rect">
            <a:avLst/>
          </a:prstGeo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9D389F8-6142-4CCE-ABA4-71FF5E07ACF3}" type="slidenum">
              <a:rPr lang="en-US"/>
              <a:pPr>
                <a:defRPr/>
              </a:pPr>
              <a:t>‹#›</a:t>
            </a:fld>
            <a:endParaRPr lang="en-US"/>
          </a:p>
        </p:txBody>
      </p:sp>
    </p:spTree>
    <p:extLst>
      <p:ext uri="{BB962C8B-B14F-4D97-AF65-F5344CB8AC3E}">
        <p14:creationId xmlns:p14="http://schemas.microsoft.com/office/powerpoint/2010/main" val="5222556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6" name="Footer Placeholder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10DC6185-D414-41A3-A58D-EF14A5C4FF1F}" type="slidenum">
              <a:rPr lang="en-US"/>
              <a:pPr>
                <a:defRPr/>
              </a:pPr>
              <a:t>‹#›</a:t>
            </a:fld>
            <a:endParaRPr lang="en-US"/>
          </a:p>
        </p:txBody>
      </p:sp>
    </p:spTree>
    <p:extLst>
      <p:ext uri="{BB962C8B-B14F-4D97-AF65-F5344CB8AC3E}">
        <p14:creationId xmlns:p14="http://schemas.microsoft.com/office/powerpoint/2010/main" val="21838285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2"/>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6BA5E535-EB81-4656-8C91-8D8FD9F14301}" type="slidenum">
              <a:rPr lang="en-US"/>
              <a:pPr>
                <a:defRPr/>
              </a:pPr>
              <a:t>‹#›</a:t>
            </a:fld>
            <a:endParaRPr lang="en-US"/>
          </a:p>
        </p:txBody>
      </p:sp>
    </p:spTree>
    <p:extLst>
      <p:ext uri="{BB962C8B-B14F-4D97-AF65-F5344CB8AC3E}">
        <p14:creationId xmlns:p14="http://schemas.microsoft.com/office/powerpoint/2010/main" val="150376234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5"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0FCB8599-86B7-4D7E-99FA-FAAB520B35A6}" type="slidenum">
              <a:rPr lang="en-US"/>
              <a:pPr>
                <a:defRPr/>
              </a:pPr>
              <a:t>‹#›</a:t>
            </a:fld>
            <a:endParaRPr lang="en-US"/>
          </a:p>
        </p:txBody>
      </p:sp>
    </p:spTree>
    <p:extLst>
      <p:ext uri="{BB962C8B-B14F-4D97-AF65-F5344CB8AC3E}">
        <p14:creationId xmlns:p14="http://schemas.microsoft.com/office/powerpoint/2010/main" val="10809889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r>
              <a:rPr lang="en-US">
                <a:solidFill>
                  <a:srgbClr val="FFFFFF"/>
                </a:solidFill>
              </a:rPr>
              <a:t>4 December 2017</a:t>
            </a:r>
          </a:p>
        </p:txBody>
      </p:sp>
      <p:sp>
        <p:nvSpPr>
          <p:cNvPr id="4" name="Rectangle 5"/>
          <p:cNvSpPr>
            <a:spLocks noGrp="1" noChangeArrowheads="1"/>
          </p:cNvSpPr>
          <p:nvPr>
            <p:ph type="ftr" sz="quarter" idx="11"/>
          </p:nvPr>
        </p:nvSpPr>
        <p:spPr>
          <a:xfrm>
            <a:off x="3124201"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90"/>
            <a:ext cx="1905000" cy="314325"/>
          </a:xfrm>
          <a:prstGeom prst="rect">
            <a:avLst/>
          </a:prstGeom>
          <a:ln/>
        </p:spPr>
        <p:txBody>
          <a:bodyPr/>
          <a:lstStyle>
            <a:lvl1pPr>
              <a:defRPr/>
            </a:lvl1pPr>
          </a:lstStyle>
          <a:p>
            <a:pPr>
              <a:defRPr/>
            </a:pPr>
            <a:fld id="{B9A37242-22DB-4743-88F0-CDF2C6375226}" type="slidenum">
              <a:rPr lang="en-US"/>
              <a:pPr>
                <a:defRPr/>
              </a:pPr>
              <a:t>‹#›</a:t>
            </a:fld>
            <a:endParaRPr lang="en-US"/>
          </a:p>
        </p:txBody>
      </p:sp>
    </p:spTree>
    <p:extLst>
      <p:ext uri="{BB962C8B-B14F-4D97-AF65-F5344CB8AC3E}">
        <p14:creationId xmlns:p14="http://schemas.microsoft.com/office/powerpoint/2010/main" val="3733408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8"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4AEB4C38-FD78-4A80-BF54-94252640DD8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4"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A08C398C-333C-4FCB-8B11-585B095AB6F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sz="1200">
                <a:latin typeface="Calibri" pitchFamily="34" charset="0"/>
                <a:cs typeface="Calibri" pitchFamily="34" charset="0"/>
              </a:defRPr>
            </a:lvl1pPr>
          </a:lstStyle>
          <a:p>
            <a:pPr>
              <a:defRPr/>
            </a:pPr>
            <a:r>
              <a:rPr lang="en-US"/>
              <a:t>4 December 2017</a:t>
            </a:r>
          </a:p>
        </p:txBody>
      </p:sp>
      <p:sp>
        <p:nvSpPr>
          <p:cNvPr id="3" name="Rectangle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7239000" y="6510785"/>
            <a:ext cx="1905000" cy="314325"/>
          </a:xfrm>
          <a:prstGeom prst="rect">
            <a:avLst/>
          </a:prstGeom>
          <a:ln/>
        </p:spPr>
        <p:txBody>
          <a:bodyPr/>
          <a:lstStyle>
            <a:lvl1pPr>
              <a:defRPr sz="1200"/>
            </a:lvl1pPr>
          </a:lstStyle>
          <a:p>
            <a:pPr>
              <a:defRPr/>
            </a:pPr>
            <a:fld id="{CCE60E7C-9340-4E78-8FF1-5B9A5C8058C3}"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9D389F8-6142-4CCE-ABA4-71FF5E07ACF3}"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4 December 2017</a:t>
            </a:r>
          </a:p>
        </p:txBody>
      </p:sp>
      <p:sp>
        <p:nvSpPr>
          <p:cNvPr id="6" name="Footer Placeholder 5"/>
          <p:cNvSpPr>
            <a:spLocks noGrp="1" noChangeArrowheads="1"/>
          </p:cNvSpPr>
          <p:nvPr>
            <p:ph type="ftr" sz="quarter" idx="11"/>
          </p:nvPr>
        </p:nvSpPr>
        <p:spPr>
          <a:xfrm>
            <a:off x="3124200" y="6400800"/>
            <a:ext cx="3694113" cy="457200"/>
          </a:xfrm>
          <a:prstGeom prst="rect">
            <a:avLst/>
          </a:prstGeom>
          <a:ln/>
        </p:spPr>
        <p:txBody>
          <a:bodyPr/>
          <a:lstStyle>
            <a:lvl1pPr>
              <a:defRPr/>
            </a:lvl1pPr>
          </a:lstStyle>
          <a:p>
            <a:pPr>
              <a:defRPr/>
            </a:pPr>
            <a:endParaRPr lang="en-US"/>
          </a:p>
        </p:txBody>
      </p:sp>
      <p:sp>
        <p:nvSpPr>
          <p:cNvPr id="7" name="Slide Number Placeholder 6"/>
          <p:cNvSpPr>
            <a:spLocks noGrp="1" noChangeArrowheads="1"/>
          </p:cNvSpPr>
          <p:nvPr>
            <p:ph type="sldNum" sz="quarter" idx="12"/>
          </p:nvPr>
        </p:nvSpPr>
        <p:spPr>
          <a:xfrm>
            <a:off x="7239000" y="6415088"/>
            <a:ext cx="1905000" cy="314325"/>
          </a:xfrm>
          <a:prstGeom prst="rect">
            <a:avLst/>
          </a:prstGeom>
          <a:ln/>
        </p:spPr>
        <p:txBody>
          <a:bodyPr/>
          <a:lstStyle>
            <a:lvl1pPr>
              <a:defRPr/>
            </a:lvl1pPr>
          </a:lstStyle>
          <a:p>
            <a:pPr>
              <a:defRPr/>
            </a:pPr>
            <a:fld id="{10DC6185-D414-41A3-A58D-EF14A5C4FF1F}"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4.jpe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5.png"/></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4.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image" Target="../media/image3.png"/><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jpe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5.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6" Type="http://schemas.openxmlformats.org/officeDocument/2006/relationships/image" Target="../media/image3.png"/><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jpe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10" descr="PPT values"/>
          <p:cNvPicPr>
            <a:picLocks noChangeAspect="1" noChangeArrowheads="1"/>
          </p:cNvPicPr>
          <p:nvPr/>
        </p:nvPicPr>
        <p:blipFill>
          <a:blip r:embed="rId14" cstate="print"/>
          <a:srcRect/>
          <a:stretch>
            <a:fillRect/>
          </a:stretch>
        </p:blipFill>
        <p:spPr bwMode="auto">
          <a:xfrm>
            <a:off x="2819400" y="6600825"/>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0"/>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rot="5400000">
            <a:off x="1039390" y="5772050"/>
            <a:ext cx="381000" cy="1565615"/>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ctr" eaLnBrk="0" hangingPunct="0">
              <a:defRPr sz="1400">
                <a:solidFill>
                  <a:schemeClr val="tx1"/>
                </a:solidFill>
                <a:latin typeface="Cambria"/>
                <a:ea typeface="+mn-ea"/>
                <a:cs typeface="Cambria"/>
              </a:defRPr>
            </a:lvl1pPr>
          </a:lstStyle>
          <a:p>
            <a:pPr>
              <a:defRPr/>
            </a:pPr>
            <a:r>
              <a:rPr lang="en-US"/>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0" y="122454"/>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903330" y="3585338"/>
            <a:ext cx="6175992" cy="36933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800" b="0">
                <a:solidFill>
                  <a:schemeClr val="bg1"/>
                </a:solidFill>
                <a:latin typeface="Cambria"/>
                <a:cs typeface="Cambria"/>
              </a:rPr>
              <a:t>GMR Institute of Technology </a:t>
            </a:r>
          </a:p>
        </p:txBody>
      </p:sp>
    </p:spTree>
  </p:cSld>
  <p:clrMap bg1="lt1" tx1="dk1" bg2="lt2" tx2="dk2" accent1="accent1" accent2="accent2" accent3="accent3" accent4="accent4" accent5="accent5" accent6="accent6" hlink="hlink" folHlink="folHlink"/>
  <p:sldLayoutIdLst>
    <p:sldLayoutId id="2147484380" r:id="rId1"/>
    <p:sldLayoutId id="2147484381" r:id="rId2"/>
    <p:sldLayoutId id="2147484382" r:id="rId3"/>
    <p:sldLayoutId id="2147484383" r:id="rId4"/>
    <p:sldLayoutId id="2147484384" r:id="rId5"/>
    <p:sldLayoutId id="2147484385" r:id="rId6"/>
    <p:sldLayoutId id="2147484386" r:id="rId7"/>
    <p:sldLayoutId id="2147484387" r:id="rId8"/>
    <p:sldLayoutId id="2147484388" r:id="rId9"/>
    <p:sldLayoutId id="2147484389" r:id="rId10"/>
    <p:sldLayoutId id="2147484390" r:id="rId11"/>
    <p:sldLayoutId id="2147484391" r:id="rId12"/>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4400">
          <a:solidFill>
            <a:schemeClr val="tx2"/>
          </a:solidFill>
          <a:latin typeface="Arial" pitchFamily="34" charset="0"/>
          <a:ea typeface="ＭＳ Ｐゴシック"/>
          <a:cs typeface="ＭＳ Ｐゴシック"/>
        </a:defRPr>
      </a:lvl5pPr>
      <a:lvl6pPr marL="457200" algn="ctr" rtl="0" fontAlgn="base">
        <a:spcBef>
          <a:spcPct val="0"/>
        </a:spcBef>
        <a:spcAft>
          <a:spcPct val="0"/>
        </a:spcAft>
        <a:defRPr sz="4400">
          <a:solidFill>
            <a:schemeClr val="tx2"/>
          </a:solidFill>
          <a:latin typeface="Arial" pitchFamily="34" charset="0"/>
          <a:ea typeface="ＭＳ Ｐゴシック"/>
          <a:cs typeface="ＭＳ Ｐゴシック"/>
        </a:defRPr>
      </a:lvl6pPr>
      <a:lvl7pPr marL="914400" algn="ctr" rtl="0" fontAlgn="base">
        <a:spcBef>
          <a:spcPct val="0"/>
        </a:spcBef>
        <a:spcAft>
          <a:spcPct val="0"/>
        </a:spcAft>
        <a:defRPr sz="4400">
          <a:solidFill>
            <a:schemeClr val="tx2"/>
          </a:solidFill>
          <a:latin typeface="Arial" pitchFamily="34" charset="0"/>
          <a:ea typeface="ＭＳ Ｐゴシック"/>
          <a:cs typeface="ＭＳ Ｐゴシック"/>
        </a:defRPr>
      </a:lvl7pPr>
      <a:lvl8pPr marL="1371600" algn="ctr" rtl="0" fontAlgn="base">
        <a:spcBef>
          <a:spcPct val="0"/>
        </a:spcBef>
        <a:spcAft>
          <a:spcPct val="0"/>
        </a:spcAft>
        <a:defRPr sz="4400">
          <a:solidFill>
            <a:schemeClr val="tx2"/>
          </a:solidFill>
          <a:latin typeface="Arial" pitchFamily="34" charset="0"/>
          <a:ea typeface="ＭＳ Ｐゴシック"/>
          <a:cs typeface="ＭＳ Ｐゴシック"/>
        </a:defRPr>
      </a:lvl8pPr>
      <a:lvl9pPr marL="1828800" algn="ctr" rtl="0" fontAlgn="base">
        <a:spcBef>
          <a:spcPct val="0"/>
        </a:spcBef>
        <a:spcAft>
          <a:spcPct val="0"/>
        </a:spcAft>
        <a:defRPr sz="4400">
          <a:solidFill>
            <a:schemeClr val="tx2"/>
          </a:solidFill>
          <a:latin typeface="Arial" pitchFamily="34" charset="0"/>
          <a:ea typeface="ＭＳ Ｐゴシック"/>
          <a:cs typeface="ＭＳ Ｐゴシック"/>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a:ea typeface="+mn-ea"/>
              <a:cs typeface="+mn-cs"/>
            </a:endParaRPr>
          </a:p>
        </p:txBody>
      </p:sp>
      <p:sp>
        <p:nvSpPr>
          <p:cNvPr id="110595" name="Line 3"/>
          <p:cNvSpPr>
            <a:spLocks noChangeShapeType="1"/>
          </p:cNvSpPr>
          <p:nvPr/>
        </p:nvSpPr>
        <p:spPr bwMode="auto">
          <a:xfrm>
            <a:off x="0" y="6457950"/>
            <a:ext cx="9144000" cy="0"/>
          </a:xfrm>
          <a:prstGeom prst="line">
            <a:avLst/>
          </a:prstGeom>
          <a:noFill/>
          <a:ln w="25400">
            <a:solidFill>
              <a:srgbClr val="B2B2B2"/>
            </a:solidFill>
            <a:round/>
            <a:headEnd/>
            <a:tailEnd/>
          </a:ln>
          <a:effectLst/>
        </p:spPr>
        <p:txBody>
          <a:bodyPr wrap="none" anchor="ctr"/>
          <a:lstStyle/>
          <a:p>
            <a:pPr>
              <a:defRPr/>
            </a:pPr>
            <a:endParaRPr lang="en-US">
              <a:ea typeface="+mn-ea"/>
              <a:cs typeface="+mn-cs"/>
            </a:endParaRPr>
          </a:p>
        </p:txBody>
      </p:sp>
      <p:sp>
        <p:nvSpPr>
          <p:cNvPr id="110596" name="Rectangle 4"/>
          <p:cNvSpPr>
            <a:spLocks noChangeArrowheads="1"/>
          </p:cNvSpPr>
          <p:nvPr/>
        </p:nvSpPr>
        <p:spPr bwMode="auto">
          <a:xfrm>
            <a:off x="0" y="609600"/>
            <a:ext cx="9144000" cy="46038"/>
          </a:xfrm>
          <a:prstGeom prst="rect">
            <a:avLst/>
          </a:prstGeom>
          <a:gradFill rotWithShape="1">
            <a:gsLst>
              <a:gs pos="0">
                <a:srgbClr val="E42314"/>
              </a:gs>
              <a:gs pos="50000">
                <a:srgbClr val="F08C12"/>
              </a:gs>
              <a:gs pos="100000">
                <a:srgbClr val="E42314"/>
              </a:gs>
            </a:gsLst>
            <a:lin ang="0" scaled="1"/>
          </a:gradFill>
          <a:ln w="9525">
            <a:noFill/>
            <a:miter lim="800000"/>
            <a:headEnd/>
            <a:tailEnd/>
          </a:ln>
          <a:effectLst/>
        </p:spPr>
        <p:txBody>
          <a:bodyPr wrap="none" anchor="ctr"/>
          <a:lstStyle/>
          <a:p>
            <a:pPr>
              <a:defRPr/>
            </a:pPr>
            <a:endParaRPr lang="en-US">
              <a:ea typeface="+mn-ea"/>
              <a:cs typeface="+mn-cs"/>
            </a:endParaRPr>
          </a:p>
        </p:txBody>
      </p:sp>
      <p:sp>
        <p:nvSpPr>
          <p:cNvPr id="110597" name="Text Box 5"/>
          <p:cNvSpPr txBox="1">
            <a:spLocks noChangeArrowheads="1"/>
          </p:cNvSpPr>
          <p:nvPr/>
        </p:nvSpPr>
        <p:spPr bwMode="auto">
          <a:xfrm rot="-5400000">
            <a:off x="-2667000" y="3505200"/>
            <a:ext cx="5791200" cy="304800"/>
          </a:xfrm>
          <a:prstGeom prst="rect">
            <a:avLst/>
          </a:prstGeom>
          <a:noFill/>
          <a:ln w="9525" algn="ctr">
            <a:noFill/>
            <a:miter lim="800000"/>
            <a:headEnd/>
            <a:tailEnd/>
          </a:ln>
          <a:effectLst/>
        </p:spPr>
        <p:txBody>
          <a:bodyPr>
            <a:spAutoFit/>
          </a:bodyPr>
          <a:lstStyle/>
          <a:p>
            <a:pPr algn="ctr">
              <a:spcBef>
                <a:spcPct val="50000"/>
              </a:spcBef>
              <a:defRPr/>
            </a:pPr>
            <a:r>
              <a:rPr lang="en-US" sz="1400" b="1">
                <a:solidFill>
                  <a:schemeClr val="bg1"/>
                </a:solidFill>
                <a:ea typeface="+mn-ea"/>
                <a:cs typeface="+mn-cs"/>
              </a:rPr>
              <a:t>Department of Mechanical Engineering</a:t>
            </a:r>
          </a:p>
        </p:txBody>
      </p:sp>
      <p:sp>
        <p:nvSpPr>
          <p:cNvPr id="110598" name="Rectangle 6"/>
          <p:cNvSpPr>
            <a:spLocks noChangeArrowheads="1"/>
          </p:cNvSpPr>
          <p:nvPr/>
        </p:nvSpPr>
        <p:spPr bwMode="auto">
          <a:xfrm>
            <a:off x="0" y="652463"/>
            <a:ext cx="457200" cy="5795962"/>
          </a:xfrm>
          <a:prstGeom prst="rect">
            <a:avLst/>
          </a:prstGeom>
          <a:solidFill>
            <a:srgbClr val="FF6600"/>
          </a:solidFill>
          <a:ln w="9525" algn="ctr">
            <a:noFill/>
            <a:miter lim="800000"/>
            <a:headEnd/>
            <a:tailEnd/>
          </a:ln>
          <a:effectLst/>
        </p:spPr>
        <p:txBody>
          <a:bodyPr wrap="none" anchor="ctr"/>
          <a:lstStyle/>
          <a:p>
            <a:pPr>
              <a:defRPr/>
            </a:pPr>
            <a:endParaRPr lang="en-US">
              <a:ea typeface="+mn-ea"/>
              <a:cs typeface="+mn-cs"/>
            </a:endParaRPr>
          </a:p>
        </p:txBody>
      </p:sp>
      <p:pic>
        <p:nvPicPr>
          <p:cNvPr id="2055" name="Picture 7" descr="GMR Logo"/>
          <p:cNvPicPr>
            <a:picLocks noChangeAspect="1" noChangeArrowheads="1"/>
          </p:cNvPicPr>
          <p:nvPr/>
        </p:nvPicPr>
        <p:blipFill>
          <a:blip r:embed="rId13" cstate="print"/>
          <a:srcRect/>
          <a:stretch>
            <a:fillRect/>
          </a:stretch>
        </p:blipFill>
        <p:spPr bwMode="auto">
          <a:xfrm>
            <a:off x="7924800" y="76200"/>
            <a:ext cx="1066800" cy="395288"/>
          </a:xfrm>
          <a:prstGeom prst="rect">
            <a:avLst/>
          </a:prstGeom>
          <a:noFill/>
          <a:ln w="9525">
            <a:noFill/>
            <a:miter lim="800000"/>
            <a:headEnd/>
            <a:tailEnd/>
          </a:ln>
        </p:spPr>
      </p:pic>
      <p:sp>
        <p:nvSpPr>
          <p:cNvPr id="110600" name="Text Box 8"/>
          <p:cNvSpPr txBox="1">
            <a:spLocks noChangeArrowheads="1"/>
          </p:cNvSpPr>
          <p:nvPr/>
        </p:nvSpPr>
        <p:spPr bwMode="auto">
          <a:xfrm>
            <a:off x="2133600" y="152400"/>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Humility</a:t>
            </a:r>
          </a:p>
        </p:txBody>
      </p:sp>
      <p:sp>
        <p:nvSpPr>
          <p:cNvPr id="110601" name="Text Box 9"/>
          <p:cNvSpPr txBox="1">
            <a:spLocks noChangeArrowheads="1"/>
          </p:cNvSpPr>
          <p:nvPr/>
        </p:nvSpPr>
        <p:spPr bwMode="auto">
          <a:xfrm>
            <a:off x="36576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Entrepreneurship</a:t>
            </a:r>
          </a:p>
        </p:txBody>
      </p:sp>
      <p:sp>
        <p:nvSpPr>
          <p:cNvPr id="110602" name="Text Box 10"/>
          <p:cNvSpPr txBox="1">
            <a:spLocks noChangeArrowheads="1"/>
          </p:cNvSpPr>
          <p:nvPr/>
        </p:nvSpPr>
        <p:spPr bwMode="auto">
          <a:xfrm>
            <a:off x="5791200" y="152400"/>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Teamwork</a:t>
            </a:r>
          </a:p>
        </p:txBody>
      </p:sp>
      <p:sp>
        <p:nvSpPr>
          <p:cNvPr id="110603" name="Text Box 11"/>
          <p:cNvSpPr txBox="1">
            <a:spLocks noChangeArrowheads="1"/>
          </p:cNvSpPr>
          <p:nvPr/>
        </p:nvSpPr>
        <p:spPr bwMode="auto">
          <a:xfrm>
            <a:off x="2362200" y="6519863"/>
            <a:ext cx="1219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Learning</a:t>
            </a:r>
          </a:p>
        </p:txBody>
      </p:sp>
      <p:sp>
        <p:nvSpPr>
          <p:cNvPr id="110604" name="Text Box 12"/>
          <p:cNvSpPr txBox="1">
            <a:spLocks noChangeArrowheads="1"/>
          </p:cNvSpPr>
          <p:nvPr/>
        </p:nvSpPr>
        <p:spPr bwMode="auto">
          <a:xfrm>
            <a:off x="43434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Social Responsibility</a:t>
            </a:r>
          </a:p>
        </p:txBody>
      </p:sp>
      <p:sp>
        <p:nvSpPr>
          <p:cNvPr id="110605" name="Text Box 13"/>
          <p:cNvSpPr txBox="1">
            <a:spLocks noChangeArrowheads="1"/>
          </p:cNvSpPr>
          <p:nvPr/>
        </p:nvSpPr>
        <p:spPr bwMode="auto">
          <a:xfrm>
            <a:off x="7162800" y="6519863"/>
            <a:ext cx="19812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Respect for Individual</a:t>
            </a:r>
          </a:p>
        </p:txBody>
      </p:sp>
      <p:sp>
        <p:nvSpPr>
          <p:cNvPr id="110606" name="Text Box 14"/>
          <p:cNvSpPr txBox="1">
            <a:spLocks noChangeArrowheads="1"/>
          </p:cNvSpPr>
          <p:nvPr/>
        </p:nvSpPr>
        <p:spPr bwMode="auto">
          <a:xfrm>
            <a:off x="0" y="6515100"/>
            <a:ext cx="1828800" cy="304800"/>
          </a:xfrm>
          <a:prstGeom prst="rect">
            <a:avLst/>
          </a:prstGeom>
          <a:noFill/>
          <a:ln w="9525" algn="ctr">
            <a:noFill/>
            <a:miter lim="800000"/>
            <a:headEnd/>
            <a:tailEnd/>
          </a:ln>
          <a:effectLst/>
        </p:spPr>
        <p:txBody>
          <a:bodyPr>
            <a:spAutoFit/>
          </a:bodyPr>
          <a:lstStyle/>
          <a:p>
            <a:pPr algn="ctr">
              <a:spcBef>
                <a:spcPct val="50000"/>
              </a:spcBef>
              <a:defRPr/>
            </a:pPr>
            <a:r>
              <a:rPr lang="en-US" sz="1400" i="1">
                <a:solidFill>
                  <a:srgbClr val="4D4D4D"/>
                </a:solidFill>
                <a:latin typeface="Arial" charset="0"/>
                <a:ea typeface="+mn-ea"/>
                <a:cs typeface="+mn-cs"/>
              </a:rPr>
              <a:t>Deliver The Promise</a:t>
            </a:r>
          </a:p>
        </p:txBody>
      </p:sp>
      <p:sp>
        <p:nvSpPr>
          <p:cNvPr id="110607" name="Text Box 15"/>
          <p:cNvSpPr txBox="1">
            <a:spLocks noChangeArrowheads="1"/>
          </p:cNvSpPr>
          <p:nvPr/>
        </p:nvSpPr>
        <p:spPr bwMode="auto">
          <a:xfrm rot="-5400000">
            <a:off x="-2682875" y="3413125"/>
            <a:ext cx="5791200" cy="336550"/>
          </a:xfrm>
          <a:prstGeom prst="rect">
            <a:avLst/>
          </a:prstGeom>
          <a:noFill/>
          <a:ln w="9525" algn="ctr">
            <a:noFill/>
            <a:miter lim="800000"/>
            <a:headEnd/>
            <a:tailEnd/>
          </a:ln>
          <a:effectLst/>
        </p:spPr>
        <p:txBody>
          <a:bodyPr>
            <a:spAutoFit/>
          </a:bodyPr>
          <a:lstStyle/>
          <a:p>
            <a:pPr algn="ctr">
              <a:spcBef>
                <a:spcPct val="50000"/>
              </a:spcBef>
              <a:defRPr/>
            </a:pPr>
            <a:r>
              <a:rPr lang="en-US" sz="1600" b="1">
                <a:solidFill>
                  <a:schemeClr val="bg1"/>
                </a:solidFill>
                <a:latin typeface="Verdana" pitchFamily="34" charset="0"/>
                <a:ea typeface="+mn-ea"/>
                <a:cs typeface="+mn-cs"/>
              </a:rPr>
              <a:t>GMR Institute of Technology, Rajam</a:t>
            </a:r>
          </a:p>
        </p:txBody>
      </p:sp>
      <p:pic>
        <p:nvPicPr>
          <p:cNvPr id="2064" name="Picture 16"/>
          <p:cNvPicPr>
            <a:picLocks noChangeAspect="1" noChangeArrowheads="1"/>
          </p:cNvPicPr>
          <p:nvPr/>
        </p:nvPicPr>
        <p:blipFill>
          <a:blip r:embed="rId14" cstate="print"/>
          <a:srcRect/>
          <a:stretch>
            <a:fillRect/>
          </a:stretch>
        </p:blipFill>
        <p:spPr bwMode="auto">
          <a:xfrm>
            <a:off x="0" y="0"/>
            <a:ext cx="1654175" cy="576263"/>
          </a:xfrm>
          <a:prstGeom prst="rect">
            <a:avLst/>
          </a:prstGeom>
          <a:noFill/>
          <a:ln w="9525">
            <a:noFill/>
            <a:miter lim="800000"/>
            <a:headEnd/>
            <a:tailEnd/>
          </a:ln>
        </p:spPr>
      </p:pic>
      <p:sp>
        <p:nvSpPr>
          <p:cNvPr id="290863" name="Rectangle 47"/>
          <p:cNvSpPr>
            <a:spLocks noGrp="1" noChangeArrowheads="1"/>
          </p:cNvSpPr>
          <p:nvPr>
            <p:ph type="sldNum" sz="quarter" idx="4"/>
          </p:nvPr>
        </p:nvSpPr>
        <p:spPr bwMode="auto">
          <a:xfrm>
            <a:off x="7924800" y="6586538"/>
            <a:ext cx="1219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i="1">
                <a:solidFill>
                  <a:schemeClr val="tx1"/>
                </a:solidFill>
                <a:ea typeface="+mn-ea"/>
                <a:cs typeface="+mn-cs"/>
              </a:defRPr>
            </a:lvl1pPr>
          </a:lstStyle>
          <a:p>
            <a:pPr>
              <a:defRPr/>
            </a:pPr>
            <a:fld id="{C9DA4647-D6BA-4DF1-A77A-751DA1F08E30}" type="slidenum">
              <a:rPr lang="en-IN"/>
              <a:pPr>
                <a:defRPr/>
              </a:pPr>
              <a:t>‹#›</a:t>
            </a:fld>
            <a:endParaRPr lang="en-IN"/>
          </a:p>
        </p:txBody>
      </p:sp>
      <p:sp>
        <p:nvSpPr>
          <p:cNvPr id="290865" name="Rectangle 49"/>
          <p:cNvSpPr>
            <a:spLocks noGrp="1" noChangeArrowheads="1"/>
          </p:cNvSpPr>
          <p:nvPr>
            <p:ph type="dt" sz="half" idx="2"/>
          </p:nvPr>
        </p:nvSpPr>
        <p:spPr bwMode="auto">
          <a:xfrm>
            <a:off x="200025" y="6453188"/>
            <a:ext cx="137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i="1">
                <a:solidFill>
                  <a:schemeClr val="tx1"/>
                </a:solidFill>
                <a:ea typeface="+mn-ea"/>
                <a:cs typeface="+mn-cs"/>
              </a:defRPr>
            </a:lvl1pPr>
          </a:lstStyle>
          <a:p>
            <a:pPr>
              <a:defRPr/>
            </a:pPr>
            <a:r>
              <a:rPr lang="en-US"/>
              <a:t>4 December 2017</a:t>
            </a:r>
          </a:p>
        </p:txBody>
      </p:sp>
    </p:spTree>
  </p:cSld>
  <p:clrMap bg1="lt1" tx1="dk1" bg2="lt2" tx2="dk2" accent1="accent1" accent2="accent2" accent3="accent3" accent4="accent4" accent5="accent5" accent6="accent6" hlink="hlink" folHlink="folHlink"/>
  <p:sldLayoutIdLst>
    <p:sldLayoutId id="2147484392" r:id="rId1"/>
    <p:sldLayoutId id="2147484393" r:id="rId2"/>
    <p:sldLayoutId id="2147484394" r:id="rId3"/>
    <p:sldLayoutId id="2147484395" r:id="rId4"/>
    <p:sldLayoutId id="2147484396" r:id="rId5"/>
    <p:sldLayoutId id="2147484397" r:id="rId6"/>
    <p:sldLayoutId id="2147484398" r:id="rId7"/>
    <p:sldLayoutId id="2147484399" r:id="rId8"/>
    <p:sldLayoutId id="2147484400" r:id="rId9"/>
    <p:sldLayoutId id="2147484401" r:id="rId10"/>
    <p:sldLayoutId id="2147484402" r:id="rId11"/>
  </p:sldLayoutIdLst>
  <p:hf hdr="0" ft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2"/>
          <p:cNvSpPr>
            <a:spLocks noGrp="1" noChangeArrowheads="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ea typeface="+mn-ea"/>
                <a:cs typeface="+mn-cs"/>
              </a:defRPr>
            </a:lvl1pPr>
          </a:lstStyle>
          <a:p>
            <a:pPr>
              <a:defRPr/>
            </a:pPr>
            <a:r>
              <a:rPr lang="en-US"/>
              <a:t>4 December 2017</a:t>
            </a:r>
          </a:p>
        </p:txBody>
      </p:sp>
      <p:sp>
        <p:nvSpPr>
          <p:cNvPr id="10" name="Rectangle 3"/>
          <p:cNvSpPr>
            <a:spLocks noGrp="1" noChangeArrowheads="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pPr>
              <a:defRPr/>
            </a:pPr>
            <a:endParaRPr lang="en-US"/>
          </a:p>
        </p:txBody>
      </p:sp>
      <p:sp>
        <p:nvSpPr>
          <p:cNvPr id="11" name="Rectangle 4"/>
          <p:cNvSpPr>
            <a:spLocks noGrp="1" noChangeArrowheads="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cs typeface="+mn-cs"/>
              </a:defRPr>
            </a:lvl1pPr>
          </a:lstStyle>
          <a:p>
            <a:pPr>
              <a:defRPr/>
            </a:pPr>
            <a:fld id="{F66BD97F-BD6B-4E71-B192-32CF7A21AF3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4403" r:id="rId1"/>
  </p:sldLayoutIdLst>
  <p:hf hdr="0" ftr="0"/>
  <p:txStyles>
    <p:titleStyle>
      <a:lvl1pPr algn="ctr" rtl="0" eaLnBrk="0" fontAlgn="base" hangingPunct="0">
        <a:spcBef>
          <a:spcPct val="0"/>
        </a:spcBef>
        <a:spcAft>
          <a:spcPct val="0"/>
        </a:spcAft>
        <a:defRPr sz="4400" kern="1200">
          <a:solidFill>
            <a:schemeClr val="tx1"/>
          </a:solidFill>
          <a:latin typeface="Arial" pitchFamily="34" charset="0"/>
          <a:ea typeface="+mj-ea"/>
          <a:cs typeface="+mj-cs"/>
        </a:defRPr>
      </a:lvl1pPr>
      <a:lvl2pPr algn="ctr" rtl="0" eaLnBrk="0" fontAlgn="base" hangingPunct="0">
        <a:spcBef>
          <a:spcPct val="0"/>
        </a:spcBef>
        <a:spcAft>
          <a:spcPct val="0"/>
        </a:spcAft>
        <a:defRPr sz="4400">
          <a:solidFill>
            <a:schemeClr val="tx1"/>
          </a:solidFill>
          <a:latin typeface="Arial" pitchFamily="34" charset="0"/>
        </a:defRPr>
      </a:lvl2pPr>
      <a:lvl3pPr algn="ctr" rtl="0" eaLnBrk="0" fontAlgn="base" hangingPunct="0">
        <a:spcBef>
          <a:spcPct val="0"/>
        </a:spcBef>
        <a:spcAft>
          <a:spcPct val="0"/>
        </a:spcAft>
        <a:defRPr sz="4400">
          <a:solidFill>
            <a:schemeClr val="tx1"/>
          </a:solidFill>
          <a:latin typeface="Arial" pitchFamily="34" charset="0"/>
        </a:defRPr>
      </a:lvl3pPr>
      <a:lvl4pPr algn="ctr" rtl="0" eaLnBrk="0" fontAlgn="base" hangingPunct="0">
        <a:spcBef>
          <a:spcPct val="0"/>
        </a:spcBef>
        <a:spcAft>
          <a:spcPct val="0"/>
        </a:spcAft>
        <a:defRPr sz="4400">
          <a:solidFill>
            <a:schemeClr val="tx1"/>
          </a:solidFill>
          <a:latin typeface="Arial" pitchFamily="34" charset="0"/>
        </a:defRPr>
      </a:lvl4pPr>
      <a:lvl5pPr algn="ctr" rtl="0" eaLnBrk="0" fontAlgn="base" hangingPunct="0">
        <a:spcBef>
          <a:spcPct val="0"/>
        </a:spcBef>
        <a:spcAft>
          <a:spcPct val="0"/>
        </a:spcAft>
        <a:defRPr sz="4400">
          <a:solidFill>
            <a:schemeClr val="tx1"/>
          </a:solidFill>
          <a:latin typeface="Arial"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Arial" pitchFamily="34" charset="0"/>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Arial" pitchFamily="34" charset="0"/>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Arial" pitchFamily="34" charset="0"/>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Arial"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a:solidFill>
                  <a:srgbClr val="FFFFFF"/>
                </a:solidFill>
                <a:latin typeface="Cambria"/>
                <a:cs typeface="Cambria"/>
              </a:rPr>
              <a:t>GMR Institute of Technology </a:t>
            </a:r>
          </a:p>
        </p:txBody>
      </p:sp>
    </p:spTree>
    <p:extLst>
      <p:ext uri="{BB962C8B-B14F-4D97-AF65-F5344CB8AC3E}">
        <p14:creationId xmlns:p14="http://schemas.microsoft.com/office/powerpoint/2010/main" val="700262228"/>
      </p:ext>
    </p:extLst>
  </p:cSld>
  <p:clrMap bg1="lt1" tx1="dk1" bg2="lt2" tx2="dk2" accent1="accent1" accent2="accent2" accent3="accent3" accent4="accent4" accent5="accent5" accent6="accent6" hlink="hlink" folHlink="folHlink"/>
  <p:sldLayoutIdLst>
    <p:sldLayoutId id="2147484423" r:id="rId1"/>
    <p:sldLayoutId id="2147484424" r:id="rId2"/>
    <p:sldLayoutId id="2147484425" r:id="rId3"/>
    <p:sldLayoutId id="2147484426" r:id="rId4"/>
    <p:sldLayoutId id="2147484427" r:id="rId5"/>
    <p:sldLayoutId id="2147484428" r:id="rId6"/>
    <p:sldLayoutId id="2147484429" r:id="rId7"/>
    <p:sldLayoutId id="2147484430" r:id="rId8"/>
    <p:sldLayoutId id="2147484431" r:id="rId9"/>
    <p:sldLayoutId id="2147484432" r:id="rId10"/>
    <p:sldLayoutId id="2147484433" r:id="rId11"/>
    <p:sldLayoutId id="2147484434"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5720" name="Rectangle 8"/>
          <p:cNvSpPr>
            <a:spLocks noChangeArrowheads="1"/>
          </p:cNvSpPr>
          <p:nvPr/>
        </p:nvSpPr>
        <p:spPr bwMode="auto">
          <a:xfrm>
            <a:off x="0" y="685800"/>
            <a:ext cx="381000" cy="5143500"/>
          </a:xfrm>
          <a:prstGeom prst="rect">
            <a:avLst/>
          </a:prstGeom>
          <a:solidFill>
            <a:srgbClr val="003399"/>
          </a:solidFill>
          <a:ln w="9525" algn="ctr">
            <a:noFill/>
            <a:miter lim="800000"/>
            <a:headEnd/>
            <a:tailEnd/>
          </a:ln>
          <a:effectLst/>
        </p:spPr>
        <p:txBody>
          <a:bodyPr wrap="none" anchor="ctr"/>
          <a:lstStyle/>
          <a:p>
            <a:pPr>
              <a:defRPr/>
            </a:pPr>
            <a:endParaRPr lang="en-US" sz="1800"/>
          </a:p>
        </p:txBody>
      </p:sp>
      <p:pic>
        <p:nvPicPr>
          <p:cNvPr id="1026" name="Picture 10" descr="PPT values"/>
          <p:cNvPicPr>
            <a:picLocks noChangeAspect="1" noChangeArrowheads="1"/>
          </p:cNvPicPr>
          <p:nvPr/>
        </p:nvPicPr>
        <p:blipFill>
          <a:blip r:embed="rId14" cstate="print"/>
          <a:srcRect/>
          <a:stretch>
            <a:fillRect/>
          </a:stretch>
        </p:blipFill>
        <p:spPr bwMode="auto">
          <a:xfrm>
            <a:off x="2819400" y="6600827"/>
            <a:ext cx="5943600" cy="144463"/>
          </a:xfrm>
          <a:prstGeom prst="rect">
            <a:avLst/>
          </a:prstGeom>
          <a:noFill/>
          <a:ln w="9525">
            <a:noFill/>
            <a:miter lim="800000"/>
            <a:headEnd/>
            <a:tailEnd/>
          </a:ln>
        </p:spPr>
      </p:pic>
      <p:pic>
        <p:nvPicPr>
          <p:cNvPr id="1027" name="Picture 11" descr="PPT inside"/>
          <p:cNvPicPr>
            <a:picLocks noChangeAspect="1" noChangeArrowheads="1"/>
          </p:cNvPicPr>
          <p:nvPr/>
        </p:nvPicPr>
        <p:blipFill>
          <a:blip r:embed="rId15" cstate="print"/>
          <a:srcRect t="19157" b="25415"/>
          <a:stretch>
            <a:fillRect/>
          </a:stretch>
        </p:blipFill>
        <p:spPr bwMode="auto">
          <a:xfrm>
            <a:off x="0" y="2"/>
            <a:ext cx="9145588" cy="688975"/>
          </a:xfrm>
          <a:prstGeom prst="rect">
            <a:avLst/>
          </a:prstGeom>
          <a:noFill/>
          <a:ln w="9525">
            <a:noFill/>
            <a:miter lim="800000"/>
            <a:headEnd/>
            <a:tailEnd/>
          </a:ln>
        </p:spPr>
      </p:pic>
      <p:sp>
        <p:nvSpPr>
          <p:cNvPr id="7" name="Rectangle 4"/>
          <p:cNvSpPr>
            <a:spLocks noGrp="1" noChangeArrowheads="1"/>
          </p:cNvSpPr>
          <p:nvPr>
            <p:ph type="dt" sz="half" idx="2"/>
          </p:nvPr>
        </p:nvSpPr>
        <p:spPr bwMode="auto">
          <a:xfrm>
            <a:off x="0" y="952500"/>
            <a:ext cx="381000" cy="1092200"/>
          </a:xfrm>
          <a:prstGeom prst="rect">
            <a:avLst/>
          </a:prstGeom>
          <a:ln>
            <a:miter lim="800000"/>
            <a:headEnd/>
            <a:tailEnd/>
          </a:ln>
        </p:spPr>
        <p:txBody>
          <a:bodyPr vert="vert270" wrap="square" lIns="91440" tIns="45720" rIns="91440" bIns="45720" numCol="1" anchor="t" anchorCtr="0" compatLnSpc="1">
            <a:prstTxWarp prst="textNoShape">
              <a:avLst/>
            </a:prstTxWarp>
          </a:bodyPr>
          <a:lstStyle>
            <a:lvl1pPr algn="r" eaLnBrk="0" hangingPunct="0">
              <a:defRPr sz="1050">
                <a:solidFill>
                  <a:schemeClr val="bg1"/>
                </a:solidFill>
                <a:latin typeface="Cambria"/>
                <a:ea typeface="+mn-ea"/>
                <a:cs typeface="Cambria"/>
              </a:defRPr>
            </a:lvl1pPr>
          </a:lstStyle>
          <a:p>
            <a:pPr>
              <a:defRPr/>
            </a:pPr>
            <a:r>
              <a:rPr lang="en-US">
                <a:solidFill>
                  <a:srgbClr val="FFFFFF"/>
                </a:solidFill>
              </a:rPr>
              <a:t>4 December 2017</a:t>
            </a:r>
          </a:p>
        </p:txBody>
      </p:sp>
      <p:pic>
        <p:nvPicPr>
          <p:cNvPr id="1031" name="Picture 16"/>
          <p:cNvPicPr>
            <a:picLocks noChangeAspect="1" noChangeArrowheads="1"/>
          </p:cNvPicPr>
          <p:nvPr/>
        </p:nvPicPr>
        <p:blipFill>
          <a:blip r:embed="rId16" cstate="print"/>
          <a:srcRect/>
          <a:stretch>
            <a:fillRect/>
          </a:stretch>
        </p:blipFill>
        <p:spPr bwMode="auto">
          <a:xfrm>
            <a:off x="7733611" y="122456"/>
            <a:ext cx="1242805" cy="432955"/>
          </a:xfrm>
          <a:prstGeom prst="rect">
            <a:avLst/>
          </a:prstGeom>
          <a:noFill/>
          <a:ln w="9525">
            <a:noFill/>
            <a:miter lim="800000"/>
            <a:headEnd/>
            <a:tailEnd/>
          </a:ln>
        </p:spPr>
      </p:pic>
      <p:sp>
        <p:nvSpPr>
          <p:cNvPr id="115721" name="Text Box 9"/>
          <p:cNvSpPr txBox="1">
            <a:spLocks noChangeArrowheads="1"/>
          </p:cNvSpPr>
          <p:nvPr/>
        </p:nvSpPr>
        <p:spPr bwMode="auto">
          <a:xfrm rot="-5400000">
            <a:off x="-2074799" y="4460059"/>
            <a:ext cx="4517898" cy="300082"/>
          </a:xfrm>
          <a:prstGeom prst="rect">
            <a:avLst/>
          </a:prstGeom>
          <a:solidFill>
            <a:srgbClr val="004282"/>
          </a:solidFill>
          <a:ln w="9525" algn="ctr">
            <a:noFill/>
            <a:miter lim="800000"/>
            <a:headEnd/>
            <a:tailEnd/>
          </a:ln>
          <a:effectLst/>
        </p:spPr>
        <p:txBody>
          <a:bodyPr wrap="square">
            <a:spAutoFit/>
          </a:bodyPr>
          <a:lstStyle/>
          <a:p>
            <a:pPr algn="ctr">
              <a:spcBef>
                <a:spcPct val="50000"/>
              </a:spcBef>
              <a:defRPr/>
            </a:pPr>
            <a:r>
              <a:rPr lang="en-US" sz="1350">
                <a:solidFill>
                  <a:srgbClr val="FFFFFF"/>
                </a:solidFill>
                <a:latin typeface="Cambria"/>
                <a:cs typeface="Cambria"/>
              </a:rPr>
              <a:t>GMR Institute of Technology </a:t>
            </a:r>
          </a:p>
        </p:txBody>
      </p:sp>
    </p:spTree>
    <p:extLst>
      <p:ext uri="{BB962C8B-B14F-4D97-AF65-F5344CB8AC3E}">
        <p14:creationId xmlns:p14="http://schemas.microsoft.com/office/powerpoint/2010/main" val="2301151738"/>
      </p:ext>
    </p:extLst>
  </p:cSld>
  <p:clrMap bg1="lt1" tx1="dk1" bg2="lt2" tx2="dk2" accent1="accent1" accent2="accent2" accent3="accent3" accent4="accent4" accent5="accent5" accent6="accent6" hlink="hlink" folHlink="folHlink"/>
  <p:sldLayoutIdLst>
    <p:sldLayoutId id="2147484436" r:id="rId1"/>
    <p:sldLayoutId id="2147484437" r:id="rId2"/>
    <p:sldLayoutId id="2147484438" r:id="rId3"/>
    <p:sldLayoutId id="2147484439" r:id="rId4"/>
    <p:sldLayoutId id="2147484440" r:id="rId5"/>
    <p:sldLayoutId id="2147484441" r:id="rId6"/>
    <p:sldLayoutId id="2147484442" r:id="rId7"/>
    <p:sldLayoutId id="2147484443" r:id="rId8"/>
    <p:sldLayoutId id="2147484444" r:id="rId9"/>
    <p:sldLayoutId id="2147484445" r:id="rId10"/>
    <p:sldLayoutId id="2147484446" r:id="rId11"/>
    <p:sldLayoutId id="2147484447" r:id="rId12"/>
  </p:sldLayoutIdLst>
  <p:hf hdr="0" ftr="0"/>
  <p:txStyles>
    <p:titleStyle>
      <a:lvl1pPr algn="ctr" rtl="0" eaLnBrk="0" fontAlgn="base" hangingPunct="0">
        <a:spcBef>
          <a:spcPct val="0"/>
        </a:spcBef>
        <a:spcAft>
          <a:spcPct val="0"/>
        </a:spcAft>
        <a:defRPr sz="3300">
          <a:solidFill>
            <a:schemeClr val="tx2"/>
          </a:solidFill>
          <a:latin typeface="+mj-lt"/>
          <a:ea typeface="+mj-ea"/>
          <a:cs typeface="+mj-cs"/>
        </a:defRPr>
      </a:lvl1pPr>
      <a:lvl2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2pPr>
      <a:lvl3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3pPr>
      <a:lvl4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4pPr>
      <a:lvl5pPr algn="ctr" rtl="0" eaLnBrk="0" fontAlgn="base" hangingPunct="0">
        <a:spcBef>
          <a:spcPct val="0"/>
        </a:spcBef>
        <a:spcAft>
          <a:spcPct val="0"/>
        </a:spcAft>
        <a:defRPr sz="3300">
          <a:solidFill>
            <a:schemeClr val="tx2"/>
          </a:solidFill>
          <a:latin typeface="Arial" pitchFamily="34" charset="0"/>
          <a:ea typeface="ＭＳ Ｐゴシック"/>
          <a:cs typeface="ＭＳ Ｐゴシック"/>
        </a:defRPr>
      </a:lvl5pPr>
      <a:lvl6pPr marL="342900" algn="ctr" rtl="0" fontAlgn="base">
        <a:spcBef>
          <a:spcPct val="0"/>
        </a:spcBef>
        <a:spcAft>
          <a:spcPct val="0"/>
        </a:spcAft>
        <a:defRPr sz="3300">
          <a:solidFill>
            <a:schemeClr val="tx2"/>
          </a:solidFill>
          <a:latin typeface="Arial" pitchFamily="34" charset="0"/>
          <a:ea typeface="ＭＳ Ｐゴシック"/>
          <a:cs typeface="ＭＳ Ｐゴシック"/>
        </a:defRPr>
      </a:lvl6pPr>
      <a:lvl7pPr marL="685800" algn="ctr" rtl="0" fontAlgn="base">
        <a:spcBef>
          <a:spcPct val="0"/>
        </a:spcBef>
        <a:spcAft>
          <a:spcPct val="0"/>
        </a:spcAft>
        <a:defRPr sz="3300">
          <a:solidFill>
            <a:schemeClr val="tx2"/>
          </a:solidFill>
          <a:latin typeface="Arial" pitchFamily="34" charset="0"/>
          <a:ea typeface="ＭＳ Ｐゴシック"/>
          <a:cs typeface="ＭＳ Ｐゴシック"/>
        </a:defRPr>
      </a:lvl7pPr>
      <a:lvl8pPr marL="1028700" algn="ctr" rtl="0" fontAlgn="base">
        <a:spcBef>
          <a:spcPct val="0"/>
        </a:spcBef>
        <a:spcAft>
          <a:spcPct val="0"/>
        </a:spcAft>
        <a:defRPr sz="3300">
          <a:solidFill>
            <a:schemeClr val="tx2"/>
          </a:solidFill>
          <a:latin typeface="Arial" pitchFamily="34" charset="0"/>
          <a:ea typeface="ＭＳ Ｐゴシック"/>
          <a:cs typeface="ＭＳ Ｐゴシック"/>
        </a:defRPr>
      </a:lvl8pPr>
      <a:lvl9pPr marL="1371600" algn="ctr" rtl="0" fontAlgn="base">
        <a:spcBef>
          <a:spcPct val="0"/>
        </a:spcBef>
        <a:spcAft>
          <a:spcPct val="0"/>
        </a:spcAft>
        <a:defRPr sz="3300">
          <a:solidFill>
            <a:schemeClr val="tx2"/>
          </a:solidFill>
          <a:latin typeface="Arial" pitchFamily="34" charset="0"/>
          <a:ea typeface="ＭＳ Ｐゴシック"/>
          <a:cs typeface="ＭＳ Ｐゴシック"/>
        </a:defRPr>
      </a:lvl9pPr>
    </p:titleStyle>
    <p:bodyStyle>
      <a:lvl1pPr marL="257175" indent="-257175" algn="l" rtl="0" eaLnBrk="0" fontAlgn="base" hangingPunct="0">
        <a:spcBef>
          <a:spcPct val="20000"/>
        </a:spcBef>
        <a:spcAft>
          <a:spcPct val="0"/>
        </a:spcAft>
        <a:buChar char="•"/>
        <a:defRPr sz="2400">
          <a:solidFill>
            <a:schemeClr val="tx1"/>
          </a:solidFill>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latin typeface="+mn-lt"/>
          <a:ea typeface="+mn-ea"/>
          <a:cs typeface="+mn-cs"/>
        </a:defRPr>
      </a:lvl2pPr>
      <a:lvl3pPr marL="857250" indent="-171450" algn="l" rtl="0" eaLnBrk="0" fontAlgn="base" hangingPunct="0">
        <a:spcBef>
          <a:spcPct val="20000"/>
        </a:spcBef>
        <a:spcAft>
          <a:spcPct val="0"/>
        </a:spcAft>
        <a:buChar char="•"/>
        <a:defRPr sz="1800">
          <a:solidFill>
            <a:schemeClr val="tx1"/>
          </a:solidFill>
          <a:latin typeface="+mn-lt"/>
          <a:ea typeface="+mn-ea"/>
          <a:cs typeface="+mn-cs"/>
        </a:defRPr>
      </a:lvl3pPr>
      <a:lvl4pPr marL="1200150" indent="-171450" algn="l" rtl="0" eaLnBrk="0" fontAlgn="base" hangingPunct="0">
        <a:spcBef>
          <a:spcPct val="20000"/>
        </a:spcBef>
        <a:spcAft>
          <a:spcPct val="0"/>
        </a:spcAft>
        <a:buChar char="–"/>
        <a:defRPr sz="1500">
          <a:solidFill>
            <a:schemeClr val="tx1"/>
          </a:solidFill>
          <a:latin typeface="+mn-lt"/>
          <a:ea typeface="+mn-ea"/>
          <a:cs typeface="+mn-cs"/>
        </a:defRPr>
      </a:lvl4pPr>
      <a:lvl5pPr marL="1543050" indent="-171450" algn="l" rtl="0" eaLnBrk="0" fontAlgn="base" hangingPunct="0">
        <a:spcBef>
          <a:spcPct val="20000"/>
        </a:spcBef>
        <a:spcAft>
          <a:spcPct val="0"/>
        </a:spcAft>
        <a:buChar char="»"/>
        <a:defRPr sz="1500">
          <a:solidFill>
            <a:schemeClr val="tx1"/>
          </a:solidFill>
          <a:latin typeface="+mn-lt"/>
          <a:ea typeface="+mn-ea"/>
          <a:cs typeface="+mn-cs"/>
        </a:defRPr>
      </a:lvl5pPr>
      <a:lvl6pPr marL="1885950" indent="-171450" algn="l" rtl="0" fontAlgn="base">
        <a:spcBef>
          <a:spcPct val="20000"/>
        </a:spcBef>
        <a:spcAft>
          <a:spcPct val="0"/>
        </a:spcAft>
        <a:buChar char="»"/>
        <a:defRPr sz="1500">
          <a:solidFill>
            <a:schemeClr val="tx1"/>
          </a:solidFill>
          <a:latin typeface="+mn-lt"/>
          <a:ea typeface="+mn-ea"/>
          <a:cs typeface="+mn-cs"/>
        </a:defRPr>
      </a:lvl6pPr>
      <a:lvl7pPr marL="2228850" indent="-171450" algn="l" rtl="0" fontAlgn="base">
        <a:spcBef>
          <a:spcPct val="20000"/>
        </a:spcBef>
        <a:spcAft>
          <a:spcPct val="0"/>
        </a:spcAft>
        <a:buChar char="»"/>
        <a:defRPr sz="1500">
          <a:solidFill>
            <a:schemeClr val="tx1"/>
          </a:solidFill>
          <a:latin typeface="+mn-lt"/>
          <a:ea typeface="+mn-ea"/>
          <a:cs typeface="+mn-cs"/>
        </a:defRPr>
      </a:lvl7pPr>
      <a:lvl8pPr marL="2571750" indent="-171450" algn="l" rtl="0" fontAlgn="base">
        <a:spcBef>
          <a:spcPct val="20000"/>
        </a:spcBef>
        <a:spcAft>
          <a:spcPct val="0"/>
        </a:spcAft>
        <a:buChar char="»"/>
        <a:defRPr sz="1500">
          <a:solidFill>
            <a:schemeClr val="tx1"/>
          </a:solidFill>
          <a:latin typeface="+mn-lt"/>
          <a:ea typeface="+mn-ea"/>
          <a:cs typeface="+mn-cs"/>
        </a:defRPr>
      </a:lvl8pPr>
      <a:lvl9pPr marL="2914650" indent="-171450" algn="l" rtl="0" fontAlgn="base">
        <a:spcBef>
          <a:spcPct val="20000"/>
        </a:spcBef>
        <a:spcAft>
          <a:spcPct val="0"/>
        </a:spcAft>
        <a:buChar char="»"/>
        <a:defRPr sz="15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8.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8.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4"/>
          <p:cNvSpPr>
            <a:spLocks noGrp="1" noChangeArrowheads="1"/>
          </p:cNvSpPr>
          <p:nvPr>
            <p:ph type="dt" sz="quarter" idx="10"/>
          </p:nvPr>
        </p:nvSpPr>
        <p:spPr/>
        <p:txBody>
          <a:bodyPr/>
          <a:lstStyle/>
          <a:p>
            <a:pPr>
              <a:defRPr/>
            </a:pPr>
            <a:r>
              <a:rPr lang="en-US"/>
              <a:t>4 December 2017</a:t>
            </a:r>
          </a:p>
        </p:txBody>
      </p:sp>
      <p:sp>
        <p:nvSpPr>
          <p:cNvPr id="12" name="Rectangle 6"/>
          <p:cNvSpPr>
            <a:spLocks noGrp="1" noChangeArrowheads="1"/>
          </p:cNvSpPr>
          <p:nvPr>
            <p:ph type="sldNum" sz="quarter" idx="12"/>
          </p:nvPr>
        </p:nvSpPr>
        <p:spPr/>
        <p:txBody>
          <a:bodyPr/>
          <a:lstStyle/>
          <a:p>
            <a:pPr>
              <a:defRPr/>
            </a:pPr>
            <a:fld id="{FCF16305-E377-4E4A-8DEA-0637001F9B75}" type="slidenum">
              <a:rPr lang="en-US"/>
              <a:pPr>
                <a:defRPr/>
              </a:pPr>
              <a:t>1</a:t>
            </a:fld>
            <a:endParaRPr lang="en-US"/>
          </a:p>
        </p:txBody>
      </p:sp>
      <p:sp>
        <p:nvSpPr>
          <p:cNvPr id="8" name="Date Placeholder 1"/>
          <p:cNvSpPr txBox="1">
            <a:spLocks noGrp="1"/>
          </p:cNvSpPr>
          <p:nvPr/>
        </p:nvSpPr>
        <p:spPr bwMode="auto">
          <a:xfrm>
            <a:off x="485775" y="6515100"/>
            <a:ext cx="1905000" cy="457200"/>
          </a:xfrm>
          <a:prstGeom prst="rect">
            <a:avLst/>
          </a:prstGeom>
          <a:noFill/>
          <a:ln>
            <a:miter lim="800000"/>
            <a:headEnd/>
            <a:tailEnd/>
          </a:ln>
        </p:spPr>
        <p:txBody>
          <a:bodyPr/>
          <a:lstStyle/>
          <a:p>
            <a:pPr eaLnBrk="0" hangingPunct="0">
              <a:defRPr/>
            </a:pPr>
            <a:fld id="{0BB7D5F5-0A21-4911-A5AE-A96CE83F90B6}" type="datetime5">
              <a:rPr lang="en-US" sz="1400">
                <a:solidFill>
                  <a:schemeClr val="tx1"/>
                </a:solidFill>
                <a:latin typeface="+mn-lt"/>
                <a:ea typeface="+mn-ea"/>
                <a:cs typeface="+mn-cs"/>
              </a:rPr>
              <a:pPr eaLnBrk="0" hangingPunct="0">
                <a:defRPr/>
              </a:pPr>
              <a:t>13-Mar-25</a:t>
            </a:fld>
            <a:endParaRPr lang="en-US" sz="1400">
              <a:solidFill>
                <a:schemeClr val="tx1"/>
              </a:solidFill>
              <a:latin typeface="+mn-lt"/>
              <a:ea typeface="+mn-ea"/>
              <a:cs typeface="+mn-cs"/>
            </a:endParaRPr>
          </a:p>
        </p:txBody>
      </p:sp>
      <p:sp>
        <p:nvSpPr>
          <p:cNvPr id="10" name="Slide Number Placeholder 3"/>
          <p:cNvSpPr txBox="1">
            <a:spLocks noGrp="1"/>
          </p:cNvSpPr>
          <p:nvPr/>
        </p:nvSpPr>
        <p:spPr bwMode="auto">
          <a:xfrm>
            <a:off x="7239000" y="6415088"/>
            <a:ext cx="1905000" cy="314325"/>
          </a:xfrm>
          <a:prstGeom prst="rect">
            <a:avLst/>
          </a:prstGeom>
          <a:noFill/>
          <a:ln>
            <a:miter lim="800000"/>
            <a:headEnd/>
            <a:tailEnd/>
          </a:ln>
        </p:spPr>
        <p:txBody>
          <a:bodyPr/>
          <a:lstStyle/>
          <a:p>
            <a:pPr algn="r" eaLnBrk="0" hangingPunct="0">
              <a:defRPr/>
            </a:pPr>
            <a:fld id="{056E73CB-34FA-445C-917D-1D0218594425}" type="slidenum">
              <a:rPr lang="en-US" sz="1400">
                <a:solidFill>
                  <a:schemeClr val="tx1"/>
                </a:solidFill>
                <a:latin typeface="+mn-lt"/>
                <a:ea typeface="+mn-ea"/>
                <a:cs typeface="+mn-cs"/>
              </a:rPr>
              <a:pPr algn="r" eaLnBrk="0" hangingPunct="0">
                <a:defRPr/>
              </a:pPr>
              <a:t>1</a:t>
            </a:fld>
            <a:endParaRPr lang="en-US" sz="1400">
              <a:solidFill>
                <a:schemeClr val="tx1"/>
              </a:solidFill>
              <a:latin typeface="+mn-lt"/>
              <a:ea typeface="+mn-ea"/>
              <a:cs typeface="+mn-cs"/>
            </a:endParaRPr>
          </a:p>
        </p:txBody>
      </p:sp>
      <p:sp>
        <p:nvSpPr>
          <p:cNvPr id="5126" name="Slide Number Placeholder 1"/>
          <p:cNvSpPr txBox="1">
            <a:spLocks noGrp="1"/>
          </p:cNvSpPr>
          <p:nvPr/>
        </p:nvSpPr>
        <p:spPr bwMode="auto">
          <a:xfrm>
            <a:off x="7924800" y="6172200"/>
            <a:ext cx="1219200" cy="476250"/>
          </a:xfrm>
          <a:prstGeom prst="rect">
            <a:avLst/>
          </a:prstGeom>
          <a:noFill/>
          <a:ln w="9525">
            <a:noFill/>
            <a:miter lim="800000"/>
            <a:headEnd/>
            <a:tailEnd/>
          </a:ln>
        </p:spPr>
        <p:txBody>
          <a:bodyPr/>
          <a:lstStyle/>
          <a:p>
            <a:pPr algn="r"/>
            <a:fld id="{E1E9ED73-292D-4AD3-919A-4D6BF5CF2DEB}" type="slidenum">
              <a:rPr lang="en-IN" sz="1200" i="1">
                <a:solidFill>
                  <a:schemeClr val="tx1"/>
                </a:solidFill>
              </a:rPr>
              <a:pPr algn="r"/>
              <a:t>1</a:t>
            </a:fld>
            <a:endParaRPr lang="en-IN" sz="1200" i="1">
              <a:solidFill>
                <a:schemeClr val="tx1"/>
              </a:solidFill>
            </a:endParaRPr>
          </a:p>
        </p:txBody>
      </p:sp>
      <p:sp>
        <p:nvSpPr>
          <p:cNvPr id="5127" name="Date Placeholder 2"/>
          <p:cNvSpPr txBox="1">
            <a:spLocks noGrp="1"/>
          </p:cNvSpPr>
          <p:nvPr/>
        </p:nvSpPr>
        <p:spPr bwMode="auto">
          <a:xfrm>
            <a:off x="200025" y="6096000"/>
            <a:ext cx="1371600" cy="476250"/>
          </a:xfrm>
          <a:prstGeom prst="rect">
            <a:avLst/>
          </a:prstGeom>
          <a:noFill/>
          <a:ln w="9525">
            <a:noFill/>
            <a:miter lim="800000"/>
            <a:headEnd/>
            <a:tailEnd/>
          </a:ln>
        </p:spPr>
        <p:txBody>
          <a:bodyPr/>
          <a:lstStyle/>
          <a:p>
            <a:pPr algn="ctr"/>
            <a:fld id="{431A6F25-9475-4B00-9A62-794CECE6A410}" type="datetime5">
              <a:rPr lang="en-US" sz="1200" i="1">
                <a:solidFill>
                  <a:schemeClr val="tx1"/>
                </a:solidFill>
              </a:rPr>
              <a:pPr algn="ctr"/>
              <a:t>13-Mar-25</a:t>
            </a:fld>
            <a:endParaRPr lang="en-US" sz="1200" i="1">
              <a:solidFill>
                <a:schemeClr val="tx1"/>
              </a:solidFill>
            </a:endParaRPr>
          </a:p>
        </p:txBody>
      </p:sp>
      <p:pic>
        <p:nvPicPr>
          <p:cNvPr id="5128" name="Picture 11" descr="PPTmainpage"/>
          <p:cNvPicPr>
            <a:picLocks noChangeAspect="1" noChangeArrowheads="1"/>
          </p:cNvPicPr>
          <p:nvPr/>
        </p:nvPicPr>
        <p:blipFill>
          <a:blip r:embed="rId3" cstate="print"/>
          <a:srcRect/>
          <a:stretch>
            <a:fillRect/>
          </a:stretch>
        </p:blipFill>
        <p:spPr bwMode="auto">
          <a:xfrm>
            <a:off x="-31799" y="0"/>
            <a:ext cx="9145588" cy="6859588"/>
          </a:xfrm>
          <a:prstGeom prst="rect">
            <a:avLst/>
          </a:prstGeom>
          <a:noFill/>
          <a:ln w="9525">
            <a:noFill/>
            <a:miter lim="800000"/>
            <a:headEnd/>
            <a:tailEnd/>
          </a:ln>
        </p:spPr>
      </p:pic>
      <p:sp>
        <p:nvSpPr>
          <p:cNvPr id="5129" name="Text Box 5"/>
          <p:cNvSpPr txBox="1">
            <a:spLocks noChangeArrowheads="1"/>
          </p:cNvSpPr>
          <p:nvPr/>
        </p:nvSpPr>
        <p:spPr bwMode="auto">
          <a:xfrm>
            <a:off x="-373226" y="128587"/>
            <a:ext cx="9925189" cy="2259273"/>
          </a:xfrm>
          <a:prstGeom prst="rect">
            <a:avLst/>
          </a:prstGeom>
          <a:noFill/>
          <a:ln w="9525">
            <a:noFill/>
            <a:miter lim="800000"/>
            <a:headEnd/>
            <a:tailEnd/>
          </a:ln>
        </p:spPr>
        <p:txBody>
          <a:bodyPr wrap="square" lIns="91440" tIns="45720" rIns="91440" bIns="45720" anchor="t">
            <a:spAutoFit/>
          </a:bodyPr>
          <a:lstStyle/>
          <a:p>
            <a:pPr algn="ctr" eaLnBrk="0" hangingPunct="0">
              <a:lnSpc>
                <a:spcPct val="150000"/>
              </a:lnSpc>
              <a:spcBef>
                <a:spcPct val="50000"/>
              </a:spcBef>
            </a:pPr>
            <a:r>
              <a:rPr lang="en-US" sz="2800" b="1">
                <a:solidFill>
                  <a:schemeClr val="bg1"/>
                </a:solidFill>
                <a:latin typeface="Arial"/>
              </a:rPr>
              <a:t>GMR Institute of Technology, Rajam</a:t>
            </a:r>
          </a:p>
          <a:p>
            <a:pPr algn="ctr" eaLnBrk="0" hangingPunct="0">
              <a:lnSpc>
                <a:spcPct val="150000"/>
              </a:lnSpc>
              <a:spcBef>
                <a:spcPct val="50000"/>
              </a:spcBef>
            </a:pPr>
            <a:r>
              <a:rPr lang="en-US" b="1">
                <a:solidFill>
                  <a:schemeClr val="bg1"/>
                </a:solidFill>
                <a:latin typeface="Arial"/>
              </a:rPr>
              <a:t>Department of CSE-(Artificial Intelligence &amp; Machine Learning)</a:t>
            </a:r>
          </a:p>
          <a:p>
            <a:pPr eaLnBrk="0" hangingPunct="0">
              <a:lnSpc>
                <a:spcPct val="150000"/>
              </a:lnSpc>
              <a:spcBef>
                <a:spcPct val="50000"/>
              </a:spcBef>
            </a:pPr>
            <a:endParaRPr lang="en-US" sz="2800" b="1">
              <a:solidFill>
                <a:schemeClr val="bg1"/>
              </a:solidFill>
              <a:latin typeface="Arial" pitchFamily="34" charset="0"/>
            </a:endParaRPr>
          </a:p>
        </p:txBody>
      </p:sp>
      <p:pic>
        <p:nvPicPr>
          <p:cNvPr id="5131" name="Picture 16"/>
          <p:cNvPicPr>
            <a:picLocks noChangeAspect="1" noChangeArrowheads="1"/>
          </p:cNvPicPr>
          <p:nvPr/>
        </p:nvPicPr>
        <p:blipFill>
          <a:blip r:embed="rId4" cstate="print"/>
          <a:srcRect/>
          <a:stretch>
            <a:fillRect/>
          </a:stretch>
        </p:blipFill>
        <p:spPr bwMode="auto">
          <a:xfrm>
            <a:off x="250825" y="6019800"/>
            <a:ext cx="1654175" cy="576263"/>
          </a:xfrm>
          <a:prstGeom prst="rect">
            <a:avLst/>
          </a:prstGeom>
          <a:noFill/>
          <a:ln w="9525">
            <a:noFill/>
            <a:miter lim="800000"/>
            <a:headEnd/>
            <a:tailEnd/>
          </a:ln>
        </p:spPr>
      </p:pic>
      <p:sp>
        <p:nvSpPr>
          <p:cNvPr id="2" name="TextBox 1">
            <a:extLst>
              <a:ext uri="{FF2B5EF4-FFF2-40B4-BE49-F238E27FC236}">
                <a16:creationId xmlns:a16="http://schemas.microsoft.com/office/drawing/2014/main" id="{0F79156F-B81C-BCD5-7BCF-C160B9697F04}"/>
              </a:ext>
            </a:extLst>
          </p:cNvPr>
          <p:cNvSpPr txBox="1"/>
          <p:nvPr/>
        </p:nvSpPr>
        <p:spPr>
          <a:xfrm>
            <a:off x="3313388" y="3073449"/>
            <a:ext cx="5693100" cy="553998"/>
          </a:xfrm>
          <a:prstGeom prst="rect">
            <a:avLst/>
          </a:prstGeom>
          <a:noFill/>
        </p:spPr>
        <p:txBody>
          <a:bodyPr wrap="square" lIns="91440" tIns="45720" rIns="91440" bIns="45720" rtlCol="0" anchor="t">
            <a:spAutoFit/>
          </a:bodyPr>
          <a:lstStyle/>
          <a:p>
            <a:pPr algn="ctr"/>
            <a:r>
              <a:rPr lang="en-US" sz="3000" dirty="0">
                <a:solidFill>
                  <a:schemeClr val="bg1"/>
                </a:solidFill>
                <a:effectLst/>
                <a:latin typeface="Times New Roman" panose="02020603050405020304" pitchFamily="18" charset="0"/>
                <a:ea typeface="Times New Roman" panose="02020603050405020304" pitchFamily="18" charset="0"/>
              </a:rPr>
              <a:t>Collaborative skill sharing(</a:t>
            </a:r>
            <a:r>
              <a:rPr lang="en-US" sz="3000" dirty="0" err="1">
                <a:solidFill>
                  <a:schemeClr val="bg1"/>
                </a:solidFill>
                <a:effectLst/>
                <a:latin typeface="Times New Roman" panose="02020603050405020304" pitchFamily="18" charset="0"/>
                <a:ea typeface="Times New Roman" panose="02020603050405020304" pitchFamily="18" charset="0"/>
              </a:rPr>
              <a:t>swapify</a:t>
            </a:r>
            <a:r>
              <a:rPr lang="en-US" sz="3000" dirty="0">
                <a:solidFill>
                  <a:schemeClr val="bg1"/>
                </a:solidFill>
                <a:effectLst/>
                <a:latin typeface="Times New Roman" panose="02020603050405020304" pitchFamily="18" charset="0"/>
                <a:ea typeface="Times New Roman" panose="02020603050405020304" pitchFamily="18" charset="0"/>
              </a:rPr>
              <a:t>)</a:t>
            </a:r>
            <a:endParaRPr lang="en-US" sz="3000" dirty="0">
              <a:solidFill>
                <a:schemeClr val="bg1"/>
              </a:solidFill>
            </a:endParaRPr>
          </a:p>
        </p:txBody>
      </p:sp>
    </p:spTree>
  </p:cSld>
  <p:clrMapOvr>
    <a:masterClrMapping/>
  </p:clrMapOvr>
  <p:transition advClick="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FDB5D-762B-8130-F0FD-AFEF5CEB0E99}"/>
              </a:ext>
            </a:extLst>
          </p:cNvPr>
          <p:cNvSpPr>
            <a:spLocks noGrp="1"/>
          </p:cNvSpPr>
          <p:nvPr>
            <p:ph type="title"/>
          </p:nvPr>
        </p:nvSpPr>
        <p:spPr>
          <a:xfrm>
            <a:off x="144379" y="731836"/>
            <a:ext cx="8999621" cy="685801"/>
          </a:xfrm>
        </p:spPr>
        <p:txBody>
          <a:bodyPr/>
          <a:lstStyle/>
          <a:p>
            <a:r>
              <a:rPr lang="en-US" sz="2000" b="1" dirty="0">
                <a:solidFill>
                  <a:schemeClr val="accent6"/>
                </a:solidFill>
                <a:latin typeface="Times New Roman" panose="02020603050405020304" pitchFamily="18" charset="0"/>
                <a:cs typeface="Times New Roman" panose="02020603050405020304" pitchFamily="18" charset="0"/>
              </a:rPr>
              <a:t>[1] </a:t>
            </a:r>
            <a:r>
              <a:rPr lang="en-US" sz="2000" dirty="0">
                <a:solidFill>
                  <a:schemeClr val="accent6"/>
                </a:solidFill>
                <a:latin typeface="Times New Roman" panose="02020603050405020304" pitchFamily="18" charset="0"/>
                <a:cs typeface="Times New Roman" panose="02020603050405020304" pitchFamily="18" charset="0"/>
              </a:rPr>
              <a:t>Emmanuel, O. K., Grace, J., &amp; John, M. (2024). Collaborative Learning Tools.</a:t>
            </a:r>
            <a:br>
              <a:rPr lang="en-US" sz="2000" dirty="0">
                <a:solidFill>
                  <a:schemeClr val="accent6"/>
                </a:solidFill>
                <a:latin typeface="Times New Roman" panose="02020603050405020304" pitchFamily="18" charset="0"/>
                <a:cs typeface="Times New Roman" panose="02020603050405020304" pitchFamily="18" charset="0"/>
              </a:rPr>
            </a:br>
            <a:br>
              <a:rPr lang="en-US" sz="2000" dirty="0">
                <a:solidFill>
                  <a:schemeClr val="accent6"/>
                </a:solidFill>
                <a:latin typeface="Times New Roman" panose="02020603050405020304" pitchFamily="18" charset="0"/>
                <a:cs typeface="Times New Roman" panose="02020603050405020304" pitchFamily="18" charset="0"/>
              </a:rPr>
            </a:br>
            <a:endParaRPr lang="en-IN" sz="2000"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B3E4FD-47C5-85DC-3433-8C0102014F81}"/>
              </a:ext>
            </a:extLst>
          </p:cNvPr>
          <p:cNvSpPr>
            <a:spLocks noGrp="1"/>
          </p:cNvSpPr>
          <p:nvPr>
            <p:ph idx="1"/>
          </p:nvPr>
        </p:nvSpPr>
        <p:spPr>
          <a:xfrm>
            <a:off x="457200" y="1311442"/>
            <a:ext cx="8229600" cy="4814722"/>
          </a:xfrm>
        </p:spPr>
        <p:txBody>
          <a:bodyPr/>
          <a:lstStyle/>
          <a:p>
            <a:r>
              <a:rPr lang="en-US" sz="1800" b="0" i="0" dirty="0">
                <a:solidFill>
                  <a:schemeClr val="accent6"/>
                </a:solidFill>
                <a:effectLst/>
                <a:latin typeface="Times New Roman" panose="02020603050405020304" pitchFamily="18" charset="0"/>
                <a:cs typeface="Times New Roman" panose="02020603050405020304" pitchFamily="18" charset="0"/>
              </a:rPr>
              <a:t>The paper on collaborative learning tools highlights various aspects of these digital platforms, emphasizing their significance in both educational and professional settings.</a:t>
            </a:r>
          </a:p>
          <a:p>
            <a:pPr marL="0" indent="0">
              <a:buNone/>
            </a:pPr>
            <a:r>
              <a:rPr lang="en-US" sz="1800" b="0" i="0" dirty="0">
                <a:solidFill>
                  <a:schemeClr val="accent6"/>
                </a:solidFill>
                <a:effectLst/>
                <a:latin typeface="Times New Roman" panose="02020603050405020304" pitchFamily="18" charset="0"/>
                <a:cs typeface="Times New Roman" panose="02020603050405020304" pitchFamily="18" charset="0"/>
              </a:rPr>
              <a:t> </a:t>
            </a:r>
          </a:p>
          <a:p>
            <a:r>
              <a:rPr lang="en-US" sz="1800" b="0" i="0" dirty="0">
                <a:solidFill>
                  <a:schemeClr val="accent6"/>
                </a:solidFill>
                <a:effectLst/>
                <a:latin typeface="Times New Roman" panose="02020603050405020304" pitchFamily="18" charset="0"/>
                <a:cs typeface="Times New Roman" panose="02020603050405020304" pitchFamily="18" charset="0"/>
              </a:rPr>
              <a:t>Collaborative learning tools are designed to facilitate teamwork, knowledge sharing, and joint problem-solving. They enable individuals to collaborate in real-time or asynchronously, overcoming geographical and temporal barriers.</a:t>
            </a:r>
          </a:p>
          <a:p>
            <a:pPr marL="0" indent="0">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pPr algn="l"/>
            <a:r>
              <a:rPr lang="en-US" sz="1800" b="0" i="0" dirty="0">
                <a:solidFill>
                  <a:schemeClr val="accent6"/>
                </a:solidFill>
                <a:effectLst/>
                <a:latin typeface="Times New Roman" panose="02020603050405020304" pitchFamily="18" charset="0"/>
                <a:cs typeface="Times New Roman" panose="02020603050405020304" pitchFamily="18" charset="0"/>
              </a:rPr>
              <a:t>The paper mentions several widely-used collaborative tools, including:</a:t>
            </a:r>
          </a:p>
          <a:p>
            <a:pPr algn="l">
              <a:buFont typeface="Arial" panose="020B0604020202020204" pitchFamily="34" charset="0"/>
              <a:buChar char="•"/>
            </a:pPr>
            <a:r>
              <a:rPr lang="en-US" sz="1800" b="1" i="0" dirty="0">
                <a:solidFill>
                  <a:schemeClr val="accent6"/>
                </a:solidFill>
                <a:effectLst/>
                <a:latin typeface="Times New Roman" panose="02020603050405020304" pitchFamily="18" charset="0"/>
                <a:cs typeface="Times New Roman" panose="02020603050405020304" pitchFamily="18" charset="0"/>
              </a:rPr>
              <a:t>Google Workspace</a:t>
            </a:r>
            <a:r>
              <a:rPr lang="en-US" sz="1800" b="0" i="0" dirty="0">
                <a:solidFill>
                  <a:schemeClr val="accent6"/>
                </a:solidFill>
                <a:effectLst/>
                <a:latin typeface="Times New Roman" panose="02020603050405020304" pitchFamily="18" charset="0"/>
                <a:cs typeface="Times New Roman" panose="02020603050405020304" pitchFamily="18" charset="0"/>
              </a:rPr>
              <a:t>: For real-time document editing.</a:t>
            </a:r>
          </a:p>
          <a:p>
            <a:pPr algn="l">
              <a:buFont typeface="Arial" panose="020B0604020202020204" pitchFamily="34" charset="0"/>
              <a:buChar char="•"/>
            </a:pPr>
            <a:r>
              <a:rPr lang="en-US" sz="1800" b="1" i="0" dirty="0">
                <a:solidFill>
                  <a:schemeClr val="accent6"/>
                </a:solidFill>
                <a:effectLst/>
                <a:latin typeface="Times New Roman" panose="02020603050405020304" pitchFamily="18" charset="0"/>
                <a:cs typeface="Times New Roman" panose="02020603050405020304" pitchFamily="18" charset="0"/>
              </a:rPr>
              <a:t>Slack</a:t>
            </a:r>
            <a:r>
              <a:rPr lang="en-US" sz="1800" b="0" i="0" dirty="0">
                <a:solidFill>
                  <a:schemeClr val="accent6"/>
                </a:solidFill>
                <a:effectLst/>
                <a:latin typeface="Times New Roman" panose="02020603050405020304" pitchFamily="18" charset="0"/>
                <a:cs typeface="Times New Roman" panose="02020603050405020304" pitchFamily="18" charset="0"/>
              </a:rPr>
              <a:t>: For team communication.</a:t>
            </a:r>
          </a:p>
          <a:p>
            <a:pPr algn="l">
              <a:buFont typeface="Arial" panose="020B0604020202020204" pitchFamily="34" charset="0"/>
              <a:buChar char="•"/>
            </a:pPr>
            <a:r>
              <a:rPr lang="en-US" sz="1800" b="1" i="0" dirty="0">
                <a:solidFill>
                  <a:schemeClr val="accent6"/>
                </a:solidFill>
                <a:effectLst/>
                <a:latin typeface="Times New Roman" panose="02020603050405020304" pitchFamily="18" charset="0"/>
                <a:cs typeface="Times New Roman" panose="02020603050405020304" pitchFamily="18" charset="0"/>
              </a:rPr>
              <a:t>Trello</a:t>
            </a:r>
            <a:r>
              <a:rPr lang="en-US" sz="1800" b="0" i="0" dirty="0">
                <a:solidFill>
                  <a:schemeClr val="accent6"/>
                </a:solidFill>
                <a:effectLst/>
                <a:latin typeface="Times New Roman" panose="02020603050405020304" pitchFamily="18" charset="0"/>
                <a:cs typeface="Times New Roman" panose="02020603050405020304" pitchFamily="18" charset="0"/>
              </a:rPr>
              <a:t>: For project management.</a:t>
            </a:r>
          </a:p>
          <a:p>
            <a:pPr algn="l">
              <a:buFont typeface="Arial" panose="020B0604020202020204" pitchFamily="34" charset="0"/>
              <a:buChar char="•"/>
            </a:pPr>
            <a:r>
              <a:rPr lang="en-US" sz="1800" b="1" i="0" dirty="0">
                <a:solidFill>
                  <a:schemeClr val="accent6"/>
                </a:solidFill>
                <a:effectLst/>
                <a:latin typeface="Times New Roman" panose="02020603050405020304" pitchFamily="18" charset="0"/>
                <a:cs typeface="Times New Roman" panose="02020603050405020304" pitchFamily="18" charset="0"/>
              </a:rPr>
              <a:t>Kahoot!</a:t>
            </a:r>
            <a:r>
              <a:rPr lang="en-US" sz="1800" b="0" i="0" dirty="0">
                <a:solidFill>
                  <a:schemeClr val="accent6"/>
                </a:solidFill>
                <a:effectLst/>
                <a:latin typeface="Times New Roman" panose="02020603050405020304" pitchFamily="18" charset="0"/>
                <a:cs typeface="Times New Roman" panose="02020603050405020304" pitchFamily="18" charset="0"/>
              </a:rPr>
              <a:t>: For interactive learning</a:t>
            </a:r>
          </a:p>
          <a:p>
            <a:pPr marL="0" indent="0" algn="l">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r>
              <a:rPr lang="en-US" sz="1800" b="0" i="0" dirty="0">
                <a:solidFill>
                  <a:schemeClr val="accent6"/>
                </a:solidFill>
                <a:effectLst/>
                <a:latin typeface="Times New Roman" panose="02020603050405020304" pitchFamily="18" charset="0"/>
                <a:cs typeface="Times New Roman" panose="02020603050405020304" pitchFamily="18" charset="0"/>
              </a:rPr>
              <a:t>These tools promote active participation through real-time collaboration and interactive features, making learning more engaging.</a:t>
            </a:r>
            <a:endParaRPr lang="en-IN" sz="1800" dirty="0">
              <a:solidFill>
                <a:schemeClr val="accent6"/>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FBE4304-5989-5771-E6ED-FFF78A4FB048}"/>
              </a:ext>
            </a:extLst>
          </p:cNvPr>
          <p:cNvSpPr>
            <a:spLocks noGrp="1"/>
          </p:cNvSpPr>
          <p:nvPr>
            <p:ph type="sldNum" sz="quarter" idx="12"/>
          </p:nvPr>
        </p:nvSpPr>
        <p:spPr/>
        <p:txBody>
          <a:bodyPr/>
          <a:lstStyle/>
          <a:p>
            <a:pPr>
              <a:defRPr/>
            </a:pPr>
            <a:fld id="{51EDAF45-A1ED-443F-B7DC-99AC8969684E}" type="slidenum">
              <a:rPr lang="en-US" smtClean="0"/>
              <a:pPr>
                <a:defRPr/>
              </a:pPr>
              <a:t>10</a:t>
            </a:fld>
            <a:endParaRPr lang="en-US"/>
          </a:p>
        </p:txBody>
      </p:sp>
      <p:sp>
        <p:nvSpPr>
          <p:cNvPr id="6" name="TextBox 5">
            <a:extLst>
              <a:ext uri="{FF2B5EF4-FFF2-40B4-BE49-F238E27FC236}">
                <a16:creationId xmlns:a16="http://schemas.microsoft.com/office/drawing/2014/main" id="{D7796920-562B-2DC1-5275-AE39DD38ACED}"/>
              </a:ext>
            </a:extLst>
          </p:cNvPr>
          <p:cNvSpPr txBox="1"/>
          <p:nvPr/>
        </p:nvSpPr>
        <p:spPr>
          <a:xfrm>
            <a:off x="1781908" y="93785"/>
            <a:ext cx="4888523" cy="461665"/>
          </a:xfrm>
          <a:prstGeom prst="rect">
            <a:avLst/>
          </a:prstGeom>
          <a:noFill/>
        </p:spPr>
        <p:txBody>
          <a:bodyPr wrap="square" rtlCol="0">
            <a:spAutoFit/>
          </a:bodyPr>
          <a:lstStyle/>
          <a:p>
            <a:pPr algn="ctr"/>
            <a:r>
              <a:rPr lang="en-US" dirty="0"/>
              <a:t>   </a:t>
            </a:r>
            <a:r>
              <a:rPr lang="en-US" dirty="0">
                <a:solidFill>
                  <a:schemeClr val="bg1"/>
                </a:solidFill>
              </a:rPr>
              <a:t>LITERATURE SURVEY</a:t>
            </a:r>
            <a:endParaRPr lang="en-IN" dirty="0">
              <a:solidFill>
                <a:schemeClr val="bg1"/>
              </a:solidFill>
            </a:endParaRPr>
          </a:p>
        </p:txBody>
      </p:sp>
    </p:spTree>
    <p:extLst>
      <p:ext uri="{BB962C8B-B14F-4D97-AF65-F5344CB8AC3E}">
        <p14:creationId xmlns:p14="http://schemas.microsoft.com/office/powerpoint/2010/main" val="3184751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A539E-C5AB-87DB-A1F9-F6E85E9EC091}"/>
              </a:ext>
            </a:extLst>
          </p:cNvPr>
          <p:cNvSpPr>
            <a:spLocks noGrp="1"/>
          </p:cNvSpPr>
          <p:nvPr>
            <p:ph type="title"/>
          </p:nvPr>
        </p:nvSpPr>
        <p:spPr>
          <a:xfrm>
            <a:off x="252663" y="830179"/>
            <a:ext cx="8434137" cy="587458"/>
          </a:xfrm>
        </p:spPr>
        <p:txBody>
          <a:bodyPr/>
          <a:lstStyle/>
          <a:p>
            <a:r>
              <a:rPr lang="en-US" sz="2000" b="1" i="0" dirty="0">
                <a:solidFill>
                  <a:schemeClr val="accent6"/>
                </a:solidFill>
                <a:effectLst/>
                <a:latin typeface="Times New Roman" panose="02020603050405020304" pitchFamily="18" charset="0"/>
                <a:cs typeface="Times New Roman" panose="02020603050405020304" pitchFamily="18" charset="0"/>
              </a:rPr>
              <a:t>[2] </a:t>
            </a:r>
            <a:r>
              <a:rPr lang="en-US" sz="2000" b="0" i="0" dirty="0">
                <a:solidFill>
                  <a:schemeClr val="accent6"/>
                </a:solidFill>
                <a:effectLst/>
                <a:latin typeface="Times New Roman" panose="02020603050405020304" pitchFamily="18" charset="0"/>
                <a:cs typeface="Times New Roman" panose="02020603050405020304" pitchFamily="18" charset="0"/>
              </a:rPr>
              <a:t>Ok, E., Grace, J., &amp; John, M. (2024). Advanced Use Cases and Innovations</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92EBAD-C3DD-FAC8-A708-8893BF20F321}"/>
              </a:ext>
            </a:extLst>
          </p:cNvPr>
          <p:cNvSpPr>
            <a:spLocks noGrp="1"/>
          </p:cNvSpPr>
          <p:nvPr>
            <p:ph idx="1"/>
          </p:nvPr>
        </p:nvSpPr>
        <p:spPr>
          <a:xfrm>
            <a:off x="457200" y="1417638"/>
            <a:ext cx="8229600" cy="4708526"/>
          </a:xfrm>
        </p:spPr>
        <p:txBody>
          <a:bodyPr/>
          <a:lstStyle/>
          <a:p>
            <a:r>
              <a:rPr lang="en-US" sz="1800" b="0" i="0" dirty="0">
                <a:solidFill>
                  <a:schemeClr val="accent6"/>
                </a:solidFill>
                <a:effectLst/>
                <a:latin typeface="Times New Roman" panose="02020603050405020304" pitchFamily="18" charset="0"/>
                <a:cs typeface="Times New Roman" panose="02020603050405020304" pitchFamily="18" charset="0"/>
              </a:rPr>
              <a:t>This paper highlights the transformative potential of advanced use cases and innovations across various industries, including healthcare, finance, education, and manufacturing. It emphasizes the role of emerging technologies such as AI, blockchain, and IoT in enhancing efficiency and personalization.</a:t>
            </a:r>
          </a:p>
          <a:p>
            <a:pPr marL="0" indent="0">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r>
              <a:rPr lang="en-US" sz="1800" b="0" i="0" dirty="0">
                <a:solidFill>
                  <a:schemeClr val="accent6"/>
                </a:solidFill>
                <a:effectLst/>
                <a:latin typeface="Times New Roman" panose="02020603050405020304" pitchFamily="18" charset="0"/>
                <a:cs typeface="Times New Roman" panose="02020603050405020304" pitchFamily="18" charset="0"/>
              </a:rPr>
              <a:t>The review also addresses the ethical, regulatory, and technical challenges that accompany these advancements, stressing the need for interdisciplinary collaboration and responsible innovation</a:t>
            </a:r>
            <a:r>
              <a:rPr lang="en-US" sz="1800" dirty="0">
                <a:solidFill>
                  <a:schemeClr val="accent6"/>
                </a:solidFill>
                <a:latin typeface="Times New Roman" panose="02020603050405020304" pitchFamily="18" charset="0"/>
                <a:cs typeface="Times New Roman" panose="02020603050405020304" pitchFamily="18" charset="0"/>
              </a:rPr>
              <a:t>.</a:t>
            </a:r>
          </a:p>
          <a:p>
            <a:pPr marL="0" indent="0">
              <a:buNone/>
            </a:pPr>
            <a:endParaRPr lang="en-US" sz="1800" dirty="0">
              <a:solidFill>
                <a:schemeClr val="accent6"/>
              </a:solidFill>
              <a:latin typeface="Times New Roman" panose="02020603050405020304" pitchFamily="18" charset="0"/>
              <a:cs typeface="Times New Roman" panose="02020603050405020304" pitchFamily="18" charset="0"/>
            </a:endParaRPr>
          </a:p>
          <a:p>
            <a:r>
              <a:rPr lang="en-US" sz="1800" b="0" i="0" dirty="0">
                <a:solidFill>
                  <a:schemeClr val="accent6"/>
                </a:solidFill>
                <a:effectLst/>
                <a:latin typeface="Times New Roman" panose="02020603050405020304" pitchFamily="18" charset="0"/>
                <a:cs typeface="Times New Roman" panose="02020603050405020304" pitchFamily="18" charset="0"/>
              </a:rPr>
              <a:t>Furthermore, it discusses the importance of addressing issues like data privacy, workforce adaptation, and regulatory complexities to harness the full potential of these technologies for a sustainable and equitable future</a:t>
            </a:r>
            <a:r>
              <a:rPr lang="en-US" sz="2000" b="0" i="0" dirty="0">
                <a:solidFill>
                  <a:schemeClr val="accent6"/>
                </a:solidFill>
                <a:effectLst/>
                <a:latin typeface="Times New Roman" panose="02020603050405020304" pitchFamily="18" charset="0"/>
                <a:cs typeface="Times New Roman" panose="02020603050405020304" pitchFamily="18" charset="0"/>
              </a:rPr>
              <a:t>.</a:t>
            </a:r>
            <a:endParaRPr lang="en-IN" sz="2000" dirty="0">
              <a:solidFill>
                <a:schemeClr val="accent6"/>
              </a:solidFill>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8CB381-9794-2598-7B34-FAEB47C912C7}"/>
              </a:ext>
            </a:extLst>
          </p:cNvPr>
          <p:cNvSpPr>
            <a:spLocks noGrp="1"/>
          </p:cNvSpPr>
          <p:nvPr>
            <p:ph type="sldNum" sz="quarter" idx="12"/>
          </p:nvPr>
        </p:nvSpPr>
        <p:spPr/>
        <p:txBody>
          <a:bodyPr/>
          <a:lstStyle/>
          <a:p>
            <a:pPr>
              <a:defRPr/>
            </a:pPr>
            <a:fld id="{51EDAF45-A1ED-443F-B7DC-99AC8969684E}" type="slidenum">
              <a:rPr lang="en-US" smtClean="0"/>
              <a:pPr>
                <a:defRPr/>
              </a:pPr>
              <a:t>11</a:t>
            </a:fld>
            <a:endParaRPr lang="en-US"/>
          </a:p>
        </p:txBody>
      </p:sp>
    </p:spTree>
    <p:extLst>
      <p:ext uri="{BB962C8B-B14F-4D97-AF65-F5344CB8AC3E}">
        <p14:creationId xmlns:p14="http://schemas.microsoft.com/office/powerpoint/2010/main" val="1878141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7B319-11E1-B531-BCF6-DE73784CABCC}"/>
              </a:ext>
            </a:extLst>
          </p:cNvPr>
          <p:cNvSpPr>
            <a:spLocks noGrp="1"/>
          </p:cNvSpPr>
          <p:nvPr>
            <p:ph type="title"/>
          </p:nvPr>
        </p:nvSpPr>
        <p:spPr>
          <a:xfrm>
            <a:off x="288758" y="731836"/>
            <a:ext cx="8398042" cy="1048838"/>
          </a:xfrm>
        </p:spPr>
        <p:txBody>
          <a:bodyPr/>
          <a:lstStyle/>
          <a:p>
            <a:r>
              <a:rPr lang="en-US" sz="2000" b="1" i="0" dirty="0">
                <a:solidFill>
                  <a:schemeClr val="accent6"/>
                </a:solidFill>
                <a:effectLst/>
                <a:latin typeface="Times New Roman" panose="02020603050405020304" pitchFamily="18" charset="0"/>
                <a:cs typeface="Times New Roman" panose="02020603050405020304" pitchFamily="18" charset="0"/>
              </a:rPr>
              <a:t>[3] </a:t>
            </a:r>
            <a:r>
              <a:rPr lang="en-US" sz="2000" b="0" i="0" dirty="0">
                <a:solidFill>
                  <a:schemeClr val="accent6"/>
                </a:solidFill>
                <a:effectLst/>
                <a:latin typeface="Times New Roman" panose="02020603050405020304" pitchFamily="18" charset="0"/>
                <a:cs typeface="Times New Roman" panose="02020603050405020304" pitchFamily="18" charset="0"/>
              </a:rPr>
              <a:t>Oliveira, A., Lopes, I., &amp; Costa, C. (2015). Tools for online collaboration: do they contribute to improve teamwork?. </a:t>
            </a:r>
            <a:r>
              <a:rPr lang="en-US" sz="2000" b="0" i="1" dirty="0">
                <a:solidFill>
                  <a:schemeClr val="accent6"/>
                </a:solidFill>
                <a:effectLst/>
                <a:latin typeface="Times New Roman" panose="02020603050405020304" pitchFamily="18" charset="0"/>
                <a:cs typeface="Times New Roman" panose="02020603050405020304" pitchFamily="18" charset="0"/>
              </a:rPr>
              <a:t>Tools for online collaboration: Do they contribute to improve teamwork?</a:t>
            </a:r>
            <a:r>
              <a:rPr lang="en-US" sz="2000" b="0" i="0" dirty="0">
                <a:solidFill>
                  <a:schemeClr val="accent6"/>
                </a:solidFill>
                <a:effectLst/>
                <a:latin typeface="Times New Roman" panose="02020603050405020304" pitchFamily="18" charset="0"/>
                <a:cs typeface="Times New Roman" panose="02020603050405020304" pitchFamily="18" charset="0"/>
              </a:rPr>
              <a:t>, 105-112.</a:t>
            </a:r>
            <a:endParaRPr lang="en-IN" sz="2000"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51C664A-D6FD-E89B-03C6-58BA3B042834}"/>
              </a:ext>
            </a:extLst>
          </p:cNvPr>
          <p:cNvSpPr>
            <a:spLocks noGrp="1"/>
          </p:cNvSpPr>
          <p:nvPr>
            <p:ph idx="1"/>
          </p:nvPr>
        </p:nvSpPr>
        <p:spPr>
          <a:xfrm>
            <a:off x="457200" y="1913021"/>
            <a:ext cx="8229600" cy="4213142"/>
          </a:xfrm>
        </p:spPr>
        <p:txBody>
          <a:bodyPr/>
          <a:lstStyle/>
          <a:p>
            <a:r>
              <a:rPr lang="en-US" sz="1800" b="0" i="0" dirty="0">
                <a:solidFill>
                  <a:schemeClr val="accent6"/>
                </a:solidFill>
                <a:effectLst/>
                <a:latin typeface="Times New Roman" panose="02020603050405020304" pitchFamily="18" charset="0"/>
                <a:cs typeface="Times New Roman" panose="02020603050405020304" pitchFamily="18" charset="0"/>
              </a:rPr>
              <a:t>This paper highlights the transformation in communication due to advancements in Information and Communication Technologies, which have facilitated the rise of virtual teams. It discusses the characteristics of virtual teams, emphasizing their cultural and organizational diversity, and the challenges they face, such as distance, technology, and trust issues.</a:t>
            </a:r>
          </a:p>
          <a:p>
            <a:pPr marL="0" indent="0">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r>
              <a:rPr lang="en-US" sz="1800" b="0" i="0" dirty="0">
                <a:solidFill>
                  <a:schemeClr val="accent6"/>
                </a:solidFill>
                <a:effectLst/>
                <a:latin typeface="Times New Roman" panose="02020603050405020304" pitchFamily="18" charset="0"/>
                <a:cs typeface="Times New Roman" panose="02020603050405020304" pitchFamily="18" charset="0"/>
              </a:rPr>
              <a:t>It also examines the role of collaboration tools, noting that while tools like e-mail and file sharing enhance communication, they may lack the richness of face-to-face interactions, potentially leading to misunderstandings.</a:t>
            </a:r>
          </a:p>
          <a:p>
            <a:pPr marL="0" indent="0">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r>
              <a:rPr lang="en-US" sz="1800" b="0" i="0" dirty="0">
                <a:solidFill>
                  <a:schemeClr val="accent6"/>
                </a:solidFill>
                <a:effectLst/>
                <a:latin typeface="Times New Roman" panose="02020603050405020304" pitchFamily="18" charset="0"/>
                <a:cs typeface="Times New Roman" panose="02020603050405020304" pitchFamily="18" charset="0"/>
              </a:rPr>
              <a:t>The review underscores the importance of effective communication and trust in enhancing productivity and creativity within virtual teams.</a:t>
            </a:r>
            <a:br>
              <a:rPr lang="en-US" sz="800" b="1" i="0" dirty="0">
                <a:solidFill>
                  <a:schemeClr val="accent6"/>
                </a:solidFill>
                <a:effectLst/>
                <a:latin typeface="ProximaVara-Roman"/>
              </a:rPr>
            </a:br>
            <a:br>
              <a:rPr lang="en-US" sz="1100" b="1" i="0" dirty="0">
                <a:solidFill>
                  <a:schemeClr val="accent6"/>
                </a:solidFill>
                <a:effectLst/>
                <a:latin typeface="ProximaVara-Roman"/>
              </a:rPr>
            </a:br>
            <a:br>
              <a:rPr lang="en-US" sz="1800" b="1" i="0" dirty="0">
                <a:solidFill>
                  <a:schemeClr val="accent6"/>
                </a:solidFill>
                <a:effectLst/>
                <a:latin typeface="Times New Roman" panose="02020603050405020304" pitchFamily="18" charset="0"/>
                <a:cs typeface="Times New Roman" panose="02020603050405020304" pitchFamily="18" charset="0"/>
              </a:rPr>
            </a:br>
            <a:endParaRPr lang="en-IN" sz="1800" dirty="0">
              <a:solidFill>
                <a:schemeClr val="accent6"/>
              </a:solidFill>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61F677A-F56D-018A-E862-69864CD15629}"/>
              </a:ext>
            </a:extLst>
          </p:cNvPr>
          <p:cNvSpPr>
            <a:spLocks noGrp="1"/>
          </p:cNvSpPr>
          <p:nvPr>
            <p:ph type="dt" sz="half" idx="10"/>
          </p:nvPr>
        </p:nvSpPr>
        <p:spPr/>
        <p:txBody>
          <a:bodyPr/>
          <a:lstStyle/>
          <a:p>
            <a:pPr>
              <a:defRPr/>
            </a:pPr>
            <a:r>
              <a:rPr lang="en-US"/>
              <a:t>4 December 2017</a:t>
            </a:r>
          </a:p>
        </p:txBody>
      </p:sp>
      <p:sp>
        <p:nvSpPr>
          <p:cNvPr id="5" name="Slide Number Placeholder 4">
            <a:extLst>
              <a:ext uri="{FF2B5EF4-FFF2-40B4-BE49-F238E27FC236}">
                <a16:creationId xmlns:a16="http://schemas.microsoft.com/office/drawing/2014/main" id="{BB2262B2-7B26-1BC5-A349-2AD334E1A333}"/>
              </a:ext>
            </a:extLst>
          </p:cNvPr>
          <p:cNvSpPr>
            <a:spLocks noGrp="1"/>
          </p:cNvSpPr>
          <p:nvPr>
            <p:ph type="sldNum" sz="quarter" idx="12"/>
          </p:nvPr>
        </p:nvSpPr>
        <p:spPr/>
        <p:txBody>
          <a:bodyPr/>
          <a:lstStyle/>
          <a:p>
            <a:pPr>
              <a:defRPr/>
            </a:pPr>
            <a:fld id="{51EDAF45-A1ED-443F-B7DC-99AC8969684E}" type="slidenum">
              <a:rPr lang="en-US" smtClean="0"/>
              <a:pPr>
                <a:defRPr/>
              </a:pPr>
              <a:t>12</a:t>
            </a:fld>
            <a:endParaRPr lang="en-US"/>
          </a:p>
        </p:txBody>
      </p:sp>
    </p:spTree>
    <p:extLst>
      <p:ext uri="{BB962C8B-B14F-4D97-AF65-F5344CB8AC3E}">
        <p14:creationId xmlns:p14="http://schemas.microsoft.com/office/powerpoint/2010/main" val="6761775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FD0F-5EB3-16E9-AD98-62F10DC45A88}"/>
              </a:ext>
            </a:extLst>
          </p:cNvPr>
          <p:cNvSpPr>
            <a:spLocks noGrp="1"/>
          </p:cNvSpPr>
          <p:nvPr>
            <p:ph type="title"/>
          </p:nvPr>
        </p:nvSpPr>
        <p:spPr>
          <a:xfrm>
            <a:off x="276726" y="731836"/>
            <a:ext cx="8410074" cy="1024775"/>
          </a:xfrm>
        </p:spPr>
        <p:txBody>
          <a:bodyPr/>
          <a:lstStyle/>
          <a:p>
            <a:r>
              <a:rPr lang="en-US" sz="2000" b="1" i="0" dirty="0">
                <a:solidFill>
                  <a:schemeClr val="accent6"/>
                </a:solidFill>
                <a:effectLst/>
                <a:latin typeface="Times New Roman" panose="02020603050405020304" pitchFamily="18" charset="0"/>
                <a:cs typeface="Times New Roman" panose="02020603050405020304" pitchFamily="18" charset="0"/>
              </a:rPr>
              <a:t>[4] </a:t>
            </a:r>
            <a:r>
              <a:rPr lang="en-US" sz="2000" b="0" i="0" dirty="0" err="1">
                <a:solidFill>
                  <a:schemeClr val="accent6"/>
                </a:solidFill>
                <a:effectLst/>
                <a:latin typeface="Times New Roman" panose="02020603050405020304" pitchFamily="18" charset="0"/>
                <a:cs typeface="Times New Roman" panose="02020603050405020304" pitchFamily="18" charset="0"/>
              </a:rPr>
              <a:t>Bissaliyev</a:t>
            </a:r>
            <a:r>
              <a:rPr lang="en-US" sz="2000" b="0" i="0" dirty="0">
                <a:solidFill>
                  <a:schemeClr val="accent6"/>
                </a:solidFill>
                <a:effectLst/>
                <a:latin typeface="Times New Roman" panose="02020603050405020304" pitchFamily="18" charset="0"/>
                <a:cs typeface="Times New Roman" panose="02020603050405020304" pitchFamily="18" charset="0"/>
              </a:rPr>
              <a:t>, M. S. (2017). The effectiveness of collaboration tools on virtual project management. </a:t>
            </a:r>
            <a:r>
              <a:rPr lang="en-US" sz="2000" b="0" i="1" dirty="0">
                <a:solidFill>
                  <a:schemeClr val="accent6"/>
                </a:solidFill>
                <a:effectLst/>
                <a:latin typeface="Times New Roman" panose="02020603050405020304" pitchFamily="18" charset="0"/>
                <a:cs typeface="Times New Roman" panose="02020603050405020304" pitchFamily="18" charset="0"/>
              </a:rPr>
              <a:t>International Journal of Applied Engineering Research</a:t>
            </a:r>
            <a:r>
              <a:rPr lang="en-US" sz="2000" b="0" i="0" dirty="0">
                <a:solidFill>
                  <a:schemeClr val="accent6"/>
                </a:solidFill>
                <a:effectLst/>
                <a:latin typeface="Times New Roman" panose="02020603050405020304" pitchFamily="18" charset="0"/>
                <a:cs typeface="Times New Roman" panose="02020603050405020304" pitchFamily="18" charset="0"/>
              </a:rPr>
              <a:t>, </a:t>
            </a:r>
            <a:r>
              <a:rPr lang="en-US" sz="2000" b="0" i="1" dirty="0">
                <a:solidFill>
                  <a:schemeClr val="accent6"/>
                </a:solidFill>
                <a:effectLst/>
                <a:latin typeface="Times New Roman" panose="02020603050405020304" pitchFamily="18" charset="0"/>
                <a:cs typeface="Times New Roman" panose="02020603050405020304" pitchFamily="18" charset="0"/>
              </a:rPr>
              <a:t>12</a:t>
            </a:r>
            <a:r>
              <a:rPr lang="en-US" sz="2000" b="0" i="0" dirty="0">
                <a:solidFill>
                  <a:schemeClr val="accent6"/>
                </a:solidFill>
                <a:effectLst/>
                <a:latin typeface="Times New Roman" panose="02020603050405020304" pitchFamily="18" charset="0"/>
                <a:cs typeface="Times New Roman" panose="02020603050405020304" pitchFamily="18" charset="0"/>
              </a:rPr>
              <a:t>(21), 10747-10755.</a:t>
            </a:r>
            <a:endParaRPr lang="en-IN" sz="2000"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D4077C2-E816-8FEF-C6F2-B1FA6CA1FC96}"/>
              </a:ext>
            </a:extLst>
          </p:cNvPr>
          <p:cNvSpPr>
            <a:spLocks noGrp="1"/>
          </p:cNvSpPr>
          <p:nvPr>
            <p:ph idx="1"/>
          </p:nvPr>
        </p:nvSpPr>
        <p:spPr>
          <a:xfrm>
            <a:off x="457200" y="1888958"/>
            <a:ext cx="8229600" cy="4237205"/>
          </a:xfrm>
        </p:spPr>
        <p:txBody>
          <a:bodyPr/>
          <a:lstStyle/>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This paper discusses on various collaborative frameworks and services, including voice and videoconferencing and collaboration platforms, which enhance business productivity and operations.</a:t>
            </a:r>
          </a:p>
          <a:p>
            <a:pPr marL="0" indent="0" algn="l">
              <a:buNone/>
            </a:pPr>
            <a:r>
              <a:rPr lang="en-US" sz="1800" b="0" i="0" dirty="0">
                <a:solidFill>
                  <a:schemeClr val="accent6"/>
                </a:solidFill>
                <a:effectLst/>
                <a:latin typeface="Times New Roman" panose="02020603050405020304" pitchFamily="18" charset="0"/>
                <a:cs typeface="Times New Roman" panose="02020603050405020304" pitchFamily="18" charset="0"/>
              </a:rPr>
              <a:t> </a:t>
            </a:r>
          </a:p>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It highlights that team members can access these services through multiple devices, such as cell phones, tablets, PCs, and laptops. </a:t>
            </a:r>
          </a:p>
          <a:p>
            <a:pPr marL="0" indent="0" algn="l">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The review notes a significant market growth in collaboration services, from approximately 42 billion in 2012 to an estimated 80 billion by 2018. </a:t>
            </a:r>
          </a:p>
          <a:p>
            <a:pPr marL="0" indent="0" algn="l">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It identifies five types of collaboration services: self-managed, managed, hosted, cloud, and outsourced services, each with distinct characteristics and advantages.</a:t>
            </a:r>
          </a:p>
          <a:p>
            <a:endParaRPr lang="en-IN" dirty="0"/>
          </a:p>
        </p:txBody>
      </p:sp>
      <p:sp>
        <p:nvSpPr>
          <p:cNvPr id="5" name="Slide Number Placeholder 4">
            <a:extLst>
              <a:ext uri="{FF2B5EF4-FFF2-40B4-BE49-F238E27FC236}">
                <a16:creationId xmlns:a16="http://schemas.microsoft.com/office/drawing/2014/main" id="{B32124EA-C928-73C4-730C-A60892F414B4}"/>
              </a:ext>
            </a:extLst>
          </p:cNvPr>
          <p:cNvSpPr>
            <a:spLocks noGrp="1"/>
          </p:cNvSpPr>
          <p:nvPr>
            <p:ph type="sldNum" sz="quarter" idx="12"/>
          </p:nvPr>
        </p:nvSpPr>
        <p:spPr/>
        <p:txBody>
          <a:bodyPr/>
          <a:lstStyle/>
          <a:p>
            <a:pPr>
              <a:defRPr/>
            </a:pPr>
            <a:fld id="{51EDAF45-A1ED-443F-B7DC-99AC8969684E}" type="slidenum">
              <a:rPr lang="en-US" smtClean="0"/>
              <a:pPr>
                <a:defRPr/>
              </a:pPr>
              <a:t>13</a:t>
            </a:fld>
            <a:endParaRPr lang="en-US"/>
          </a:p>
        </p:txBody>
      </p:sp>
    </p:spTree>
    <p:extLst>
      <p:ext uri="{BB962C8B-B14F-4D97-AF65-F5344CB8AC3E}">
        <p14:creationId xmlns:p14="http://schemas.microsoft.com/office/powerpoint/2010/main" val="28850527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C53F1-07B9-1A1D-EB4B-62F76CD90740}"/>
              </a:ext>
            </a:extLst>
          </p:cNvPr>
          <p:cNvSpPr>
            <a:spLocks noGrp="1"/>
          </p:cNvSpPr>
          <p:nvPr>
            <p:ph type="title"/>
          </p:nvPr>
        </p:nvSpPr>
        <p:spPr>
          <a:xfrm>
            <a:off x="204537" y="731837"/>
            <a:ext cx="8939463" cy="1072900"/>
          </a:xfrm>
        </p:spPr>
        <p:txBody>
          <a:bodyPr/>
          <a:lstStyle/>
          <a:p>
            <a:r>
              <a:rPr lang="en-US" sz="2000" b="1" i="0" dirty="0">
                <a:solidFill>
                  <a:schemeClr val="accent6"/>
                </a:solidFill>
                <a:effectLst/>
                <a:latin typeface="Times New Roman" panose="02020603050405020304" pitchFamily="18" charset="0"/>
                <a:cs typeface="Times New Roman" panose="02020603050405020304" pitchFamily="18" charset="0"/>
              </a:rPr>
              <a:t>[5] </a:t>
            </a:r>
            <a:r>
              <a:rPr lang="en-US" sz="2000" b="0" i="0" dirty="0">
                <a:solidFill>
                  <a:schemeClr val="accent6"/>
                </a:solidFill>
                <a:effectLst/>
                <a:latin typeface="Times New Roman" panose="02020603050405020304" pitchFamily="18" charset="0"/>
                <a:cs typeface="Times New Roman" panose="02020603050405020304" pitchFamily="18" charset="0"/>
              </a:rPr>
              <a:t>Karl, K. A., </a:t>
            </a:r>
            <a:r>
              <a:rPr lang="en-US" sz="2000" b="0" i="0" dirty="0" err="1">
                <a:solidFill>
                  <a:schemeClr val="accent6"/>
                </a:solidFill>
                <a:effectLst/>
                <a:latin typeface="Times New Roman" panose="02020603050405020304" pitchFamily="18" charset="0"/>
                <a:cs typeface="Times New Roman" panose="02020603050405020304" pitchFamily="18" charset="0"/>
              </a:rPr>
              <a:t>Peluchette</a:t>
            </a:r>
            <a:r>
              <a:rPr lang="en-US" sz="2000" b="0" i="0" dirty="0">
                <a:solidFill>
                  <a:schemeClr val="accent6"/>
                </a:solidFill>
                <a:effectLst/>
                <a:latin typeface="Times New Roman" panose="02020603050405020304" pitchFamily="18" charset="0"/>
                <a:cs typeface="Times New Roman" panose="02020603050405020304" pitchFamily="18" charset="0"/>
              </a:rPr>
              <a:t>, J. V., &amp; </a:t>
            </a:r>
            <a:r>
              <a:rPr lang="en-US" sz="2000" b="0" i="0" dirty="0" err="1">
                <a:solidFill>
                  <a:schemeClr val="accent6"/>
                </a:solidFill>
                <a:effectLst/>
                <a:latin typeface="Times New Roman" panose="02020603050405020304" pitchFamily="18" charset="0"/>
                <a:cs typeface="Times New Roman" panose="02020603050405020304" pitchFamily="18" charset="0"/>
              </a:rPr>
              <a:t>Aghakhani</a:t>
            </a:r>
            <a:r>
              <a:rPr lang="en-US" sz="2000" b="0" i="0" dirty="0">
                <a:solidFill>
                  <a:schemeClr val="accent6"/>
                </a:solidFill>
                <a:effectLst/>
                <a:latin typeface="Times New Roman" panose="02020603050405020304" pitchFamily="18" charset="0"/>
                <a:cs typeface="Times New Roman" panose="02020603050405020304" pitchFamily="18" charset="0"/>
              </a:rPr>
              <a:t>, N. (2022). Virtual work         meetings during the COVID-19 pandemic: The good, bad, and ugly. </a:t>
            </a:r>
            <a:r>
              <a:rPr lang="en-US" sz="2000" b="0" i="1" dirty="0">
                <a:solidFill>
                  <a:schemeClr val="accent6"/>
                </a:solidFill>
                <a:effectLst/>
                <a:latin typeface="Times New Roman" panose="02020603050405020304" pitchFamily="18" charset="0"/>
                <a:cs typeface="Times New Roman" panose="02020603050405020304" pitchFamily="18" charset="0"/>
              </a:rPr>
              <a:t>Small group research</a:t>
            </a:r>
            <a:r>
              <a:rPr lang="en-US" sz="2000" b="0" i="0" dirty="0">
                <a:solidFill>
                  <a:schemeClr val="accent6"/>
                </a:solidFill>
                <a:effectLst/>
                <a:latin typeface="Times New Roman" panose="02020603050405020304" pitchFamily="18" charset="0"/>
                <a:cs typeface="Times New Roman" panose="02020603050405020304" pitchFamily="18" charset="0"/>
              </a:rPr>
              <a:t>, </a:t>
            </a:r>
            <a:r>
              <a:rPr lang="en-US" sz="2000" b="0" i="1" dirty="0">
                <a:solidFill>
                  <a:schemeClr val="accent6"/>
                </a:solidFill>
                <a:effectLst/>
                <a:latin typeface="Times New Roman" panose="02020603050405020304" pitchFamily="18" charset="0"/>
                <a:cs typeface="Times New Roman" panose="02020603050405020304" pitchFamily="18" charset="0"/>
              </a:rPr>
              <a:t>53</a:t>
            </a:r>
            <a:r>
              <a:rPr lang="en-US" sz="2000" b="0" i="0" dirty="0">
                <a:solidFill>
                  <a:schemeClr val="accent6"/>
                </a:solidFill>
                <a:effectLst/>
                <a:latin typeface="Times New Roman" panose="02020603050405020304" pitchFamily="18" charset="0"/>
                <a:cs typeface="Times New Roman" panose="02020603050405020304" pitchFamily="18" charset="0"/>
              </a:rPr>
              <a:t>(3), 343-365</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67A408-8A7C-F3B9-5F27-18BBD752A12C}"/>
              </a:ext>
            </a:extLst>
          </p:cNvPr>
          <p:cNvSpPr>
            <a:spLocks noGrp="1"/>
          </p:cNvSpPr>
          <p:nvPr>
            <p:ph idx="1"/>
          </p:nvPr>
        </p:nvSpPr>
        <p:spPr>
          <a:xfrm>
            <a:off x="457200" y="1900989"/>
            <a:ext cx="8229600" cy="4463716"/>
          </a:xfrm>
        </p:spPr>
        <p:txBody>
          <a:bodyPr/>
          <a:lstStyle/>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This paper focuses on the challenges and benefits of videoconferencing as a communication medium, particularly during the COVID-19 pandemic. It examines user opinions on difficulties encountered in remote work meetings, emphasizing the need for understanding the 'good, the bad, and the ugly' aspects of videoconferencing.</a:t>
            </a:r>
          </a:p>
          <a:p>
            <a:pPr marL="0" indent="0" algn="l">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The review incorporates media naturalness theory and meeting science to frame the analysis of user experiences.</a:t>
            </a:r>
          </a:p>
          <a:p>
            <a:pPr marL="0" indent="0" algn="l">
              <a:buNone/>
            </a:pPr>
            <a:endParaRPr lang="en-US" sz="1800" b="0" i="0" dirty="0">
              <a:solidFill>
                <a:schemeClr val="accent6"/>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b="0" i="0" dirty="0">
                <a:solidFill>
                  <a:schemeClr val="accent6"/>
                </a:solidFill>
                <a:effectLst/>
                <a:latin typeface="Times New Roman" panose="02020603050405020304" pitchFamily="18" charset="0"/>
                <a:cs typeface="Times New Roman" panose="02020603050405020304" pitchFamily="18" charset="0"/>
              </a:rPr>
              <a:t>It highlights common frustrations related to technology, participant behavior, and the unique circumstances of working from home, drawing parallels with issues faced in face-to-face meetings.</a:t>
            </a:r>
          </a:p>
          <a:p>
            <a:endParaRPr lang="en-IN" dirty="0"/>
          </a:p>
        </p:txBody>
      </p:sp>
      <p:sp>
        <p:nvSpPr>
          <p:cNvPr id="5" name="Slide Number Placeholder 4">
            <a:extLst>
              <a:ext uri="{FF2B5EF4-FFF2-40B4-BE49-F238E27FC236}">
                <a16:creationId xmlns:a16="http://schemas.microsoft.com/office/drawing/2014/main" id="{F085C1B1-FD7D-ACDD-B7B9-0384969C3518}"/>
              </a:ext>
            </a:extLst>
          </p:cNvPr>
          <p:cNvSpPr>
            <a:spLocks noGrp="1"/>
          </p:cNvSpPr>
          <p:nvPr>
            <p:ph type="sldNum" sz="quarter" idx="12"/>
          </p:nvPr>
        </p:nvSpPr>
        <p:spPr/>
        <p:txBody>
          <a:bodyPr/>
          <a:lstStyle/>
          <a:p>
            <a:pPr>
              <a:defRPr/>
            </a:pPr>
            <a:fld id="{51EDAF45-A1ED-443F-B7DC-99AC8969684E}" type="slidenum">
              <a:rPr lang="en-US" smtClean="0"/>
              <a:pPr>
                <a:defRPr/>
              </a:pPr>
              <a:t>14</a:t>
            </a:fld>
            <a:endParaRPr lang="en-US"/>
          </a:p>
        </p:txBody>
      </p:sp>
    </p:spTree>
    <p:extLst>
      <p:ext uri="{BB962C8B-B14F-4D97-AF65-F5344CB8AC3E}">
        <p14:creationId xmlns:p14="http://schemas.microsoft.com/office/powerpoint/2010/main" val="33383192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76A73A-DF38-AE59-DF32-69F7BE9C6562}"/>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0C4255EF-3D52-CF43-5F6F-3AB33DCC8395}"/>
              </a:ext>
            </a:extLst>
          </p:cNvPr>
          <p:cNvSpPr>
            <a:spLocks noGrp="1"/>
          </p:cNvSpPr>
          <p:nvPr>
            <p:ph type="sldNum" sz="quarter" idx="12"/>
          </p:nvPr>
        </p:nvSpPr>
        <p:spPr/>
        <p:txBody>
          <a:bodyPr/>
          <a:lstStyle/>
          <a:p>
            <a:pPr>
              <a:defRPr/>
            </a:pPr>
            <a:fld id="{CCE60E7C-9340-4E78-8FF1-5B9A5C8058C3}" type="slidenum">
              <a:rPr lang="en-US" smtClean="0"/>
              <a:pPr>
                <a:defRPr/>
              </a:pPr>
              <a:t>15</a:t>
            </a:fld>
            <a:endParaRPr lang="en-US"/>
          </a:p>
        </p:txBody>
      </p:sp>
      <p:sp>
        <p:nvSpPr>
          <p:cNvPr id="5" name="TextBox 4">
            <a:extLst>
              <a:ext uri="{FF2B5EF4-FFF2-40B4-BE49-F238E27FC236}">
                <a16:creationId xmlns:a16="http://schemas.microsoft.com/office/drawing/2014/main" id="{0FD8DE52-0357-A58A-7F83-3A158C5DFB18}"/>
              </a:ext>
            </a:extLst>
          </p:cNvPr>
          <p:cNvSpPr txBox="1"/>
          <p:nvPr/>
        </p:nvSpPr>
        <p:spPr>
          <a:xfrm>
            <a:off x="540775" y="1887794"/>
            <a:ext cx="8344672" cy="4216539"/>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accent2"/>
                </a:solidFill>
                <a:effectLst/>
                <a:cs typeface="Times New Roman" panose="02020603050405020304" pitchFamily="18" charset="0"/>
              </a:rPr>
              <a:t>The literature review in this paper highlights several key themes regarding the use of professional communication tools in higher education, particularly focusing on social networks and their implications for learning environments.</a:t>
            </a:r>
          </a:p>
          <a:p>
            <a:pPr marL="342900" indent="-342900">
              <a:buFont typeface="Arial" panose="020B0604020202020204" pitchFamily="34" charset="0"/>
              <a:buChar char="•"/>
            </a:pPr>
            <a:r>
              <a:rPr lang="en-US" sz="2000" b="0" i="0" dirty="0">
                <a:solidFill>
                  <a:schemeClr val="accent2"/>
                </a:solidFill>
                <a:effectLst/>
                <a:cs typeface="Times New Roman" panose="02020603050405020304" pitchFamily="18" charset="0"/>
              </a:rPr>
              <a:t>The paper emphasizes the rising trend of using tools like Slack in the computing industry, suggesting that integrating these tools into educational settings can prepare students for professional environments </a:t>
            </a:r>
          </a:p>
          <a:p>
            <a:pPr marL="342900" indent="-342900">
              <a:buFont typeface="Arial" panose="020B0604020202020204" pitchFamily="34" charset="0"/>
              <a:buChar char="•"/>
            </a:pPr>
            <a:r>
              <a:rPr lang="en-US" sz="2000" b="0" i="0" dirty="0">
                <a:solidFill>
                  <a:schemeClr val="accent2"/>
                </a:solidFill>
                <a:effectLst/>
                <a:cs typeface="Times New Roman" panose="02020603050405020304" pitchFamily="18" charset="0"/>
              </a:rPr>
              <a:t>Previous studies indicate that while tools like Slack can enhance communication and transparency, challenges such as excessive direct messaging and unbalanced participation can arise. These issues can be mitigated by setting clear expectations for users</a:t>
            </a:r>
            <a:r>
              <a:rPr lang="en-US" sz="2000" dirty="0">
                <a:solidFill>
                  <a:schemeClr val="accent2"/>
                </a:solidFill>
                <a:cs typeface="Times New Roman" panose="02020603050405020304" pitchFamily="18" charset="0"/>
              </a:rPr>
              <a:t>.</a:t>
            </a:r>
          </a:p>
          <a:p>
            <a:pPr marL="342900" indent="-342900">
              <a:buFont typeface="Arial" panose="020B0604020202020204" pitchFamily="34" charset="0"/>
              <a:buChar char="•"/>
            </a:pPr>
            <a:endParaRPr lang="en-US" b="0" i="0" dirty="0">
              <a:solidFill>
                <a:schemeClr val="accent2"/>
              </a:solidFill>
              <a:effectLst/>
              <a:latin typeface="ProximaVara-Roman"/>
            </a:endParaRPr>
          </a:p>
          <a:p>
            <a:pPr marL="342900" indent="-342900">
              <a:buFont typeface="Arial" panose="020B0604020202020204" pitchFamily="34" charset="0"/>
              <a:buChar char="•"/>
            </a:pPr>
            <a:endParaRPr lang="en-IN" dirty="0">
              <a:solidFill>
                <a:schemeClr val="accent2"/>
              </a:solidFill>
            </a:endParaRPr>
          </a:p>
        </p:txBody>
      </p:sp>
      <p:sp>
        <p:nvSpPr>
          <p:cNvPr id="7" name="TextBox 6">
            <a:extLst>
              <a:ext uri="{FF2B5EF4-FFF2-40B4-BE49-F238E27FC236}">
                <a16:creationId xmlns:a16="http://schemas.microsoft.com/office/drawing/2014/main" id="{7BD68EA3-A56D-678F-F68A-3B19C4E2DB88}"/>
              </a:ext>
            </a:extLst>
          </p:cNvPr>
          <p:cNvSpPr txBox="1"/>
          <p:nvPr/>
        </p:nvSpPr>
        <p:spPr>
          <a:xfrm>
            <a:off x="540775" y="884903"/>
            <a:ext cx="8344672" cy="1323439"/>
          </a:xfrm>
          <a:prstGeom prst="rect">
            <a:avLst/>
          </a:prstGeom>
          <a:noFill/>
        </p:spPr>
        <p:txBody>
          <a:bodyPr wrap="square" rtlCol="0">
            <a:spAutoFit/>
          </a:bodyPr>
          <a:lstStyle/>
          <a:p>
            <a:r>
              <a:rPr lang="en-US" sz="2000" b="1" dirty="0">
                <a:solidFill>
                  <a:schemeClr val="accent2"/>
                </a:solidFill>
                <a:effectLst/>
                <a:ea typeface="Times New Roman" panose="02020603050405020304" pitchFamily="18" charset="0"/>
                <a:cs typeface="Times New Roman" panose="02020603050405020304" pitchFamily="18" charset="0"/>
              </a:rPr>
              <a:t>[6]</a:t>
            </a:r>
            <a:r>
              <a:rPr lang="en-US" sz="2000" dirty="0">
                <a:solidFill>
                  <a:schemeClr val="accent2"/>
                </a:solidFill>
                <a:effectLst/>
                <a:ea typeface="Times New Roman" panose="02020603050405020304" pitchFamily="18" charset="0"/>
                <a:cs typeface="Times New Roman" panose="02020603050405020304" pitchFamily="18" charset="0"/>
              </a:rPr>
              <a:t> Menzies, Rachel, and Mark Zarb. "Professional communication tools in higher education: A case study in implementing Slack in the curriculum." </a:t>
            </a:r>
            <a:r>
              <a:rPr lang="en-US" sz="2000" i="1" dirty="0">
                <a:solidFill>
                  <a:schemeClr val="accent2"/>
                </a:solidFill>
                <a:effectLst/>
                <a:ea typeface="Times New Roman" panose="02020603050405020304" pitchFamily="18" charset="0"/>
                <a:cs typeface="Times New Roman" panose="02020603050405020304" pitchFamily="18" charset="0"/>
              </a:rPr>
              <a:t>2020 IEEE Frontiers in Education Conference (FIE)</a:t>
            </a:r>
            <a:r>
              <a:rPr lang="en-US" sz="2000" dirty="0">
                <a:solidFill>
                  <a:schemeClr val="accent2"/>
                </a:solidFill>
                <a:effectLst/>
                <a:ea typeface="Times New Roman" panose="02020603050405020304" pitchFamily="18" charset="0"/>
                <a:cs typeface="Times New Roman" panose="02020603050405020304" pitchFamily="18" charset="0"/>
              </a:rPr>
              <a:t>. IEEE, 2020.</a:t>
            </a:r>
          </a:p>
          <a:p>
            <a:endParaRPr lang="en-IN" sz="2000" dirty="0">
              <a:solidFill>
                <a:schemeClr val="accent2"/>
              </a:solidFill>
            </a:endParaRPr>
          </a:p>
        </p:txBody>
      </p:sp>
    </p:spTree>
    <p:extLst>
      <p:ext uri="{BB962C8B-B14F-4D97-AF65-F5344CB8AC3E}">
        <p14:creationId xmlns:p14="http://schemas.microsoft.com/office/powerpoint/2010/main" val="91791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751BE2-A5AC-9A6E-344B-707D091E26D4}"/>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FB308F0D-97C3-5B92-A3DE-2FC1380A64C9}"/>
              </a:ext>
            </a:extLst>
          </p:cNvPr>
          <p:cNvSpPr>
            <a:spLocks noGrp="1"/>
          </p:cNvSpPr>
          <p:nvPr>
            <p:ph type="sldNum" sz="quarter" idx="12"/>
          </p:nvPr>
        </p:nvSpPr>
        <p:spPr/>
        <p:txBody>
          <a:bodyPr/>
          <a:lstStyle/>
          <a:p>
            <a:pPr>
              <a:defRPr/>
            </a:pPr>
            <a:fld id="{CCE60E7C-9340-4E78-8FF1-5B9A5C8058C3}" type="slidenum">
              <a:rPr lang="en-US" smtClean="0"/>
              <a:pPr>
                <a:defRPr/>
              </a:pPr>
              <a:t>16</a:t>
            </a:fld>
            <a:endParaRPr lang="en-US"/>
          </a:p>
        </p:txBody>
      </p:sp>
      <p:sp>
        <p:nvSpPr>
          <p:cNvPr id="4" name="TextBox 3">
            <a:extLst>
              <a:ext uri="{FF2B5EF4-FFF2-40B4-BE49-F238E27FC236}">
                <a16:creationId xmlns:a16="http://schemas.microsoft.com/office/drawing/2014/main" id="{D32B412A-2A90-9C34-61D3-64867EAD8AE9}"/>
              </a:ext>
            </a:extLst>
          </p:cNvPr>
          <p:cNvSpPr txBox="1"/>
          <p:nvPr/>
        </p:nvSpPr>
        <p:spPr>
          <a:xfrm>
            <a:off x="447082" y="1834118"/>
            <a:ext cx="8180440" cy="3189764"/>
          </a:xfrm>
          <a:prstGeom prst="rect">
            <a:avLst/>
          </a:prstGeom>
          <a:noFill/>
        </p:spPr>
        <p:txBody>
          <a:bodyPr wrap="square" rtlCol="0">
            <a:spAutoFit/>
          </a:bodyPr>
          <a:lstStyle/>
          <a:p>
            <a:pPr marL="342900" indent="-342900">
              <a:buFont typeface="Arial" panose="020B0604020202020204" pitchFamily="34" charset="0"/>
              <a:buChar char="•"/>
            </a:pPr>
            <a:r>
              <a:rPr lang="en-US" sz="2000" b="0" i="0" dirty="0">
                <a:solidFill>
                  <a:schemeClr val="accent2"/>
                </a:solidFill>
                <a:effectLst/>
                <a:cs typeface="Times New Roman" panose="02020603050405020304" pitchFamily="18" charset="0"/>
              </a:rPr>
              <a:t>The authors conducted a narrative review instead of a meta-analysis due to the diverse disciplines involved in knowledge sharing research and the limited number of empirical studies on specific factors. This approach allowed for a broader understanding of the various theories underpinning knowledge sharing.</a:t>
            </a:r>
          </a:p>
          <a:p>
            <a:pPr marL="342900" indent="-342900">
              <a:buFont typeface="Arial" panose="020B0604020202020204" pitchFamily="34" charset="0"/>
              <a:buChar char="•"/>
            </a:pPr>
            <a:r>
              <a:rPr lang="en-US" sz="2000" b="0" i="0" dirty="0">
                <a:solidFill>
                  <a:schemeClr val="accent2"/>
                </a:solidFill>
                <a:effectLst/>
                <a:cs typeface="Times New Roman" panose="02020603050405020304" pitchFamily="18" charset="0"/>
              </a:rPr>
              <a:t>The paper points out significant limitations in the quantitative studies, such as reliance on self-reported data and the potential for common method variance. It emphasizes the need for future research to incorporate both subjective and objective measures of knowledge sharing</a:t>
            </a:r>
            <a:r>
              <a:rPr lang="en-US" sz="2000" dirty="0">
                <a:solidFill>
                  <a:schemeClr val="accent2"/>
                </a:solidFill>
                <a:cs typeface="Times New Roman" panose="02020603050405020304" pitchFamily="18" charset="0"/>
              </a:rPr>
              <a:t>.</a:t>
            </a:r>
          </a:p>
          <a:p>
            <a:pPr marL="342900" indent="-342900">
              <a:buFont typeface="Arial" panose="020B0604020202020204" pitchFamily="34" charset="0"/>
              <a:buChar char="•"/>
            </a:pPr>
            <a:endParaRPr lang="en-IN" sz="2000" dirty="0">
              <a:solidFill>
                <a:schemeClr val="accent2"/>
              </a:solidFill>
              <a:cs typeface="Times New Roman" panose="02020603050405020304" pitchFamily="18" charset="0"/>
            </a:endParaRPr>
          </a:p>
        </p:txBody>
      </p:sp>
      <p:sp>
        <p:nvSpPr>
          <p:cNvPr id="5" name="TextBox 4">
            <a:extLst>
              <a:ext uri="{FF2B5EF4-FFF2-40B4-BE49-F238E27FC236}">
                <a16:creationId xmlns:a16="http://schemas.microsoft.com/office/drawing/2014/main" id="{A254E4DD-334C-5E45-0E44-3BAE4602CAB4}"/>
              </a:ext>
            </a:extLst>
          </p:cNvPr>
          <p:cNvSpPr txBox="1"/>
          <p:nvPr/>
        </p:nvSpPr>
        <p:spPr>
          <a:xfrm>
            <a:off x="555522" y="816078"/>
            <a:ext cx="7836310" cy="1323439"/>
          </a:xfrm>
          <a:prstGeom prst="rect">
            <a:avLst/>
          </a:prstGeom>
          <a:noFill/>
        </p:spPr>
        <p:txBody>
          <a:bodyPr wrap="square" rtlCol="0">
            <a:spAutoFit/>
          </a:bodyPr>
          <a:lstStyle/>
          <a:p>
            <a:r>
              <a:rPr lang="en-US" sz="2000" b="1" i="0" dirty="0">
                <a:solidFill>
                  <a:schemeClr val="accent2"/>
                </a:solidFill>
                <a:effectLst/>
                <a:cs typeface="Times New Roman" panose="02020603050405020304" pitchFamily="18" charset="0"/>
              </a:rPr>
              <a:t>[7] </a:t>
            </a:r>
            <a:r>
              <a:rPr lang="en-US" sz="2000" b="0" i="0" dirty="0">
                <a:solidFill>
                  <a:schemeClr val="accent2"/>
                </a:solidFill>
                <a:effectLst/>
                <a:cs typeface="Times New Roman" panose="02020603050405020304" pitchFamily="18" charset="0"/>
              </a:rPr>
              <a:t>Wang, Sheng, and Raymond A. Noe. "Knowledge sharing: A review and directions for future research." </a:t>
            </a:r>
            <a:r>
              <a:rPr lang="en-US" sz="2000" b="0" i="1" dirty="0">
                <a:solidFill>
                  <a:schemeClr val="accent2"/>
                </a:solidFill>
                <a:effectLst/>
                <a:cs typeface="Times New Roman" panose="02020603050405020304" pitchFamily="18" charset="0"/>
              </a:rPr>
              <a:t>Human resource management review</a:t>
            </a:r>
            <a:r>
              <a:rPr lang="en-US" sz="2000" b="0" i="0" dirty="0">
                <a:solidFill>
                  <a:schemeClr val="accent2"/>
                </a:solidFill>
                <a:effectLst/>
                <a:cs typeface="Times New Roman" panose="02020603050405020304" pitchFamily="18" charset="0"/>
              </a:rPr>
              <a:t> 20.2 (2010): 115-131</a:t>
            </a:r>
            <a:r>
              <a:rPr lang="en-US" sz="2000" dirty="0">
                <a:solidFill>
                  <a:schemeClr val="accent2"/>
                </a:solidFill>
                <a:cs typeface="Times New Roman" panose="02020603050405020304" pitchFamily="18" charset="0"/>
              </a:rPr>
              <a:t>.</a:t>
            </a:r>
          </a:p>
          <a:p>
            <a:endParaRPr lang="en-IN" sz="2000" dirty="0">
              <a:solidFill>
                <a:schemeClr val="accent2"/>
              </a:solidFill>
            </a:endParaRPr>
          </a:p>
        </p:txBody>
      </p:sp>
    </p:spTree>
    <p:extLst>
      <p:ext uri="{BB962C8B-B14F-4D97-AF65-F5344CB8AC3E}">
        <p14:creationId xmlns:p14="http://schemas.microsoft.com/office/powerpoint/2010/main" val="1736750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ED48B2-FC8A-6B44-2C32-3390B51A25CF}"/>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E2462013-5472-ACE2-773E-5A1DE07BDBF4}"/>
              </a:ext>
            </a:extLst>
          </p:cNvPr>
          <p:cNvSpPr>
            <a:spLocks noGrp="1"/>
          </p:cNvSpPr>
          <p:nvPr>
            <p:ph type="sldNum" sz="quarter" idx="12"/>
          </p:nvPr>
        </p:nvSpPr>
        <p:spPr/>
        <p:txBody>
          <a:bodyPr/>
          <a:lstStyle/>
          <a:p>
            <a:pPr>
              <a:defRPr/>
            </a:pPr>
            <a:fld id="{CCE60E7C-9340-4E78-8FF1-5B9A5C8058C3}" type="slidenum">
              <a:rPr lang="en-US" smtClean="0"/>
              <a:pPr>
                <a:defRPr/>
              </a:pPr>
              <a:t>17</a:t>
            </a:fld>
            <a:endParaRPr lang="en-US"/>
          </a:p>
        </p:txBody>
      </p:sp>
      <p:sp>
        <p:nvSpPr>
          <p:cNvPr id="4" name="TextBox 3">
            <a:extLst>
              <a:ext uri="{FF2B5EF4-FFF2-40B4-BE49-F238E27FC236}">
                <a16:creationId xmlns:a16="http://schemas.microsoft.com/office/drawing/2014/main" id="{CC5F48FB-E082-F77C-FA2A-D0DFB54DFCA2}"/>
              </a:ext>
            </a:extLst>
          </p:cNvPr>
          <p:cNvSpPr txBox="1"/>
          <p:nvPr/>
        </p:nvSpPr>
        <p:spPr>
          <a:xfrm>
            <a:off x="594566" y="1474840"/>
            <a:ext cx="8183325" cy="4708981"/>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paper titled "EXPLORING STUDENTS ONLINE LEARNING: A STUDY OF ZOOM APPLICATION" investigates the experiences of students using the Zoom application for online learning. </a:t>
            </a:r>
          </a:p>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Surry et al. (2005) emphasize that the integration of educational innovations, such as online learning platforms, often encounters challenges. These include technological architecture, students' competencies, technical quality, and instructors' motivation. The effectiveness of any educational tool is significantly diminished without proper application and support.</a:t>
            </a:r>
          </a:p>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literature also addresses security issues associated with the Zoom application. Reports of unauthorized access to meetings and potential breaches of confidential information have raised concerns about the platform's security measures. The introduction of features like waiting rooms and password protection is suggested as a means to enhance user privacy and security.</a:t>
            </a:r>
            <a:endParaRPr lang="en-IN" sz="2000" dirty="0">
              <a:solidFill>
                <a:schemeClr val="accent2"/>
              </a:solidFill>
              <a:cs typeface="Times New Roman" panose="02020603050405020304" pitchFamily="18" charset="0"/>
            </a:endParaRPr>
          </a:p>
        </p:txBody>
      </p:sp>
      <p:sp>
        <p:nvSpPr>
          <p:cNvPr id="5" name="TextBox 4">
            <a:extLst>
              <a:ext uri="{FF2B5EF4-FFF2-40B4-BE49-F238E27FC236}">
                <a16:creationId xmlns:a16="http://schemas.microsoft.com/office/drawing/2014/main" id="{59611C1C-083A-3721-E882-A73E024668A1}"/>
              </a:ext>
            </a:extLst>
          </p:cNvPr>
          <p:cNvSpPr txBox="1"/>
          <p:nvPr/>
        </p:nvSpPr>
        <p:spPr>
          <a:xfrm>
            <a:off x="447082" y="717755"/>
            <a:ext cx="8333124" cy="1015663"/>
          </a:xfrm>
          <a:prstGeom prst="rect">
            <a:avLst/>
          </a:prstGeom>
          <a:noFill/>
        </p:spPr>
        <p:txBody>
          <a:bodyPr wrap="square" rtlCol="0">
            <a:spAutoFit/>
          </a:bodyPr>
          <a:lstStyle/>
          <a:p>
            <a:r>
              <a:rPr lang="en-US" sz="2000" b="1" i="0" dirty="0">
                <a:solidFill>
                  <a:schemeClr val="accent2"/>
                </a:solidFill>
                <a:effectLst/>
                <a:cs typeface="Times New Roman" panose="02020603050405020304" pitchFamily="18" charset="0"/>
              </a:rPr>
              <a:t>[8]</a:t>
            </a:r>
            <a:r>
              <a:rPr lang="en-US" sz="2000" b="0" i="0" dirty="0">
                <a:solidFill>
                  <a:schemeClr val="accent2"/>
                </a:solidFill>
                <a:effectLst/>
                <a:cs typeface="Times New Roman" panose="02020603050405020304" pitchFamily="18" charset="0"/>
              </a:rPr>
              <a:t>Minhas, Shahid, et al. "Exploring students online learning: A study of zoom application." </a:t>
            </a:r>
            <a:r>
              <a:rPr lang="en-US" sz="2000" b="0" i="1" dirty="0">
                <a:solidFill>
                  <a:schemeClr val="accent2"/>
                </a:solidFill>
                <a:effectLst/>
                <a:cs typeface="Times New Roman" panose="02020603050405020304" pitchFamily="18" charset="0"/>
              </a:rPr>
              <a:t>Gazi University Journal of Science</a:t>
            </a:r>
            <a:r>
              <a:rPr lang="en-US" sz="2000" b="0" i="0" dirty="0">
                <a:solidFill>
                  <a:schemeClr val="accent2"/>
                </a:solidFill>
                <a:effectLst/>
                <a:cs typeface="Times New Roman" panose="02020603050405020304" pitchFamily="18" charset="0"/>
              </a:rPr>
              <a:t> 34.2 (2021): 171-178.</a:t>
            </a:r>
          </a:p>
          <a:p>
            <a:endParaRPr lang="en-IN" sz="2000" dirty="0">
              <a:solidFill>
                <a:schemeClr val="accent2"/>
              </a:solidFill>
            </a:endParaRPr>
          </a:p>
        </p:txBody>
      </p:sp>
    </p:spTree>
    <p:extLst>
      <p:ext uri="{BB962C8B-B14F-4D97-AF65-F5344CB8AC3E}">
        <p14:creationId xmlns:p14="http://schemas.microsoft.com/office/powerpoint/2010/main" val="2277210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D64DC3-72EF-CE07-E47B-5516987C7893}"/>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BD4E9702-8643-8CDC-351C-DC12AE48E25A}"/>
              </a:ext>
            </a:extLst>
          </p:cNvPr>
          <p:cNvSpPr>
            <a:spLocks noGrp="1"/>
          </p:cNvSpPr>
          <p:nvPr>
            <p:ph type="sldNum" sz="quarter" idx="12"/>
          </p:nvPr>
        </p:nvSpPr>
        <p:spPr/>
        <p:txBody>
          <a:bodyPr/>
          <a:lstStyle/>
          <a:p>
            <a:pPr>
              <a:defRPr/>
            </a:pPr>
            <a:fld id="{CCE60E7C-9340-4E78-8FF1-5B9A5C8058C3}" type="slidenum">
              <a:rPr lang="en-US" smtClean="0"/>
              <a:pPr>
                <a:defRPr/>
              </a:pPr>
              <a:t>18</a:t>
            </a:fld>
            <a:endParaRPr lang="en-US"/>
          </a:p>
        </p:txBody>
      </p:sp>
      <p:sp>
        <p:nvSpPr>
          <p:cNvPr id="7" name="TextBox 6">
            <a:extLst>
              <a:ext uri="{FF2B5EF4-FFF2-40B4-BE49-F238E27FC236}">
                <a16:creationId xmlns:a16="http://schemas.microsoft.com/office/drawing/2014/main" id="{CAFFB18C-8324-FDC7-D3F1-42BCCDB1D364}"/>
              </a:ext>
            </a:extLst>
          </p:cNvPr>
          <p:cNvSpPr txBox="1"/>
          <p:nvPr/>
        </p:nvSpPr>
        <p:spPr>
          <a:xfrm>
            <a:off x="397978" y="1651189"/>
            <a:ext cx="8455742" cy="5016758"/>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paper "Managing Collaborative Learning Processes in E-Learning Applications" addresses significant gaps in current E-Learning methodologies, particularly the lack of a process-oriented approach.</a:t>
            </a:r>
          </a:p>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paper identifies three primary approaches in E-Learning: content-oriented, tool-oriented, and task-oriented. Each of these approaches has limitations</a:t>
            </a:r>
            <a:r>
              <a:rPr lang="en-US" sz="2000" dirty="0">
                <a:solidFill>
                  <a:schemeClr val="accent2"/>
                </a:solidFill>
                <a:cs typeface="Times New Roman" panose="02020603050405020304" pitchFamily="18" charset="0"/>
              </a:rPr>
              <a:t>.</a:t>
            </a:r>
          </a:p>
          <a:p>
            <a:pPr marL="342900" indent="-342900" algn="just">
              <a:buFont typeface="Arial" panose="020B0604020202020204" pitchFamily="34" charset="0"/>
              <a:buChar char="•"/>
            </a:pPr>
            <a:r>
              <a:rPr lang="en-US" sz="2000" b="1" i="0" dirty="0">
                <a:solidFill>
                  <a:schemeClr val="accent2"/>
                </a:solidFill>
                <a:effectLst/>
                <a:cs typeface="Times New Roman" panose="02020603050405020304" pitchFamily="18" charset="0"/>
              </a:rPr>
              <a:t>Content-oriented approach</a:t>
            </a:r>
            <a:r>
              <a:rPr lang="en-US" sz="2000" b="0" i="0" dirty="0">
                <a:solidFill>
                  <a:schemeClr val="accent2"/>
                </a:solidFill>
                <a:effectLst/>
                <a:cs typeface="Times New Roman" panose="02020603050405020304" pitchFamily="18" charset="0"/>
              </a:rPr>
              <a:t>: Focuses on managing learning content, which includes authoring and sharing materials, but often neglects the collaborative aspect of learning.</a:t>
            </a:r>
          </a:p>
          <a:p>
            <a:pPr marL="342900" indent="-342900" algn="just">
              <a:buFont typeface="Arial" panose="020B0604020202020204" pitchFamily="34" charset="0"/>
              <a:buChar char="•"/>
            </a:pPr>
            <a:r>
              <a:rPr lang="en-US" sz="2000" b="1" i="0" dirty="0">
                <a:solidFill>
                  <a:schemeClr val="accent2"/>
                </a:solidFill>
                <a:effectLst/>
                <a:cs typeface="Times New Roman" panose="02020603050405020304" pitchFamily="18" charset="0"/>
              </a:rPr>
              <a:t>Tool-oriented approach</a:t>
            </a:r>
            <a:r>
              <a:rPr lang="en-US" sz="2000" b="0" i="0" dirty="0">
                <a:solidFill>
                  <a:schemeClr val="accent2"/>
                </a:solidFill>
                <a:effectLst/>
                <a:cs typeface="Times New Roman" panose="02020603050405020304" pitchFamily="18" charset="0"/>
              </a:rPr>
              <a:t>: Centers around specific collaborative tools, which can lead to a narrow focus on technology rather than the learning process itself.</a:t>
            </a:r>
          </a:p>
          <a:p>
            <a:pPr marL="342900" indent="-342900" algn="just">
              <a:buFont typeface="Arial" panose="020B0604020202020204" pitchFamily="34" charset="0"/>
              <a:buChar char="•"/>
            </a:pPr>
            <a:r>
              <a:rPr lang="en-US" sz="2000" b="1" i="0" dirty="0">
                <a:solidFill>
                  <a:schemeClr val="accent2"/>
                </a:solidFill>
                <a:effectLst/>
                <a:cs typeface="Times New Roman" panose="02020603050405020304" pitchFamily="18" charset="0"/>
              </a:rPr>
              <a:t>Task-oriented approach</a:t>
            </a:r>
            <a:r>
              <a:rPr lang="en-US" sz="2000" b="0" i="0" dirty="0">
                <a:solidFill>
                  <a:schemeClr val="accent2"/>
                </a:solidFill>
                <a:effectLst/>
                <a:cs typeface="Times New Roman" panose="02020603050405020304" pitchFamily="18" charset="0"/>
              </a:rPr>
              <a:t>: Involves simple sequences of learning activities, lacking the depth and structure needed for effective collaborative learning</a:t>
            </a:r>
          </a:p>
          <a:p>
            <a:pPr marL="342900" indent="-342900" algn="just">
              <a:buFont typeface="Arial" panose="020B0604020202020204" pitchFamily="34" charset="0"/>
              <a:buChar char="•"/>
            </a:pPr>
            <a:endParaRPr lang="en-US" sz="2000" b="0" i="0" dirty="0">
              <a:solidFill>
                <a:schemeClr val="accent2"/>
              </a:solidFill>
              <a:effectLst/>
              <a:cs typeface="Times New Roman" panose="02020603050405020304" pitchFamily="18" charset="0"/>
            </a:endParaRPr>
          </a:p>
          <a:p>
            <a:pPr marL="342900" indent="-342900" algn="just">
              <a:buFont typeface="Arial" panose="020B0604020202020204" pitchFamily="34" charset="0"/>
              <a:buChar char="•"/>
            </a:pPr>
            <a:endParaRPr lang="en-IN" sz="2000" dirty="0">
              <a:solidFill>
                <a:schemeClr val="accent2"/>
              </a:solidFill>
              <a:cs typeface="Times New Roman" panose="02020603050405020304" pitchFamily="18" charset="0"/>
            </a:endParaRPr>
          </a:p>
        </p:txBody>
      </p:sp>
      <p:sp>
        <p:nvSpPr>
          <p:cNvPr id="4" name="TextBox 3">
            <a:extLst>
              <a:ext uri="{FF2B5EF4-FFF2-40B4-BE49-F238E27FC236}">
                <a16:creationId xmlns:a16="http://schemas.microsoft.com/office/drawing/2014/main" id="{1929FCC9-A2FF-7914-70FA-CDB3EC0432F5}"/>
              </a:ext>
            </a:extLst>
          </p:cNvPr>
          <p:cNvSpPr txBox="1"/>
          <p:nvPr/>
        </p:nvSpPr>
        <p:spPr>
          <a:xfrm>
            <a:off x="560439" y="757084"/>
            <a:ext cx="8293281" cy="1323439"/>
          </a:xfrm>
          <a:prstGeom prst="rect">
            <a:avLst/>
          </a:prstGeom>
          <a:noFill/>
        </p:spPr>
        <p:txBody>
          <a:bodyPr wrap="square" rtlCol="0">
            <a:spAutoFit/>
          </a:bodyPr>
          <a:lstStyle/>
          <a:p>
            <a:r>
              <a:rPr lang="en-US" sz="2000" b="1" i="0" dirty="0">
                <a:solidFill>
                  <a:schemeClr val="accent2"/>
                </a:solidFill>
                <a:effectLst/>
                <a:cs typeface="Times New Roman" panose="02020603050405020304" pitchFamily="18" charset="0"/>
              </a:rPr>
              <a:t>[9] </a:t>
            </a:r>
            <a:r>
              <a:rPr lang="en-US" sz="2000" b="0" i="0" dirty="0" err="1">
                <a:solidFill>
                  <a:schemeClr val="accent2"/>
                </a:solidFill>
                <a:effectLst/>
                <a:cs typeface="Times New Roman" panose="02020603050405020304" pitchFamily="18" charset="0"/>
              </a:rPr>
              <a:t>Helic</a:t>
            </a:r>
            <a:r>
              <a:rPr lang="en-US" sz="2000" b="0" i="0" dirty="0">
                <a:solidFill>
                  <a:schemeClr val="accent2"/>
                </a:solidFill>
                <a:effectLst/>
                <a:cs typeface="Times New Roman" panose="02020603050405020304" pitchFamily="18" charset="0"/>
              </a:rPr>
              <a:t>, Denis. "Managing collaborative learning processes in e-learning applications." </a:t>
            </a:r>
            <a:r>
              <a:rPr lang="en-US" sz="2000" b="0" i="1" dirty="0">
                <a:solidFill>
                  <a:schemeClr val="accent2"/>
                </a:solidFill>
                <a:effectLst/>
                <a:cs typeface="Times New Roman" panose="02020603050405020304" pitchFamily="18" charset="0"/>
              </a:rPr>
              <a:t>2007 29th International Conference on Information Technology Interfaces</a:t>
            </a:r>
            <a:r>
              <a:rPr lang="en-US" sz="2000" b="0" i="0" dirty="0">
                <a:solidFill>
                  <a:schemeClr val="accent2"/>
                </a:solidFill>
                <a:effectLst/>
                <a:cs typeface="Times New Roman" panose="02020603050405020304" pitchFamily="18" charset="0"/>
              </a:rPr>
              <a:t>. IEEE, 2007.</a:t>
            </a:r>
          </a:p>
          <a:p>
            <a:endParaRPr lang="en-IN" sz="2000" dirty="0">
              <a:solidFill>
                <a:schemeClr val="accent2"/>
              </a:solidFill>
            </a:endParaRPr>
          </a:p>
        </p:txBody>
      </p:sp>
    </p:spTree>
    <p:extLst>
      <p:ext uri="{BB962C8B-B14F-4D97-AF65-F5344CB8AC3E}">
        <p14:creationId xmlns:p14="http://schemas.microsoft.com/office/powerpoint/2010/main" val="2799915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4D289D-7799-B44C-56ED-9928C6FF9879}"/>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A479DC5F-0F92-8A7A-B111-9296EA81D045}"/>
              </a:ext>
            </a:extLst>
          </p:cNvPr>
          <p:cNvSpPr>
            <a:spLocks noGrp="1"/>
          </p:cNvSpPr>
          <p:nvPr>
            <p:ph type="sldNum" sz="quarter" idx="12"/>
          </p:nvPr>
        </p:nvSpPr>
        <p:spPr/>
        <p:txBody>
          <a:bodyPr/>
          <a:lstStyle/>
          <a:p>
            <a:pPr>
              <a:defRPr/>
            </a:pPr>
            <a:fld id="{CCE60E7C-9340-4E78-8FF1-5B9A5C8058C3}" type="slidenum">
              <a:rPr lang="en-US" smtClean="0"/>
              <a:pPr>
                <a:defRPr/>
              </a:pPr>
              <a:t>19</a:t>
            </a:fld>
            <a:endParaRPr lang="en-US"/>
          </a:p>
        </p:txBody>
      </p:sp>
      <p:sp>
        <p:nvSpPr>
          <p:cNvPr id="4" name="TextBox 3">
            <a:extLst>
              <a:ext uri="{FF2B5EF4-FFF2-40B4-BE49-F238E27FC236}">
                <a16:creationId xmlns:a16="http://schemas.microsoft.com/office/drawing/2014/main" id="{A71061DD-F8DF-945E-07AB-6F369EFA87B3}"/>
              </a:ext>
            </a:extLst>
          </p:cNvPr>
          <p:cNvSpPr txBox="1"/>
          <p:nvPr/>
        </p:nvSpPr>
        <p:spPr>
          <a:xfrm>
            <a:off x="420185" y="2231923"/>
            <a:ext cx="8490441" cy="3477875"/>
          </a:xfrm>
          <a:prstGeom prst="rect">
            <a:avLst/>
          </a:prstGeom>
          <a:noFill/>
        </p:spPr>
        <p:txBody>
          <a:bodyPr wrap="square" rtlCol="0">
            <a:spAutoFit/>
          </a:bodyPr>
          <a:lstStyle/>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literature survey in this paper focuses on several key themes related to collaborative learning, self-efficacy, social skills, and mobile app development.</a:t>
            </a:r>
          </a:p>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paper discusses self-efficacy as a crucial factor in academic success. It references Bandura's theory, which states that self-efficacy influences students' engagement and persistence in tasks. The literature indicates that students with high self-efficacy are more likely to perform better academically</a:t>
            </a:r>
            <a:endParaRPr lang="en-US" sz="2000" dirty="0">
              <a:solidFill>
                <a:schemeClr val="accent2"/>
              </a:solidFill>
              <a:cs typeface="Times New Roman" panose="02020603050405020304" pitchFamily="18" charset="0"/>
            </a:endParaRPr>
          </a:p>
          <a:p>
            <a:pPr marL="342900" indent="-342900" algn="just">
              <a:buFont typeface="Arial" panose="020B0604020202020204" pitchFamily="34" charset="0"/>
              <a:buChar char="•"/>
            </a:pPr>
            <a:r>
              <a:rPr lang="en-US" sz="2000" b="0" i="0" dirty="0">
                <a:solidFill>
                  <a:schemeClr val="accent2"/>
                </a:solidFill>
                <a:effectLst/>
                <a:cs typeface="Times New Roman" panose="02020603050405020304" pitchFamily="18" charset="0"/>
              </a:rPr>
              <a:t>The concept of collaborative learning is explored as a method to improve students' self-efficacy and social skills. The literature suggests that collaborative learning allows students to engage actively with course material, fostering a sense of responsibility and enhancing their learning experience</a:t>
            </a:r>
            <a:endParaRPr lang="en-IN" sz="2000" dirty="0">
              <a:solidFill>
                <a:schemeClr val="accent2"/>
              </a:solidFill>
              <a:cs typeface="Times New Roman" panose="02020603050405020304" pitchFamily="18" charset="0"/>
            </a:endParaRPr>
          </a:p>
        </p:txBody>
      </p:sp>
      <p:sp>
        <p:nvSpPr>
          <p:cNvPr id="5" name="TextBox 4">
            <a:extLst>
              <a:ext uri="{FF2B5EF4-FFF2-40B4-BE49-F238E27FC236}">
                <a16:creationId xmlns:a16="http://schemas.microsoft.com/office/drawing/2014/main" id="{A420E114-AAA9-C434-CADE-F9AE8A64BCD7}"/>
              </a:ext>
            </a:extLst>
          </p:cNvPr>
          <p:cNvSpPr txBox="1"/>
          <p:nvPr/>
        </p:nvSpPr>
        <p:spPr>
          <a:xfrm>
            <a:off x="540774" y="855876"/>
            <a:ext cx="8249265" cy="1631216"/>
          </a:xfrm>
          <a:prstGeom prst="rect">
            <a:avLst/>
          </a:prstGeom>
          <a:noFill/>
        </p:spPr>
        <p:txBody>
          <a:bodyPr wrap="square" rtlCol="0">
            <a:spAutoFit/>
          </a:bodyPr>
          <a:lstStyle/>
          <a:p>
            <a:r>
              <a:rPr lang="en-US" sz="2000" b="1" i="0" dirty="0">
                <a:solidFill>
                  <a:schemeClr val="accent2"/>
                </a:solidFill>
                <a:effectLst/>
                <a:cs typeface="Times New Roman" panose="02020603050405020304" pitchFamily="18" charset="0"/>
              </a:rPr>
              <a:t>[10]</a:t>
            </a:r>
            <a:r>
              <a:rPr lang="en-US" sz="2000" b="0" i="0" dirty="0">
                <a:solidFill>
                  <a:schemeClr val="accent2"/>
                </a:solidFill>
                <a:effectLst/>
                <a:cs typeface="Times New Roman" panose="02020603050405020304" pitchFamily="18" charset="0"/>
              </a:rPr>
              <a:t>Law, Q. P., H. C. So, and J. W. Chung. "Effect of collaborative learning on enhancement of students’ self-efficacy, social skills and knowledge towards mobile apps development." </a:t>
            </a:r>
            <a:r>
              <a:rPr lang="en-US" sz="2000" b="0" i="1" dirty="0">
                <a:solidFill>
                  <a:schemeClr val="accent2"/>
                </a:solidFill>
                <a:effectLst/>
                <a:cs typeface="Times New Roman" panose="02020603050405020304" pitchFamily="18" charset="0"/>
              </a:rPr>
              <a:t>American Journal of Educational Research</a:t>
            </a:r>
            <a:r>
              <a:rPr lang="en-US" sz="2000" b="0" i="0" dirty="0">
                <a:solidFill>
                  <a:schemeClr val="accent2"/>
                </a:solidFill>
                <a:effectLst/>
                <a:cs typeface="Times New Roman" panose="02020603050405020304" pitchFamily="18" charset="0"/>
              </a:rPr>
              <a:t> 5.1 (2017): 25-29.</a:t>
            </a:r>
            <a:endParaRPr lang="en-US" sz="2000" dirty="0">
              <a:solidFill>
                <a:schemeClr val="accent2"/>
              </a:solidFill>
              <a:cs typeface="Times New Roman" panose="02020603050405020304" pitchFamily="18" charset="0"/>
            </a:endParaRPr>
          </a:p>
          <a:p>
            <a:endParaRPr lang="en-IN" sz="2000" dirty="0">
              <a:solidFill>
                <a:schemeClr val="accent2"/>
              </a:solidFill>
            </a:endParaRPr>
          </a:p>
        </p:txBody>
      </p:sp>
    </p:spTree>
    <p:extLst>
      <p:ext uri="{BB962C8B-B14F-4D97-AF65-F5344CB8AC3E}">
        <p14:creationId xmlns:p14="http://schemas.microsoft.com/office/powerpoint/2010/main" val="36363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Line 2"/>
          <p:cNvSpPr>
            <a:spLocks noChangeShapeType="1"/>
          </p:cNvSpPr>
          <p:nvPr/>
        </p:nvSpPr>
        <p:spPr bwMode="auto">
          <a:xfrm>
            <a:off x="457200" y="685800"/>
            <a:ext cx="8001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en-IN"/>
          </a:p>
        </p:txBody>
      </p:sp>
      <p:sp>
        <p:nvSpPr>
          <p:cNvPr id="3" name="TextBox 2">
            <a:extLst>
              <a:ext uri="{FF2B5EF4-FFF2-40B4-BE49-F238E27FC236}">
                <a16:creationId xmlns:a16="http://schemas.microsoft.com/office/drawing/2014/main" id="{C4C152D1-FDF5-ABD6-68B2-BBE92324D783}"/>
              </a:ext>
            </a:extLst>
          </p:cNvPr>
          <p:cNvSpPr txBox="1"/>
          <p:nvPr/>
        </p:nvSpPr>
        <p:spPr>
          <a:xfrm>
            <a:off x="2164977" y="2358715"/>
            <a:ext cx="5349591" cy="2433487"/>
          </a:xfrm>
          <a:prstGeom prst="rect">
            <a:avLst/>
          </a:prstGeom>
          <a:noFill/>
        </p:spPr>
        <p:txBody>
          <a:bodyPr wrap="square" lIns="91440" tIns="45720" rIns="91440" bIns="45720" rtlCol="0" anchor="t">
            <a:spAutoFit/>
          </a:bodyPr>
          <a:lstStyle/>
          <a:p>
            <a:pPr marR="285750" algn="ctr">
              <a:lnSpc>
                <a:spcPct val="115000"/>
              </a:lnSpc>
              <a:spcAft>
                <a:spcPts val="1000"/>
              </a:spcAft>
            </a:pPr>
            <a:r>
              <a:rPr lang="en-IN" sz="18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a:solidFill>
                  <a:schemeClr val="accent2"/>
                </a:solidFill>
                <a:effectLst/>
                <a:latin typeface="Times New Roman" panose="02020603050405020304" pitchFamily="18" charset="0"/>
                <a:ea typeface="Times New Roman" panose="02020603050405020304" pitchFamily="18" charset="0"/>
                <a:cs typeface="Gautami" panose="020B0502040204020203" pitchFamily="34" charset="0"/>
              </a:rPr>
              <a:t> Gopi(21341A4260)</a:t>
            </a:r>
            <a:endParaRPr lang="en-IN" sz="1800" dirty="0">
              <a:solidFill>
                <a:schemeClr val="accent2"/>
              </a:solidFill>
              <a:effectLst/>
              <a:latin typeface="Calibri" panose="020F0502020204030204" pitchFamily="34" charset="0"/>
              <a:ea typeface="Times New Roman" panose="02020603050405020304" pitchFamily="18" charset="0"/>
              <a:cs typeface="Gautami" panose="020B0502040204020203" pitchFamily="34" charset="0"/>
            </a:endParaRPr>
          </a:p>
          <a:p>
            <a:pPr marR="285750" algn="ctr">
              <a:lnSpc>
                <a:spcPct val="115000"/>
              </a:lnSpc>
              <a:spcAft>
                <a:spcPts val="1000"/>
              </a:spcAft>
            </a:pPr>
            <a:r>
              <a:rPr lang="en-US" sz="1800" dirty="0">
                <a:solidFill>
                  <a:schemeClr val="accent2"/>
                </a:solidFill>
                <a:effectLst/>
                <a:latin typeface="Times New Roman" panose="02020603050405020304" pitchFamily="18" charset="0"/>
                <a:ea typeface="Times New Roman" panose="02020603050405020304" pitchFamily="18" charset="0"/>
                <a:cs typeface="Gautami" panose="020B0502040204020203" pitchFamily="34" charset="0"/>
              </a:rPr>
              <a:t> </a:t>
            </a:r>
            <a:r>
              <a:rPr lang="en-US" sz="1800" dirty="0" err="1">
                <a:solidFill>
                  <a:schemeClr val="accent2"/>
                </a:solidFill>
                <a:effectLst/>
                <a:latin typeface="Times New Roman" panose="02020603050405020304" pitchFamily="18" charset="0"/>
                <a:ea typeface="Times New Roman" panose="02020603050405020304" pitchFamily="18" charset="0"/>
                <a:cs typeface="Gautami" panose="020B0502040204020203" pitchFamily="34" charset="0"/>
              </a:rPr>
              <a:t>Jayendra</a:t>
            </a:r>
            <a:r>
              <a:rPr lang="en-US" sz="1800" dirty="0">
                <a:solidFill>
                  <a:schemeClr val="accent2"/>
                </a:solidFill>
                <a:effectLst/>
                <a:latin typeface="Times New Roman" panose="02020603050405020304" pitchFamily="18" charset="0"/>
                <a:ea typeface="Times New Roman" panose="02020603050405020304" pitchFamily="18" charset="0"/>
                <a:cs typeface="Gautami" panose="020B0502040204020203" pitchFamily="34" charset="0"/>
              </a:rPr>
              <a:t> (21341A4263)</a:t>
            </a:r>
            <a:endParaRPr lang="en-IN" sz="1800" dirty="0">
              <a:solidFill>
                <a:schemeClr val="accent2"/>
              </a:solidFill>
              <a:effectLst/>
              <a:latin typeface="Calibri" panose="020F0502020204030204" pitchFamily="34" charset="0"/>
              <a:ea typeface="Times New Roman" panose="02020603050405020304" pitchFamily="18" charset="0"/>
              <a:cs typeface="Gautami" panose="020B0502040204020203" pitchFamily="34" charset="0"/>
            </a:endParaRPr>
          </a:p>
          <a:p>
            <a:pPr marR="285750" algn="ctr">
              <a:lnSpc>
                <a:spcPct val="115000"/>
              </a:lnSpc>
              <a:spcAft>
                <a:spcPts val="1000"/>
              </a:spcAft>
            </a:pPr>
            <a:r>
              <a:rPr lang="en-US" sz="1800" dirty="0">
                <a:solidFill>
                  <a:schemeClr val="accent2"/>
                </a:solidFill>
                <a:effectLst/>
                <a:latin typeface="Times New Roman" panose="02020603050405020304" pitchFamily="18" charset="0"/>
                <a:ea typeface="Times New Roman" panose="02020603050405020304" pitchFamily="18" charset="0"/>
                <a:cs typeface="Gautami" panose="020B0502040204020203" pitchFamily="34" charset="0"/>
              </a:rPr>
              <a:t>  Haritha(21341A4211)</a:t>
            </a:r>
            <a:r>
              <a:rPr lang="en-US" sz="1800" dirty="0">
                <a:solidFill>
                  <a:schemeClr val="accent2"/>
                </a:solidFill>
                <a:effectLst/>
                <a:latin typeface="Times New Roman" panose="02020603050405020304" pitchFamily="18" charset="0"/>
                <a:ea typeface="Times New Roman" panose="02020603050405020304" pitchFamily="18" charset="0"/>
              </a:rPr>
              <a:t> </a:t>
            </a:r>
          </a:p>
          <a:p>
            <a:pPr marR="285750" algn="ctr">
              <a:lnSpc>
                <a:spcPct val="115000"/>
              </a:lnSpc>
              <a:spcAft>
                <a:spcPts val="1000"/>
              </a:spcAft>
            </a:pPr>
            <a:r>
              <a:rPr lang="en-US" sz="1800" dirty="0">
                <a:solidFill>
                  <a:schemeClr val="accent2"/>
                </a:solidFill>
                <a:effectLst/>
                <a:latin typeface="Times New Roman" panose="02020603050405020304" pitchFamily="18" charset="0"/>
                <a:ea typeface="Times New Roman" panose="02020603050405020304" pitchFamily="18" charset="0"/>
              </a:rPr>
              <a:t> </a:t>
            </a:r>
            <a:r>
              <a:rPr lang="en-US" sz="1800" dirty="0" err="1">
                <a:solidFill>
                  <a:schemeClr val="accent2"/>
                </a:solidFill>
                <a:effectLst/>
                <a:latin typeface="Times New Roman" panose="02020603050405020304" pitchFamily="18" charset="0"/>
                <a:ea typeface="Times New Roman" panose="02020603050405020304" pitchFamily="18" charset="0"/>
              </a:rPr>
              <a:t>Jathin</a:t>
            </a:r>
            <a:r>
              <a:rPr lang="en-US" sz="1800" dirty="0">
                <a:solidFill>
                  <a:schemeClr val="accent2"/>
                </a:solidFill>
                <a:effectLst/>
                <a:latin typeface="Times New Roman" panose="02020603050405020304" pitchFamily="18" charset="0"/>
                <a:ea typeface="Times New Roman" panose="02020603050405020304" pitchFamily="18" charset="0"/>
              </a:rPr>
              <a:t>(21341A4239)</a:t>
            </a:r>
          </a:p>
          <a:p>
            <a:pPr algn="ctr"/>
            <a:r>
              <a:rPr lang="en-US" sz="1800" dirty="0">
                <a:solidFill>
                  <a:schemeClr val="accent2"/>
                </a:solidFill>
                <a:cs typeface="Times New Roman"/>
              </a:rPr>
              <a:t>Siva Kumar(21341A4249)</a:t>
            </a:r>
            <a:endParaRPr lang="en-IN" dirty="0">
              <a:solidFill>
                <a:schemeClr val="accent2"/>
              </a:solidFill>
              <a:latin typeface="Times New Roman"/>
              <a:cs typeface="Times New Roman"/>
            </a:endParaRPr>
          </a:p>
          <a:p>
            <a:pPr marR="285750"/>
            <a:endParaRPr lang="en-IN" sz="1800" dirty="0">
              <a:solidFill>
                <a:srgbClr val="004282"/>
              </a:solidFill>
            </a:endParaRPr>
          </a:p>
        </p:txBody>
      </p:sp>
      <p:sp>
        <p:nvSpPr>
          <p:cNvPr id="5" name="TextBox 4">
            <a:extLst>
              <a:ext uri="{FF2B5EF4-FFF2-40B4-BE49-F238E27FC236}">
                <a16:creationId xmlns:a16="http://schemas.microsoft.com/office/drawing/2014/main" id="{220E0BE4-9EEF-8564-1F2F-B5002CC64135}"/>
              </a:ext>
            </a:extLst>
          </p:cNvPr>
          <p:cNvSpPr txBox="1"/>
          <p:nvPr/>
        </p:nvSpPr>
        <p:spPr>
          <a:xfrm>
            <a:off x="2279277" y="4602540"/>
            <a:ext cx="4585446" cy="1569660"/>
          </a:xfrm>
          <a:prstGeom prst="rect">
            <a:avLst/>
          </a:prstGeom>
          <a:noFill/>
        </p:spPr>
        <p:txBody>
          <a:bodyPr wrap="square" lIns="91440" tIns="45720" rIns="91440" bIns="45720" anchor="t">
            <a:spAutoFit/>
          </a:bodyPr>
          <a:lstStyle/>
          <a:p>
            <a:pPr algn="ctr"/>
            <a:r>
              <a:rPr lang="en-US" sz="2400" b="1" dirty="0">
                <a:solidFill>
                  <a:srgbClr val="C00000"/>
                </a:solidFill>
                <a:cs typeface="Times New Roman" panose="02020603050405020304" pitchFamily="18" charset="0"/>
              </a:rPr>
              <a:t>Under the guidance of</a:t>
            </a:r>
          </a:p>
          <a:p>
            <a:pPr algn="ctr"/>
            <a:r>
              <a:rPr lang="en-US" b="1" dirty="0">
                <a:solidFill>
                  <a:srgbClr val="00B050"/>
                </a:solidFill>
                <a:latin typeface="Times New Roman"/>
                <a:cs typeface="Times New Roman"/>
              </a:rPr>
              <a:t>Dr. V. </a:t>
            </a:r>
            <a:r>
              <a:rPr lang="en-US" b="1" dirty="0" err="1">
                <a:solidFill>
                  <a:srgbClr val="00B050"/>
                </a:solidFill>
                <a:latin typeface="Times New Roman"/>
                <a:cs typeface="Times New Roman"/>
              </a:rPr>
              <a:t>Srinadh</a:t>
            </a:r>
            <a:r>
              <a:rPr lang="en-US" b="1" dirty="0">
                <a:solidFill>
                  <a:srgbClr val="00B050"/>
                </a:solidFill>
                <a:latin typeface="Times New Roman"/>
                <a:cs typeface="Times New Roman"/>
              </a:rPr>
              <a:t> </a:t>
            </a:r>
          </a:p>
          <a:p>
            <a:pPr algn="ctr"/>
            <a:r>
              <a:rPr lang="en-US" sz="2400" b="1" dirty="0">
                <a:solidFill>
                  <a:srgbClr val="00B050"/>
                </a:solidFill>
                <a:cs typeface="Times New Roman" panose="02020603050405020304" pitchFamily="18" charset="0"/>
              </a:rPr>
              <a:t>Ass</a:t>
            </a:r>
            <a:r>
              <a:rPr lang="en-US" b="1" dirty="0">
                <a:solidFill>
                  <a:srgbClr val="00B050"/>
                </a:solidFill>
                <a:cs typeface="Times New Roman" panose="02020603050405020304" pitchFamily="18" charset="0"/>
              </a:rPr>
              <a:t>ociate</a:t>
            </a:r>
            <a:r>
              <a:rPr lang="en-US" sz="2400" b="1" dirty="0">
                <a:solidFill>
                  <a:srgbClr val="00B050"/>
                </a:solidFill>
                <a:cs typeface="Times New Roman" panose="02020603050405020304" pitchFamily="18" charset="0"/>
              </a:rPr>
              <a:t> Professor </a:t>
            </a:r>
          </a:p>
          <a:p>
            <a:pPr algn="ctr"/>
            <a:r>
              <a:rPr lang="en-US" b="1" dirty="0">
                <a:solidFill>
                  <a:srgbClr val="00B050"/>
                </a:solidFill>
                <a:cs typeface="Times New Roman" panose="02020603050405020304" pitchFamily="18" charset="0"/>
              </a:rPr>
              <a:t>GMR Institute of Technology </a:t>
            </a:r>
            <a:endParaRPr lang="en-US" sz="2400" b="1" dirty="0">
              <a:solidFill>
                <a:srgbClr val="00B050"/>
              </a:solidFill>
              <a:cs typeface="Times New Roman" panose="02020603050405020304" pitchFamily="18" charset="0"/>
            </a:endParaRPr>
          </a:p>
        </p:txBody>
      </p:sp>
      <p:sp>
        <p:nvSpPr>
          <p:cNvPr id="4" name="TextBox 3">
            <a:extLst>
              <a:ext uri="{FF2B5EF4-FFF2-40B4-BE49-F238E27FC236}">
                <a16:creationId xmlns:a16="http://schemas.microsoft.com/office/drawing/2014/main" id="{FEAA613C-F561-13B8-D60E-0E4EDCB13420}"/>
              </a:ext>
            </a:extLst>
          </p:cNvPr>
          <p:cNvSpPr txBox="1"/>
          <p:nvPr/>
        </p:nvSpPr>
        <p:spPr>
          <a:xfrm>
            <a:off x="718930" y="1299288"/>
            <a:ext cx="8241683"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dirty="0">
                <a:solidFill>
                  <a:schemeClr val="tx1"/>
                </a:solidFill>
                <a:effectLst/>
                <a:latin typeface="Times New Roman" panose="02020603050405020304" pitchFamily="18" charset="0"/>
                <a:ea typeface="Times New Roman" panose="02020603050405020304" pitchFamily="18" charset="0"/>
              </a:rPr>
              <a:t>Collaborative skill sharing(</a:t>
            </a:r>
            <a:r>
              <a:rPr lang="en-US" sz="2800" dirty="0" err="1">
                <a:solidFill>
                  <a:schemeClr val="tx1"/>
                </a:solidFill>
                <a:effectLst/>
                <a:latin typeface="Times New Roman" panose="02020603050405020304" pitchFamily="18" charset="0"/>
                <a:ea typeface="Times New Roman" panose="02020603050405020304" pitchFamily="18" charset="0"/>
              </a:rPr>
              <a:t>swapify</a:t>
            </a:r>
            <a:r>
              <a:rPr lang="en-US" sz="2800" dirty="0">
                <a:solidFill>
                  <a:schemeClr val="tx1"/>
                </a:solidFill>
                <a:effectLst/>
                <a:latin typeface="Times New Roman" panose="02020603050405020304" pitchFamily="18" charset="0"/>
                <a:ea typeface="Times New Roman" panose="02020603050405020304" pitchFamily="18" charset="0"/>
              </a:rPr>
              <a:t>)</a:t>
            </a:r>
            <a:endParaRPr lang="en-US" sz="2800" dirty="0">
              <a:solidFill>
                <a:schemeClr val="tx1"/>
              </a:solidFill>
            </a:endParaRPr>
          </a:p>
          <a:p>
            <a:pPr algn="ctr"/>
            <a:endParaRPr lang="en-US" sz="2800" dirty="0">
              <a:solidFill>
                <a:schemeClr val="tx1"/>
              </a:solidFill>
            </a:endParaRPr>
          </a:p>
        </p:txBody>
      </p:sp>
    </p:spTree>
    <p:extLst>
      <p:ext uri="{BB962C8B-B14F-4D97-AF65-F5344CB8AC3E}">
        <p14:creationId xmlns:p14="http://schemas.microsoft.com/office/powerpoint/2010/main" val="8603493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4FF514-937F-4F75-A4E3-37FD53D1CD23}"/>
              </a:ext>
            </a:extLst>
          </p:cNvPr>
          <p:cNvSpPr>
            <a:spLocks noGrp="1"/>
          </p:cNvSpPr>
          <p:nvPr>
            <p:ph/>
          </p:nvPr>
        </p:nvSpPr>
        <p:spPr>
          <a:xfrm>
            <a:off x="457200" y="737459"/>
            <a:ext cx="8229600" cy="5851525"/>
          </a:xfrm>
        </p:spPr>
        <p:txBody>
          <a:bodyPr/>
          <a:lstStyle/>
          <a:p>
            <a:r>
              <a:rPr lang="en-US" sz="1800" dirty="0">
                <a:solidFill>
                  <a:srgbClr val="002060"/>
                </a:solidFill>
                <a:latin typeface="Times New Roman" panose="02020603050405020304" pitchFamily="18" charset="0"/>
                <a:cs typeface="Times New Roman" panose="02020603050405020304" pitchFamily="18" charset="0"/>
              </a:rPr>
              <a:t>This Django-based video conferencing application follows Agile methodology, ensuring iterative development, continuous integration, and user feedback-driven improvements. It aims to provide a scalable, secure, and user-friendly platform with real-time video/audio conferencing, messaging, and scheduling.  </a:t>
            </a:r>
          </a:p>
          <a:p>
            <a:r>
              <a:rPr lang="en-US" sz="1800" dirty="0">
                <a:solidFill>
                  <a:srgbClr val="002060"/>
                </a:solidFill>
                <a:latin typeface="Times New Roman" panose="02020603050405020304" pitchFamily="18" charset="0"/>
                <a:cs typeface="Times New Roman" panose="02020603050405020304" pitchFamily="18" charset="0"/>
              </a:rPr>
              <a:t>Backend: Built with Django for authentication, data management, and server-side logic. Django Channels enables real-time communication.  </a:t>
            </a:r>
          </a:p>
          <a:p>
            <a:r>
              <a:rPr lang="en-US" sz="1800" dirty="0">
                <a:solidFill>
                  <a:srgbClr val="002060"/>
                </a:solidFill>
                <a:latin typeface="Times New Roman" panose="02020603050405020304" pitchFamily="18" charset="0"/>
                <a:cs typeface="Times New Roman" panose="02020603050405020304" pitchFamily="18" charset="0"/>
              </a:rPr>
              <a:t> Frontend: Uses Bootstrap for a responsive UI, avoiding JavaScript-heavy frameworks like React.  </a:t>
            </a:r>
          </a:p>
          <a:p>
            <a:r>
              <a:rPr lang="en-US" sz="1800" dirty="0">
                <a:solidFill>
                  <a:srgbClr val="002060"/>
                </a:solidFill>
                <a:latin typeface="Times New Roman" panose="02020603050405020304" pitchFamily="18" charset="0"/>
                <a:cs typeface="Times New Roman" panose="02020603050405020304" pitchFamily="18" charset="0"/>
              </a:rPr>
              <a:t>Database: MySQL/Sqlite3 for efficient data storage.  </a:t>
            </a:r>
          </a:p>
          <a:p>
            <a:r>
              <a:rPr lang="en-US" sz="1800" dirty="0">
                <a:solidFill>
                  <a:srgbClr val="002060"/>
                </a:solidFill>
                <a:latin typeface="Times New Roman" panose="02020603050405020304" pitchFamily="18" charset="0"/>
                <a:cs typeface="Times New Roman" panose="02020603050405020304" pitchFamily="18" charset="0"/>
              </a:rPr>
              <a:t> Development Process: Includes requirement gathering, system design, database modeling, coding, integration, and testing (unit, integration, and load testing) to ensure reliability and performance.</a:t>
            </a:r>
            <a:endParaRPr lang="en-IN" sz="1800" dirty="0">
              <a:solidFill>
                <a:srgbClr val="002060"/>
              </a:solidFill>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9256E2D3-B4BA-6C1B-BCD3-7FF23A599E3F}"/>
              </a:ext>
            </a:extLst>
          </p:cNvPr>
          <p:cNvSpPr>
            <a:spLocks noGrp="1"/>
          </p:cNvSpPr>
          <p:nvPr>
            <p:ph type="dt" sz="half" idx="10"/>
          </p:nvPr>
        </p:nvSpPr>
        <p:spPr/>
        <p:txBody>
          <a:bodyPr/>
          <a:lstStyle/>
          <a:p>
            <a:pPr>
              <a:defRPr/>
            </a:pPr>
            <a:r>
              <a:rPr lang="en-US">
                <a:solidFill>
                  <a:srgbClr val="FFFFFF"/>
                </a:solidFill>
              </a:rPr>
              <a:t>4 December 2017</a:t>
            </a:r>
          </a:p>
        </p:txBody>
      </p:sp>
      <p:sp>
        <p:nvSpPr>
          <p:cNvPr id="5" name="TextBox 4">
            <a:extLst>
              <a:ext uri="{FF2B5EF4-FFF2-40B4-BE49-F238E27FC236}">
                <a16:creationId xmlns:a16="http://schemas.microsoft.com/office/drawing/2014/main" id="{EEE6B289-7F87-97AF-AE2C-C66B9DC7FE5F}"/>
              </a:ext>
            </a:extLst>
          </p:cNvPr>
          <p:cNvSpPr txBox="1"/>
          <p:nvPr/>
        </p:nvSpPr>
        <p:spPr>
          <a:xfrm>
            <a:off x="2872154" y="117231"/>
            <a:ext cx="2942492" cy="479797"/>
          </a:xfrm>
          <a:prstGeom prst="rect">
            <a:avLst/>
          </a:prstGeom>
          <a:noFill/>
        </p:spPr>
        <p:txBody>
          <a:bodyPr wrap="square" rtlCol="0">
            <a:spAutoFit/>
          </a:bodyPr>
          <a:lstStyle/>
          <a:p>
            <a:r>
              <a:rPr lang="en-US" dirty="0">
                <a:solidFill>
                  <a:schemeClr val="bg1"/>
                </a:solidFill>
              </a:rPr>
              <a:t>        Methodology</a:t>
            </a:r>
            <a:endParaRPr lang="en-IN" dirty="0">
              <a:solidFill>
                <a:schemeClr val="bg1"/>
              </a:solidFill>
            </a:endParaRPr>
          </a:p>
        </p:txBody>
      </p:sp>
      <p:pic>
        <p:nvPicPr>
          <p:cNvPr id="7" name="Picture 6">
            <a:extLst>
              <a:ext uri="{FF2B5EF4-FFF2-40B4-BE49-F238E27FC236}">
                <a16:creationId xmlns:a16="http://schemas.microsoft.com/office/drawing/2014/main" id="{A67E1678-EDBF-F151-65D5-FE8E92C21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863" y="4502370"/>
            <a:ext cx="7319211" cy="1912720"/>
          </a:xfrm>
          <a:prstGeom prst="rect">
            <a:avLst/>
          </a:prstGeom>
        </p:spPr>
      </p:pic>
    </p:spTree>
    <p:extLst>
      <p:ext uri="{BB962C8B-B14F-4D97-AF65-F5344CB8AC3E}">
        <p14:creationId xmlns:p14="http://schemas.microsoft.com/office/powerpoint/2010/main" val="1720275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45A492C-6C82-425F-C4AE-07CF7FC642B8}"/>
              </a:ext>
            </a:extLst>
          </p:cNvPr>
          <p:cNvSpPr>
            <a:spLocks noGrp="1"/>
          </p:cNvSpPr>
          <p:nvPr>
            <p:ph type="dt" sz="half" idx="10"/>
          </p:nvPr>
        </p:nvSpPr>
        <p:spPr/>
        <p:txBody>
          <a:bodyPr/>
          <a:lstStyle/>
          <a:p>
            <a:pPr>
              <a:defRPr/>
            </a:pPr>
            <a:r>
              <a:rPr lang="en-US">
                <a:solidFill>
                  <a:srgbClr val="FFFFFF"/>
                </a:solidFill>
              </a:rPr>
              <a:t>4 December 2017</a:t>
            </a:r>
          </a:p>
        </p:txBody>
      </p:sp>
      <p:sp>
        <p:nvSpPr>
          <p:cNvPr id="4" name="Slide Number Placeholder 3">
            <a:extLst>
              <a:ext uri="{FF2B5EF4-FFF2-40B4-BE49-F238E27FC236}">
                <a16:creationId xmlns:a16="http://schemas.microsoft.com/office/drawing/2014/main" id="{0F753DFA-935F-38BE-E4EA-DBB45DE0D405}"/>
              </a:ext>
            </a:extLst>
          </p:cNvPr>
          <p:cNvSpPr>
            <a:spLocks noGrp="1"/>
          </p:cNvSpPr>
          <p:nvPr>
            <p:ph type="sldNum" sz="quarter" idx="12"/>
          </p:nvPr>
        </p:nvSpPr>
        <p:spPr/>
        <p:txBody>
          <a:bodyPr/>
          <a:lstStyle/>
          <a:p>
            <a:pPr>
              <a:defRPr/>
            </a:pPr>
            <a:fld id="{B9A37242-22DB-4743-88F0-CDF2C6375226}" type="slidenum">
              <a:rPr lang="en-US" smtClean="0"/>
              <a:pPr>
                <a:defRPr/>
              </a:pPr>
              <a:t>21</a:t>
            </a:fld>
            <a:endParaRPr lang="en-US"/>
          </a:p>
        </p:txBody>
      </p:sp>
      <p:pic>
        <p:nvPicPr>
          <p:cNvPr id="5" name="Picture 4">
            <a:extLst>
              <a:ext uri="{FF2B5EF4-FFF2-40B4-BE49-F238E27FC236}">
                <a16:creationId xmlns:a16="http://schemas.microsoft.com/office/drawing/2014/main" id="{4EBE4A2B-54BA-C9D7-C7B4-B07F46FB50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484" y="795184"/>
            <a:ext cx="7940672" cy="5035345"/>
          </a:xfrm>
          <a:prstGeom prst="rect">
            <a:avLst/>
          </a:prstGeom>
        </p:spPr>
      </p:pic>
      <p:sp>
        <p:nvSpPr>
          <p:cNvPr id="6" name="TextBox 5">
            <a:extLst>
              <a:ext uri="{FF2B5EF4-FFF2-40B4-BE49-F238E27FC236}">
                <a16:creationId xmlns:a16="http://schemas.microsoft.com/office/drawing/2014/main" id="{17A6703F-44BE-2481-0860-4D44B064121C}"/>
              </a:ext>
            </a:extLst>
          </p:cNvPr>
          <p:cNvSpPr txBox="1"/>
          <p:nvPr/>
        </p:nvSpPr>
        <p:spPr>
          <a:xfrm>
            <a:off x="1100599" y="5942467"/>
            <a:ext cx="7198442" cy="707886"/>
          </a:xfrm>
          <a:prstGeom prst="rect">
            <a:avLst/>
          </a:prstGeom>
          <a:noFill/>
        </p:spPr>
        <p:txBody>
          <a:bodyPr wrap="square" rtlCol="0">
            <a:spAutoFit/>
          </a:bodyPr>
          <a:lstStyle/>
          <a:p>
            <a:pPr algn="ctr"/>
            <a:r>
              <a:rPr lang="en-US" sz="2000" dirty="0"/>
              <a:t>First, we register if we don’t have an account or login if we have an existing account </a:t>
            </a:r>
            <a:endParaRPr lang="en-IN" sz="2000" dirty="0"/>
          </a:p>
        </p:txBody>
      </p:sp>
    </p:spTree>
    <p:extLst>
      <p:ext uri="{BB962C8B-B14F-4D97-AF65-F5344CB8AC3E}">
        <p14:creationId xmlns:p14="http://schemas.microsoft.com/office/powerpoint/2010/main" val="2172232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EB10C7A-32D6-B145-318D-C6BB758DF549}"/>
              </a:ext>
            </a:extLst>
          </p:cNvPr>
          <p:cNvSpPr>
            <a:spLocks noGrp="1"/>
          </p:cNvSpPr>
          <p:nvPr>
            <p:ph type="dt" sz="half" idx="10"/>
          </p:nvPr>
        </p:nvSpPr>
        <p:spPr/>
        <p:txBody>
          <a:bodyPr/>
          <a:lstStyle/>
          <a:p>
            <a:pPr>
              <a:defRPr/>
            </a:pPr>
            <a:r>
              <a:rPr lang="en-US">
                <a:solidFill>
                  <a:srgbClr val="FFFFFF"/>
                </a:solidFill>
              </a:rPr>
              <a:t>4 December 2017</a:t>
            </a:r>
          </a:p>
        </p:txBody>
      </p:sp>
      <p:sp>
        <p:nvSpPr>
          <p:cNvPr id="4" name="Slide Number Placeholder 3">
            <a:extLst>
              <a:ext uri="{FF2B5EF4-FFF2-40B4-BE49-F238E27FC236}">
                <a16:creationId xmlns:a16="http://schemas.microsoft.com/office/drawing/2014/main" id="{5EAD7CB1-F328-2092-0C0B-0EB1ED36D36F}"/>
              </a:ext>
            </a:extLst>
          </p:cNvPr>
          <p:cNvSpPr>
            <a:spLocks noGrp="1"/>
          </p:cNvSpPr>
          <p:nvPr>
            <p:ph type="sldNum" sz="quarter" idx="12"/>
          </p:nvPr>
        </p:nvSpPr>
        <p:spPr/>
        <p:txBody>
          <a:bodyPr/>
          <a:lstStyle/>
          <a:p>
            <a:pPr>
              <a:defRPr/>
            </a:pPr>
            <a:fld id="{B9A37242-22DB-4743-88F0-CDF2C6375226}" type="slidenum">
              <a:rPr lang="en-US" smtClean="0"/>
              <a:pPr>
                <a:defRPr/>
              </a:pPr>
              <a:t>22</a:t>
            </a:fld>
            <a:endParaRPr lang="en-US"/>
          </a:p>
        </p:txBody>
      </p:sp>
      <p:pic>
        <p:nvPicPr>
          <p:cNvPr id="5" name="Picture 4">
            <a:extLst>
              <a:ext uri="{FF2B5EF4-FFF2-40B4-BE49-F238E27FC236}">
                <a16:creationId xmlns:a16="http://schemas.microsoft.com/office/drawing/2014/main" id="{850EDB25-1159-4407-6247-4376697734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944" y="737009"/>
            <a:ext cx="8461465" cy="4550033"/>
          </a:xfrm>
          <a:prstGeom prst="rect">
            <a:avLst/>
          </a:prstGeom>
        </p:spPr>
      </p:pic>
      <p:sp>
        <p:nvSpPr>
          <p:cNvPr id="7" name="TextBox 6">
            <a:extLst>
              <a:ext uri="{FF2B5EF4-FFF2-40B4-BE49-F238E27FC236}">
                <a16:creationId xmlns:a16="http://schemas.microsoft.com/office/drawing/2014/main" id="{2B798F81-63C8-1CFE-9069-3C72C012F6A5}"/>
              </a:ext>
            </a:extLst>
          </p:cNvPr>
          <p:cNvSpPr txBox="1"/>
          <p:nvPr/>
        </p:nvSpPr>
        <p:spPr>
          <a:xfrm>
            <a:off x="547944" y="5447071"/>
            <a:ext cx="8249264" cy="1200329"/>
          </a:xfrm>
          <a:prstGeom prst="rect">
            <a:avLst/>
          </a:prstGeom>
          <a:noFill/>
        </p:spPr>
        <p:txBody>
          <a:bodyPr wrap="square" rtlCol="0">
            <a:spAutoFit/>
          </a:bodyPr>
          <a:lstStyle/>
          <a:p>
            <a:pPr algn="just"/>
            <a:r>
              <a:rPr lang="en-US" sz="1800" dirty="0"/>
              <a:t>After that we see existing rooms based on specific topic beside on the left side bar and recent activities on the right-side bar and also a create room icon on the top for creating a new room and an optimized search bar. In between there are rooms we can join </a:t>
            </a:r>
            <a:r>
              <a:rPr lang="en-US" sz="1800"/>
              <a:t>and chat.</a:t>
            </a:r>
            <a:endParaRPr lang="en-IN" sz="1800" dirty="0"/>
          </a:p>
        </p:txBody>
      </p:sp>
    </p:spTree>
    <p:extLst>
      <p:ext uri="{BB962C8B-B14F-4D97-AF65-F5344CB8AC3E}">
        <p14:creationId xmlns:p14="http://schemas.microsoft.com/office/powerpoint/2010/main" val="2221312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45BC1554-3D6B-4737-B4FD-CB98C480A5E0}"/>
              </a:ext>
            </a:extLst>
          </p:cNvPr>
          <p:cNvSpPr>
            <a:spLocks noGrp="1"/>
          </p:cNvSpPr>
          <p:nvPr>
            <p:ph type="dt" sz="half" idx="10"/>
          </p:nvPr>
        </p:nvSpPr>
        <p:spPr/>
        <p:txBody>
          <a:bodyPr/>
          <a:lstStyle/>
          <a:p>
            <a:pPr>
              <a:defRPr/>
            </a:pPr>
            <a:r>
              <a:rPr lang="en-US">
                <a:solidFill>
                  <a:srgbClr val="FFFFFF"/>
                </a:solidFill>
              </a:rPr>
              <a:t>4 December 2017</a:t>
            </a:r>
          </a:p>
        </p:txBody>
      </p:sp>
      <p:sp>
        <p:nvSpPr>
          <p:cNvPr id="4" name="Slide Number Placeholder 3">
            <a:extLst>
              <a:ext uri="{FF2B5EF4-FFF2-40B4-BE49-F238E27FC236}">
                <a16:creationId xmlns:a16="http://schemas.microsoft.com/office/drawing/2014/main" id="{CDE01506-27FE-03EE-5437-7C2971222FC0}"/>
              </a:ext>
            </a:extLst>
          </p:cNvPr>
          <p:cNvSpPr>
            <a:spLocks noGrp="1"/>
          </p:cNvSpPr>
          <p:nvPr>
            <p:ph type="sldNum" sz="quarter" idx="12"/>
          </p:nvPr>
        </p:nvSpPr>
        <p:spPr/>
        <p:txBody>
          <a:bodyPr/>
          <a:lstStyle/>
          <a:p>
            <a:pPr>
              <a:defRPr/>
            </a:pPr>
            <a:fld id="{B9A37242-22DB-4743-88F0-CDF2C6375226}" type="slidenum">
              <a:rPr lang="en-US" smtClean="0"/>
              <a:pPr>
                <a:defRPr/>
              </a:pPr>
              <a:t>23</a:t>
            </a:fld>
            <a:endParaRPr lang="en-US"/>
          </a:p>
        </p:txBody>
      </p:sp>
      <p:pic>
        <p:nvPicPr>
          <p:cNvPr id="14" name="Picture 13">
            <a:extLst>
              <a:ext uri="{FF2B5EF4-FFF2-40B4-BE49-F238E27FC236}">
                <a16:creationId xmlns:a16="http://schemas.microsoft.com/office/drawing/2014/main" id="{EC525D2A-645F-DAC2-11BA-C10334C77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329" y="736153"/>
            <a:ext cx="8441522" cy="4956725"/>
          </a:xfrm>
          <a:prstGeom prst="rect">
            <a:avLst/>
          </a:prstGeom>
        </p:spPr>
      </p:pic>
      <p:sp>
        <p:nvSpPr>
          <p:cNvPr id="17" name="TextBox 16">
            <a:extLst>
              <a:ext uri="{FF2B5EF4-FFF2-40B4-BE49-F238E27FC236}">
                <a16:creationId xmlns:a16="http://schemas.microsoft.com/office/drawing/2014/main" id="{FF0398CA-F8B3-1B29-781C-BF2D0505EC46}"/>
              </a:ext>
            </a:extLst>
          </p:cNvPr>
          <p:cNvSpPr txBox="1"/>
          <p:nvPr/>
        </p:nvSpPr>
        <p:spPr>
          <a:xfrm>
            <a:off x="717755" y="5869858"/>
            <a:ext cx="8131277" cy="461665"/>
          </a:xfrm>
          <a:prstGeom prst="rect">
            <a:avLst/>
          </a:prstGeom>
          <a:noFill/>
        </p:spPr>
        <p:txBody>
          <a:bodyPr wrap="square" rtlCol="0">
            <a:spAutoFit/>
          </a:bodyPr>
          <a:lstStyle/>
          <a:p>
            <a:pPr algn="ctr"/>
            <a:r>
              <a:rPr lang="en-US" dirty="0"/>
              <a:t>The profile view of the user </a:t>
            </a:r>
            <a:endParaRPr lang="en-IN" dirty="0"/>
          </a:p>
        </p:txBody>
      </p:sp>
    </p:spTree>
    <p:extLst>
      <p:ext uri="{BB962C8B-B14F-4D97-AF65-F5344CB8AC3E}">
        <p14:creationId xmlns:p14="http://schemas.microsoft.com/office/powerpoint/2010/main" val="3770543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9019AD1-0DEB-8069-9D15-845CB0CFF432}"/>
              </a:ext>
            </a:extLst>
          </p:cNvPr>
          <p:cNvSpPr>
            <a:spLocks noGrp="1"/>
          </p:cNvSpPr>
          <p:nvPr>
            <p:ph/>
          </p:nvPr>
        </p:nvSpPr>
        <p:spPr>
          <a:xfrm>
            <a:off x="457200" y="1347537"/>
            <a:ext cx="8229600" cy="4778626"/>
          </a:xfrm>
        </p:spPr>
        <p:txBody>
          <a:bodyPr/>
          <a:lstStyle/>
          <a:p>
            <a:pPr marL="0" indent="0" algn="just">
              <a:buNone/>
            </a:pPr>
            <a:r>
              <a:rPr lang="en-US" sz="2000" b="1" dirty="0">
                <a:solidFill>
                  <a:schemeClr val="accent6"/>
                </a:solidFill>
                <a:latin typeface="Times New Roman" panose="02020603050405020304" pitchFamily="18" charset="0"/>
                <a:cs typeface="Times New Roman" panose="02020603050405020304" pitchFamily="18" charset="0"/>
              </a:rPr>
              <a:t>[1] </a:t>
            </a:r>
            <a:r>
              <a:rPr lang="en-US" sz="2000" dirty="0">
                <a:solidFill>
                  <a:schemeClr val="accent6"/>
                </a:solidFill>
                <a:latin typeface="Times New Roman" panose="02020603050405020304" pitchFamily="18" charset="0"/>
                <a:cs typeface="Times New Roman" panose="02020603050405020304" pitchFamily="18" charset="0"/>
              </a:rPr>
              <a:t>Emmanuel, O. K., Grace, J., &amp; John, M. (2024). Collaborative Learning Tools.</a:t>
            </a:r>
          </a:p>
          <a:p>
            <a:pPr marL="0" indent="0" algn="just">
              <a:buNone/>
            </a:pPr>
            <a:r>
              <a:rPr lang="en-US" sz="2000" b="1" i="0" dirty="0">
                <a:solidFill>
                  <a:schemeClr val="accent6"/>
                </a:solidFill>
                <a:effectLst/>
                <a:latin typeface="Times New Roman" panose="02020603050405020304" pitchFamily="18" charset="0"/>
                <a:cs typeface="Times New Roman" panose="02020603050405020304" pitchFamily="18" charset="0"/>
              </a:rPr>
              <a:t>[2] </a:t>
            </a:r>
            <a:r>
              <a:rPr lang="en-US" sz="2000" b="0" i="0" dirty="0">
                <a:solidFill>
                  <a:schemeClr val="accent6"/>
                </a:solidFill>
                <a:effectLst/>
                <a:latin typeface="Times New Roman" panose="02020603050405020304" pitchFamily="18" charset="0"/>
                <a:cs typeface="Times New Roman" panose="02020603050405020304" pitchFamily="18" charset="0"/>
              </a:rPr>
              <a:t>Ok, E., Grace, J., &amp; John, M. (2024). Advanced Use Cases and Innovations</a:t>
            </a:r>
            <a:r>
              <a:rPr lang="en-US" sz="2000" b="0" i="0" dirty="0">
                <a:solidFill>
                  <a:srgbClr val="222222"/>
                </a:solidFill>
                <a:effectLst/>
                <a:latin typeface="Times New Roman" panose="02020603050405020304" pitchFamily="18" charset="0"/>
                <a:cs typeface="Times New Roman" panose="02020603050405020304" pitchFamily="18" charset="0"/>
              </a:rPr>
              <a:t>.</a:t>
            </a:r>
          </a:p>
          <a:p>
            <a:pPr marL="0" indent="0" algn="just">
              <a:buNone/>
            </a:pPr>
            <a:r>
              <a:rPr lang="en-US" sz="2000" b="1" i="0" dirty="0">
                <a:solidFill>
                  <a:schemeClr val="accent6"/>
                </a:solidFill>
                <a:effectLst/>
                <a:latin typeface="Times New Roman" panose="02020603050405020304" pitchFamily="18" charset="0"/>
                <a:cs typeface="Times New Roman" panose="02020603050405020304" pitchFamily="18" charset="0"/>
              </a:rPr>
              <a:t>[3] </a:t>
            </a:r>
            <a:r>
              <a:rPr lang="en-US" sz="2000" b="0" i="0" dirty="0">
                <a:solidFill>
                  <a:schemeClr val="accent6"/>
                </a:solidFill>
                <a:effectLst/>
                <a:latin typeface="Times New Roman" panose="02020603050405020304" pitchFamily="18" charset="0"/>
                <a:cs typeface="Times New Roman" panose="02020603050405020304" pitchFamily="18" charset="0"/>
              </a:rPr>
              <a:t>Oliveira, A., Lopes, I., &amp; Costa, C. (2015). Tools for online collaboration: do they contribute to improve teamwork?. </a:t>
            </a:r>
            <a:r>
              <a:rPr lang="en-US" sz="2000" b="0" i="1" dirty="0">
                <a:solidFill>
                  <a:schemeClr val="accent6"/>
                </a:solidFill>
                <a:effectLst/>
                <a:latin typeface="Times New Roman" panose="02020603050405020304" pitchFamily="18" charset="0"/>
                <a:cs typeface="Times New Roman" panose="02020603050405020304" pitchFamily="18" charset="0"/>
              </a:rPr>
              <a:t>Tools for online collaboration: Do they contribute to improve teamwork?</a:t>
            </a:r>
            <a:r>
              <a:rPr lang="en-US" sz="2000" b="0" i="0" dirty="0">
                <a:solidFill>
                  <a:schemeClr val="accent6"/>
                </a:solidFill>
                <a:effectLst/>
                <a:latin typeface="Times New Roman" panose="02020603050405020304" pitchFamily="18" charset="0"/>
                <a:cs typeface="Times New Roman" panose="02020603050405020304" pitchFamily="18" charset="0"/>
              </a:rPr>
              <a:t>, 105-112.</a:t>
            </a:r>
          </a:p>
          <a:p>
            <a:pPr marL="0" indent="0" algn="just">
              <a:buNone/>
            </a:pPr>
            <a:r>
              <a:rPr lang="en-US" sz="2000" b="1" i="0" dirty="0">
                <a:solidFill>
                  <a:schemeClr val="accent6"/>
                </a:solidFill>
                <a:effectLst/>
                <a:latin typeface="Times New Roman" panose="02020603050405020304" pitchFamily="18" charset="0"/>
                <a:cs typeface="Times New Roman" panose="02020603050405020304" pitchFamily="18" charset="0"/>
              </a:rPr>
              <a:t>[4] </a:t>
            </a:r>
            <a:r>
              <a:rPr lang="en-US" sz="2000" b="0" i="0" dirty="0" err="1">
                <a:solidFill>
                  <a:schemeClr val="accent6"/>
                </a:solidFill>
                <a:effectLst/>
                <a:latin typeface="Times New Roman" panose="02020603050405020304" pitchFamily="18" charset="0"/>
                <a:cs typeface="Times New Roman" panose="02020603050405020304" pitchFamily="18" charset="0"/>
              </a:rPr>
              <a:t>Bissaliyev</a:t>
            </a:r>
            <a:r>
              <a:rPr lang="en-US" sz="2000" b="0" i="0" dirty="0">
                <a:solidFill>
                  <a:schemeClr val="accent6"/>
                </a:solidFill>
                <a:effectLst/>
                <a:latin typeface="Times New Roman" panose="02020603050405020304" pitchFamily="18" charset="0"/>
                <a:cs typeface="Times New Roman" panose="02020603050405020304" pitchFamily="18" charset="0"/>
              </a:rPr>
              <a:t>, M. S. (2017). The effectiveness of collaboration tools on virtual project management. </a:t>
            </a:r>
            <a:r>
              <a:rPr lang="en-US" sz="2000" b="0" i="1" dirty="0">
                <a:solidFill>
                  <a:schemeClr val="accent6"/>
                </a:solidFill>
                <a:effectLst/>
                <a:latin typeface="Times New Roman" panose="02020603050405020304" pitchFamily="18" charset="0"/>
                <a:cs typeface="Times New Roman" panose="02020603050405020304" pitchFamily="18" charset="0"/>
              </a:rPr>
              <a:t>International Journal of Applied Engineering Research</a:t>
            </a:r>
            <a:r>
              <a:rPr lang="en-US" sz="2000" b="0" i="0" dirty="0">
                <a:solidFill>
                  <a:schemeClr val="accent6"/>
                </a:solidFill>
                <a:effectLst/>
                <a:latin typeface="Times New Roman" panose="02020603050405020304" pitchFamily="18" charset="0"/>
                <a:cs typeface="Times New Roman" panose="02020603050405020304" pitchFamily="18" charset="0"/>
              </a:rPr>
              <a:t>, </a:t>
            </a:r>
            <a:r>
              <a:rPr lang="en-US" sz="2000" b="0" i="1" dirty="0">
                <a:solidFill>
                  <a:schemeClr val="accent6"/>
                </a:solidFill>
                <a:effectLst/>
                <a:latin typeface="Times New Roman" panose="02020603050405020304" pitchFamily="18" charset="0"/>
                <a:cs typeface="Times New Roman" panose="02020603050405020304" pitchFamily="18" charset="0"/>
              </a:rPr>
              <a:t>12</a:t>
            </a:r>
            <a:r>
              <a:rPr lang="en-US" sz="2000" b="0" i="0" dirty="0">
                <a:solidFill>
                  <a:schemeClr val="accent6"/>
                </a:solidFill>
                <a:effectLst/>
                <a:latin typeface="Times New Roman" panose="02020603050405020304" pitchFamily="18" charset="0"/>
                <a:cs typeface="Times New Roman" panose="02020603050405020304" pitchFamily="18" charset="0"/>
              </a:rPr>
              <a:t>(21), 10747-10755.</a:t>
            </a:r>
          </a:p>
          <a:p>
            <a:pPr marL="0" indent="0" algn="just">
              <a:buNone/>
            </a:pPr>
            <a:r>
              <a:rPr lang="en-US" sz="2000" b="1" i="0" dirty="0">
                <a:solidFill>
                  <a:schemeClr val="accent6"/>
                </a:solidFill>
                <a:effectLst/>
                <a:latin typeface="Times New Roman" panose="02020603050405020304" pitchFamily="18" charset="0"/>
                <a:cs typeface="Times New Roman" panose="02020603050405020304" pitchFamily="18" charset="0"/>
              </a:rPr>
              <a:t>[5] </a:t>
            </a:r>
            <a:r>
              <a:rPr lang="en-US" sz="2000" b="0" i="0" dirty="0">
                <a:solidFill>
                  <a:schemeClr val="accent6"/>
                </a:solidFill>
                <a:effectLst/>
                <a:latin typeface="Times New Roman" panose="02020603050405020304" pitchFamily="18" charset="0"/>
                <a:cs typeface="Times New Roman" panose="02020603050405020304" pitchFamily="18" charset="0"/>
              </a:rPr>
              <a:t>Karl, K. A., </a:t>
            </a:r>
            <a:r>
              <a:rPr lang="en-US" sz="2000" b="0" i="0" dirty="0" err="1">
                <a:solidFill>
                  <a:schemeClr val="accent6"/>
                </a:solidFill>
                <a:effectLst/>
                <a:latin typeface="Times New Roman" panose="02020603050405020304" pitchFamily="18" charset="0"/>
                <a:cs typeface="Times New Roman" panose="02020603050405020304" pitchFamily="18" charset="0"/>
              </a:rPr>
              <a:t>Peluchette</a:t>
            </a:r>
            <a:r>
              <a:rPr lang="en-US" sz="2000" b="0" i="0" dirty="0">
                <a:solidFill>
                  <a:schemeClr val="accent6"/>
                </a:solidFill>
                <a:effectLst/>
                <a:latin typeface="Times New Roman" panose="02020603050405020304" pitchFamily="18" charset="0"/>
                <a:cs typeface="Times New Roman" panose="02020603050405020304" pitchFamily="18" charset="0"/>
              </a:rPr>
              <a:t>, J. V., &amp; </a:t>
            </a:r>
            <a:r>
              <a:rPr lang="en-US" sz="2000" b="0" i="0" dirty="0" err="1">
                <a:solidFill>
                  <a:schemeClr val="accent6"/>
                </a:solidFill>
                <a:effectLst/>
                <a:latin typeface="Times New Roman" panose="02020603050405020304" pitchFamily="18" charset="0"/>
                <a:cs typeface="Times New Roman" panose="02020603050405020304" pitchFamily="18" charset="0"/>
              </a:rPr>
              <a:t>Aghakhani</a:t>
            </a:r>
            <a:r>
              <a:rPr lang="en-US" sz="2000" b="0" i="0" dirty="0">
                <a:solidFill>
                  <a:schemeClr val="accent6"/>
                </a:solidFill>
                <a:effectLst/>
                <a:latin typeface="Times New Roman" panose="02020603050405020304" pitchFamily="18" charset="0"/>
                <a:cs typeface="Times New Roman" panose="02020603050405020304" pitchFamily="18" charset="0"/>
              </a:rPr>
              <a:t>, N. (2022). Virtual work         meetings during the COVID-19 pandemic: The good, bad, and ugly. </a:t>
            </a:r>
            <a:r>
              <a:rPr lang="en-US" sz="2000" b="0" i="1" dirty="0">
                <a:solidFill>
                  <a:schemeClr val="accent6"/>
                </a:solidFill>
                <a:effectLst/>
                <a:latin typeface="Times New Roman" panose="02020603050405020304" pitchFamily="18" charset="0"/>
                <a:cs typeface="Times New Roman" panose="02020603050405020304" pitchFamily="18" charset="0"/>
              </a:rPr>
              <a:t>Small group research</a:t>
            </a:r>
            <a:r>
              <a:rPr lang="en-US" sz="2000" b="0" i="0" dirty="0">
                <a:solidFill>
                  <a:schemeClr val="accent6"/>
                </a:solidFill>
                <a:effectLst/>
                <a:latin typeface="Times New Roman" panose="02020603050405020304" pitchFamily="18" charset="0"/>
                <a:cs typeface="Times New Roman" panose="02020603050405020304" pitchFamily="18" charset="0"/>
              </a:rPr>
              <a:t>, </a:t>
            </a:r>
            <a:r>
              <a:rPr lang="en-US" sz="2000" b="0" i="1" dirty="0">
                <a:solidFill>
                  <a:schemeClr val="accent6"/>
                </a:solidFill>
                <a:effectLst/>
                <a:latin typeface="Times New Roman" panose="02020603050405020304" pitchFamily="18" charset="0"/>
                <a:cs typeface="Times New Roman" panose="02020603050405020304" pitchFamily="18" charset="0"/>
              </a:rPr>
              <a:t>53</a:t>
            </a:r>
            <a:r>
              <a:rPr lang="en-US" sz="2000" b="0" i="0" dirty="0">
                <a:solidFill>
                  <a:schemeClr val="accent6"/>
                </a:solidFill>
                <a:effectLst/>
                <a:latin typeface="Times New Roman" panose="02020603050405020304" pitchFamily="18" charset="0"/>
                <a:cs typeface="Times New Roman" panose="02020603050405020304" pitchFamily="18" charset="0"/>
              </a:rPr>
              <a:t>(3), 343-365</a:t>
            </a:r>
            <a:r>
              <a:rPr lang="en-US" sz="2000" b="0" i="0" dirty="0">
                <a:solidFill>
                  <a:srgbClr val="222222"/>
                </a:solidFill>
                <a:effectLst/>
                <a:latin typeface="Times New Roman" panose="02020603050405020304" pitchFamily="18" charset="0"/>
                <a:cs typeface="Times New Roman" panose="02020603050405020304" pitchFamily="18" charset="0"/>
              </a:rPr>
              <a:t>.</a:t>
            </a:r>
            <a:endParaRPr lang="en-US" sz="2000" dirty="0">
              <a:solidFill>
                <a:schemeClr val="accent6"/>
              </a:solidFill>
              <a:latin typeface="Times New Roman" panose="02020603050405020304" pitchFamily="18" charset="0"/>
              <a:cs typeface="Times New Roman" panose="02020603050405020304" pitchFamily="18" charset="0"/>
            </a:endParaRPr>
          </a:p>
          <a:p>
            <a:pPr marL="0" indent="0" algn="just">
              <a:buNone/>
            </a:pPr>
            <a:endParaRPr lang="en-US" sz="2000" b="0" i="0" dirty="0">
              <a:solidFill>
                <a:schemeClr val="accent6"/>
              </a:solidFill>
              <a:effectLst/>
              <a:latin typeface="Times New Roman" panose="02020603050405020304" pitchFamily="18" charset="0"/>
              <a:cs typeface="Times New Roman" panose="02020603050405020304" pitchFamily="18" charset="0"/>
            </a:endParaRPr>
          </a:p>
          <a:p>
            <a:pPr marL="0" indent="0" algn="just">
              <a:buNone/>
            </a:pPr>
            <a:br>
              <a:rPr lang="en-US" sz="3200" dirty="0">
                <a:solidFill>
                  <a:schemeClr val="accent6"/>
                </a:solidFill>
                <a:latin typeface="Times New Roman" panose="02020603050405020304" pitchFamily="18" charset="0"/>
                <a:cs typeface="Times New Roman" panose="02020603050405020304" pitchFamily="18" charset="0"/>
              </a:rPr>
            </a:br>
            <a:endParaRPr lang="en-IN" dirty="0"/>
          </a:p>
        </p:txBody>
      </p:sp>
      <p:sp>
        <p:nvSpPr>
          <p:cNvPr id="4" name="Slide Number Placeholder 3">
            <a:extLst>
              <a:ext uri="{FF2B5EF4-FFF2-40B4-BE49-F238E27FC236}">
                <a16:creationId xmlns:a16="http://schemas.microsoft.com/office/drawing/2014/main" id="{DEFF43AA-8BF9-F2FA-2C82-962C0D66A1E6}"/>
              </a:ext>
            </a:extLst>
          </p:cNvPr>
          <p:cNvSpPr>
            <a:spLocks noGrp="1"/>
          </p:cNvSpPr>
          <p:nvPr>
            <p:ph type="sldNum" sz="quarter" idx="12"/>
          </p:nvPr>
        </p:nvSpPr>
        <p:spPr/>
        <p:txBody>
          <a:bodyPr/>
          <a:lstStyle/>
          <a:p>
            <a:pPr>
              <a:defRPr/>
            </a:pPr>
            <a:fld id="{B9A37242-22DB-4743-88F0-CDF2C6375226}" type="slidenum">
              <a:rPr lang="en-US" smtClean="0"/>
              <a:pPr>
                <a:defRPr/>
              </a:pPr>
              <a:t>24</a:t>
            </a:fld>
            <a:endParaRPr lang="en-US"/>
          </a:p>
        </p:txBody>
      </p:sp>
      <p:sp>
        <p:nvSpPr>
          <p:cNvPr id="5" name="TextBox 4">
            <a:extLst>
              <a:ext uri="{FF2B5EF4-FFF2-40B4-BE49-F238E27FC236}">
                <a16:creationId xmlns:a16="http://schemas.microsoft.com/office/drawing/2014/main" id="{4220DB13-96EF-3DA2-8B4B-4E49D6664D5F}"/>
              </a:ext>
            </a:extLst>
          </p:cNvPr>
          <p:cNvSpPr txBox="1"/>
          <p:nvPr/>
        </p:nvSpPr>
        <p:spPr>
          <a:xfrm>
            <a:off x="2860431" y="726831"/>
            <a:ext cx="3153507" cy="830997"/>
          </a:xfrm>
          <a:prstGeom prst="rect">
            <a:avLst/>
          </a:prstGeom>
          <a:noFill/>
        </p:spPr>
        <p:txBody>
          <a:bodyPr wrap="square" rtlCol="0">
            <a:spAutoFit/>
          </a:bodyPr>
          <a:lstStyle/>
          <a:p>
            <a:pPr algn="ctr"/>
            <a:r>
              <a:rPr lang="en-US" b="1" dirty="0"/>
              <a:t>REFERENCES</a:t>
            </a:r>
            <a:endParaRPr lang="en-IN" b="1" dirty="0"/>
          </a:p>
          <a:p>
            <a:endParaRPr lang="en-IN" dirty="0"/>
          </a:p>
        </p:txBody>
      </p:sp>
    </p:spTree>
    <p:extLst>
      <p:ext uri="{BB962C8B-B14F-4D97-AF65-F5344CB8AC3E}">
        <p14:creationId xmlns:p14="http://schemas.microsoft.com/office/powerpoint/2010/main" val="15029447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A10627-0441-4BA9-25AA-ADFBEB52439D}"/>
              </a:ext>
            </a:extLst>
          </p:cNvPr>
          <p:cNvSpPr>
            <a:spLocks noGrp="1"/>
          </p:cNvSpPr>
          <p:nvPr>
            <p:ph type="sldNum" sz="quarter" idx="12"/>
          </p:nvPr>
        </p:nvSpPr>
        <p:spPr/>
        <p:txBody>
          <a:bodyPr/>
          <a:lstStyle/>
          <a:p>
            <a:pPr>
              <a:defRPr/>
            </a:pPr>
            <a:fld id="{CCE60E7C-9340-4E78-8FF1-5B9A5C8058C3}" type="slidenum">
              <a:rPr lang="en-US" smtClean="0"/>
              <a:pPr>
                <a:defRPr/>
              </a:pPr>
              <a:t>25</a:t>
            </a:fld>
            <a:endParaRPr lang="en-US"/>
          </a:p>
        </p:txBody>
      </p:sp>
      <p:sp>
        <p:nvSpPr>
          <p:cNvPr id="5" name="TextBox 4">
            <a:extLst>
              <a:ext uri="{FF2B5EF4-FFF2-40B4-BE49-F238E27FC236}">
                <a16:creationId xmlns:a16="http://schemas.microsoft.com/office/drawing/2014/main" id="{8819E6FD-21E4-FB8C-0A71-BB08E8595A5F}"/>
              </a:ext>
            </a:extLst>
          </p:cNvPr>
          <p:cNvSpPr txBox="1"/>
          <p:nvPr/>
        </p:nvSpPr>
        <p:spPr>
          <a:xfrm>
            <a:off x="3510705" y="12356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06821C59-8932-9579-6853-CCABA1E6DB6E}"/>
              </a:ext>
            </a:extLst>
          </p:cNvPr>
          <p:cNvSpPr txBox="1"/>
          <p:nvPr/>
        </p:nvSpPr>
        <p:spPr>
          <a:xfrm>
            <a:off x="688258" y="1346568"/>
            <a:ext cx="8215137" cy="517064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b="1" dirty="0">
                <a:solidFill>
                  <a:srgbClr val="002060"/>
                </a:solidFill>
                <a:effectLst/>
                <a:ea typeface="Times New Roman" panose="02020603050405020304" pitchFamily="18" charset="0"/>
                <a:cs typeface="Times New Roman" panose="02020603050405020304" pitchFamily="18" charset="0"/>
              </a:rPr>
              <a:t>[6]</a:t>
            </a:r>
            <a:r>
              <a:rPr lang="en-US" sz="1800" dirty="0">
                <a:solidFill>
                  <a:srgbClr val="002060"/>
                </a:solidFill>
                <a:effectLst/>
                <a:ea typeface="Times New Roman" panose="02020603050405020304" pitchFamily="18" charset="0"/>
                <a:cs typeface="Times New Roman" panose="02020603050405020304" pitchFamily="18" charset="0"/>
              </a:rPr>
              <a:t> Menzies, Rachel, and Mark Zarb. "Professional communication tools in higher education: A case study in implementing Slack in the curriculum." </a:t>
            </a:r>
            <a:r>
              <a:rPr lang="en-US" sz="1800" i="1" dirty="0">
                <a:solidFill>
                  <a:srgbClr val="002060"/>
                </a:solidFill>
                <a:effectLst/>
                <a:ea typeface="Times New Roman" panose="02020603050405020304" pitchFamily="18" charset="0"/>
                <a:cs typeface="Times New Roman" panose="02020603050405020304" pitchFamily="18" charset="0"/>
              </a:rPr>
              <a:t>2020 IEEE Frontiers in Education Conference (FIE)</a:t>
            </a:r>
            <a:r>
              <a:rPr lang="en-US" sz="1800" dirty="0">
                <a:solidFill>
                  <a:srgbClr val="002060"/>
                </a:solidFill>
                <a:effectLst/>
                <a:ea typeface="Times New Roman" panose="02020603050405020304" pitchFamily="18" charset="0"/>
                <a:cs typeface="Times New Roman" panose="02020603050405020304" pitchFamily="18" charset="0"/>
              </a:rPr>
              <a:t>. IEEE, 2020.</a:t>
            </a:r>
          </a:p>
          <a:p>
            <a:pPr algn="just"/>
            <a:endParaRPr lang="en-US" sz="1800" dirty="0">
              <a:solidFill>
                <a:srgbClr val="002060"/>
              </a:solidFill>
              <a:cs typeface="Times New Roman" panose="02020603050405020304" pitchFamily="18" charset="0"/>
            </a:endParaRPr>
          </a:p>
          <a:p>
            <a:pPr algn="just"/>
            <a:r>
              <a:rPr lang="en-US" sz="1800" b="1" i="0" dirty="0">
                <a:solidFill>
                  <a:srgbClr val="002060"/>
                </a:solidFill>
                <a:effectLst/>
                <a:cs typeface="Times New Roman" panose="02020603050405020304" pitchFamily="18" charset="0"/>
              </a:rPr>
              <a:t>[7]</a:t>
            </a:r>
            <a:r>
              <a:rPr lang="en-US" sz="1800" b="0" i="0" dirty="0">
                <a:solidFill>
                  <a:srgbClr val="002060"/>
                </a:solidFill>
                <a:effectLst/>
                <a:cs typeface="Times New Roman" panose="02020603050405020304" pitchFamily="18" charset="0"/>
              </a:rPr>
              <a:t>Wang, Sheng, and Raymond A. Noe. "Knowledge sharing: A review and directions for future research." </a:t>
            </a:r>
            <a:r>
              <a:rPr lang="en-US" sz="1800" b="0" i="1" dirty="0">
                <a:solidFill>
                  <a:srgbClr val="002060"/>
                </a:solidFill>
                <a:effectLst/>
                <a:cs typeface="Times New Roman" panose="02020603050405020304" pitchFamily="18" charset="0"/>
              </a:rPr>
              <a:t>Human resource management review</a:t>
            </a:r>
            <a:r>
              <a:rPr lang="en-US" sz="1800" b="0" i="0" dirty="0">
                <a:solidFill>
                  <a:srgbClr val="002060"/>
                </a:solidFill>
                <a:effectLst/>
                <a:cs typeface="Times New Roman" panose="02020603050405020304" pitchFamily="18" charset="0"/>
              </a:rPr>
              <a:t> 20.2 (2010): 115-131</a:t>
            </a:r>
            <a:r>
              <a:rPr lang="en-US" sz="1800" dirty="0">
                <a:solidFill>
                  <a:srgbClr val="002060"/>
                </a:solidFill>
                <a:cs typeface="Times New Roman" panose="02020603050405020304" pitchFamily="18" charset="0"/>
              </a:rPr>
              <a:t>.</a:t>
            </a:r>
          </a:p>
          <a:p>
            <a:pPr marL="342900" indent="-342900" algn="just">
              <a:buFont typeface="+mj-lt"/>
              <a:buAutoNum type="arabicParenR"/>
            </a:pPr>
            <a:endParaRPr lang="en-US" sz="1800" dirty="0">
              <a:solidFill>
                <a:srgbClr val="002060"/>
              </a:solidFill>
              <a:cs typeface="Times New Roman" panose="02020603050405020304" pitchFamily="18" charset="0"/>
            </a:endParaRPr>
          </a:p>
          <a:p>
            <a:pPr algn="just"/>
            <a:r>
              <a:rPr lang="en-US" sz="1800" b="1" i="0" dirty="0">
                <a:solidFill>
                  <a:srgbClr val="002060"/>
                </a:solidFill>
                <a:effectLst/>
                <a:cs typeface="Times New Roman" panose="02020603050405020304" pitchFamily="18" charset="0"/>
              </a:rPr>
              <a:t>[8]</a:t>
            </a:r>
            <a:r>
              <a:rPr lang="en-US" sz="1800" b="0" i="0" dirty="0">
                <a:solidFill>
                  <a:srgbClr val="002060"/>
                </a:solidFill>
                <a:effectLst/>
                <a:cs typeface="Times New Roman" panose="02020603050405020304" pitchFamily="18" charset="0"/>
              </a:rPr>
              <a:t> Minhas, Shahid, et al. "Exploring students online learning: A study of zoom application." </a:t>
            </a:r>
            <a:r>
              <a:rPr lang="en-US" sz="1800" b="0" i="1" dirty="0">
                <a:solidFill>
                  <a:srgbClr val="002060"/>
                </a:solidFill>
                <a:effectLst/>
                <a:cs typeface="Times New Roman" panose="02020603050405020304" pitchFamily="18" charset="0"/>
              </a:rPr>
              <a:t>Gazi University Journal of Science</a:t>
            </a:r>
            <a:r>
              <a:rPr lang="en-US" sz="1800" b="0" i="0" dirty="0">
                <a:solidFill>
                  <a:srgbClr val="002060"/>
                </a:solidFill>
                <a:effectLst/>
                <a:cs typeface="Times New Roman" panose="02020603050405020304" pitchFamily="18" charset="0"/>
              </a:rPr>
              <a:t> 34.2 (2021): 171-178.</a:t>
            </a:r>
          </a:p>
          <a:p>
            <a:pPr marL="342900" indent="-342900" algn="just">
              <a:buFont typeface="+mj-lt"/>
              <a:buAutoNum type="arabicParenR"/>
            </a:pPr>
            <a:endParaRPr lang="en-US" sz="1800" b="0" i="0" dirty="0">
              <a:solidFill>
                <a:srgbClr val="002060"/>
              </a:solidFill>
              <a:effectLst/>
              <a:cs typeface="Times New Roman" panose="02020603050405020304" pitchFamily="18" charset="0"/>
            </a:endParaRPr>
          </a:p>
          <a:p>
            <a:pPr algn="just"/>
            <a:r>
              <a:rPr lang="en-US" sz="1800" b="1" i="0" dirty="0">
                <a:solidFill>
                  <a:srgbClr val="002060"/>
                </a:solidFill>
                <a:effectLst/>
                <a:cs typeface="Times New Roman" panose="02020603050405020304" pitchFamily="18" charset="0"/>
              </a:rPr>
              <a:t>[9] </a:t>
            </a:r>
            <a:r>
              <a:rPr lang="en-US" sz="1800" b="0" i="0" dirty="0" err="1">
                <a:solidFill>
                  <a:srgbClr val="002060"/>
                </a:solidFill>
                <a:effectLst/>
                <a:cs typeface="Times New Roman" panose="02020603050405020304" pitchFamily="18" charset="0"/>
              </a:rPr>
              <a:t>Helic</a:t>
            </a:r>
            <a:r>
              <a:rPr lang="en-US" sz="1800" b="0" i="0" dirty="0">
                <a:solidFill>
                  <a:srgbClr val="002060"/>
                </a:solidFill>
                <a:effectLst/>
                <a:cs typeface="Times New Roman" panose="02020603050405020304" pitchFamily="18" charset="0"/>
              </a:rPr>
              <a:t>, Denis. "Managing collaborative learning processes in e-learning applications." </a:t>
            </a:r>
            <a:r>
              <a:rPr lang="en-US" sz="1800" b="0" i="1" dirty="0">
                <a:solidFill>
                  <a:srgbClr val="002060"/>
                </a:solidFill>
                <a:effectLst/>
                <a:cs typeface="Times New Roman" panose="02020603050405020304" pitchFamily="18" charset="0"/>
              </a:rPr>
              <a:t>2007 29th International Conference on Information Technology Interfaces</a:t>
            </a:r>
            <a:r>
              <a:rPr lang="en-US" sz="1800" b="0" i="0" dirty="0">
                <a:solidFill>
                  <a:srgbClr val="002060"/>
                </a:solidFill>
                <a:effectLst/>
                <a:cs typeface="Times New Roman" panose="02020603050405020304" pitchFamily="18" charset="0"/>
              </a:rPr>
              <a:t>. IEEE, 2007.</a:t>
            </a:r>
          </a:p>
          <a:p>
            <a:pPr marL="342900" indent="-342900" algn="just">
              <a:buFont typeface="+mj-lt"/>
              <a:buAutoNum type="arabicParenR"/>
            </a:pPr>
            <a:endParaRPr lang="en-US" sz="1800" b="0" i="0" dirty="0">
              <a:solidFill>
                <a:srgbClr val="002060"/>
              </a:solidFill>
              <a:effectLst/>
              <a:cs typeface="Times New Roman" panose="02020603050405020304" pitchFamily="18" charset="0"/>
            </a:endParaRPr>
          </a:p>
          <a:p>
            <a:pPr algn="just"/>
            <a:r>
              <a:rPr lang="en-US" sz="1800" b="1" i="0" dirty="0">
                <a:solidFill>
                  <a:srgbClr val="002060"/>
                </a:solidFill>
                <a:effectLst/>
                <a:cs typeface="Times New Roman" panose="02020603050405020304" pitchFamily="18" charset="0"/>
              </a:rPr>
              <a:t>[10] </a:t>
            </a:r>
            <a:r>
              <a:rPr lang="en-US" sz="1800" b="0" i="0" dirty="0">
                <a:solidFill>
                  <a:srgbClr val="002060"/>
                </a:solidFill>
                <a:effectLst/>
                <a:cs typeface="Times New Roman" panose="02020603050405020304" pitchFamily="18" charset="0"/>
              </a:rPr>
              <a:t>Law, Q. P., H. C. So, and J. W. Chung. "Effect of collaborative learning on enhancement of students’ self-efficacy, social skills and knowledge towards mobile apps development." </a:t>
            </a:r>
            <a:r>
              <a:rPr lang="en-US" sz="1800" b="0" i="1" dirty="0">
                <a:solidFill>
                  <a:srgbClr val="002060"/>
                </a:solidFill>
                <a:effectLst/>
                <a:cs typeface="Times New Roman" panose="02020603050405020304" pitchFamily="18" charset="0"/>
              </a:rPr>
              <a:t>American Journal of Educational Research</a:t>
            </a:r>
            <a:r>
              <a:rPr lang="en-US" sz="1800" b="0" i="0" dirty="0">
                <a:solidFill>
                  <a:srgbClr val="002060"/>
                </a:solidFill>
                <a:effectLst/>
                <a:cs typeface="Times New Roman" panose="02020603050405020304" pitchFamily="18" charset="0"/>
              </a:rPr>
              <a:t> 5.1 (2017): 25-29.</a:t>
            </a:r>
            <a:endParaRPr lang="en-US" sz="1800" dirty="0">
              <a:solidFill>
                <a:srgbClr val="002060"/>
              </a:solidFill>
              <a:cs typeface="Times New Roman" panose="02020603050405020304" pitchFamily="18" charset="0"/>
            </a:endParaRPr>
          </a:p>
          <a:p>
            <a:pPr marL="457200" indent="-457200" algn="just">
              <a:buFont typeface="+mj-lt"/>
              <a:buAutoNum type="arabicParenR"/>
            </a:pPr>
            <a:endParaRPr lang="en-US" dirty="0"/>
          </a:p>
        </p:txBody>
      </p:sp>
      <p:sp>
        <p:nvSpPr>
          <p:cNvPr id="6" name="TextBox 5">
            <a:extLst>
              <a:ext uri="{FF2B5EF4-FFF2-40B4-BE49-F238E27FC236}">
                <a16:creationId xmlns:a16="http://schemas.microsoft.com/office/drawing/2014/main" id="{1011CFE9-6930-E44F-C98E-AF54DA808051}"/>
              </a:ext>
            </a:extLst>
          </p:cNvPr>
          <p:cNvSpPr txBox="1"/>
          <p:nvPr/>
        </p:nvSpPr>
        <p:spPr>
          <a:xfrm>
            <a:off x="3023419" y="718565"/>
            <a:ext cx="3097161" cy="461665"/>
          </a:xfrm>
          <a:prstGeom prst="rect">
            <a:avLst/>
          </a:prstGeom>
          <a:noFill/>
        </p:spPr>
        <p:txBody>
          <a:bodyPr wrap="square" rtlCol="0">
            <a:spAutoFit/>
          </a:bodyPr>
          <a:lstStyle/>
          <a:p>
            <a:pPr algn="ctr"/>
            <a:r>
              <a:rPr lang="en-US" b="1" dirty="0"/>
              <a:t>REFERENCES</a:t>
            </a:r>
            <a:endParaRPr lang="en-IN" b="1" dirty="0"/>
          </a:p>
        </p:txBody>
      </p:sp>
    </p:spTree>
    <p:extLst>
      <p:ext uri="{BB962C8B-B14F-4D97-AF65-F5344CB8AC3E}">
        <p14:creationId xmlns:p14="http://schemas.microsoft.com/office/powerpoint/2010/main" val="3740800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4F756A-DCC4-4037-0F49-84C8EBEEE1DA}"/>
              </a:ext>
            </a:extLst>
          </p:cNvPr>
          <p:cNvSpPr txBox="1"/>
          <p:nvPr/>
        </p:nvSpPr>
        <p:spPr>
          <a:xfrm>
            <a:off x="3639670" y="770964"/>
            <a:ext cx="2635624" cy="457200"/>
          </a:xfrm>
          <a:prstGeom prst="rect">
            <a:avLst/>
          </a:prstGeom>
          <a:noFill/>
        </p:spPr>
        <p:txBody>
          <a:bodyPr wrap="square" rtlCol="0">
            <a:spAutoFit/>
          </a:bodyPr>
          <a:lstStyle/>
          <a:p>
            <a:r>
              <a:rPr lang="en-IN" b="1"/>
              <a:t>Abstract </a:t>
            </a:r>
          </a:p>
        </p:txBody>
      </p:sp>
      <p:sp>
        <p:nvSpPr>
          <p:cNvPr id="4" name="Rectangle 3"/>
          <p:cNvSpPr/>
          <p:nvPr/>
        </p:nvSpPr>
        <p:spPr>
          <a:xfrm>
            <a:off x="630512" y="1161463"/>
            <a:ext cx="7952449" cy="5223481"/>
          </a:xfrm>
          <a:prstGeom prst="rect">
            <a:avLst/>
          </a:prstGeom>
        </p:spPr>
        <p:txBody>
          <a:bodyPr wrap="square" lIns="91440" tIns="45720" rIns="91440" bIns="45720" anchor="t">
            <a:spAutoFit/>
          </a:bodyPr>
          <a:lstStyle/>
          <a:p>
            <a:pPr algn="just">
              <a:lnSpc>
                <a:spcPct val="150000"/>
              </a:lnSpc>
              <a:spcAft>
                <a:spcPts val="1000"/>
              </a:spcAft>
            </a:pPr>
            <a:r>
              <a:rPr lang="en-IN" sz="1600" dirty="0">
                <a:effectLst/>
                <a:latin typeface="Times New Roman" panose="02020603050405020304" pitchFamily="18" charset="0"/>
                <a:ea typeface="Times New Roman" panose="02020603050405020304" pitchFamily="18" charset="0"/>
                <a:cs typeface="Gautami" panose="020B0502040204020203" pitchFamily="34" charset="0"/>
              </a:rPr>
              <a:t> </a:t>
            </a:r>
            <a:r>
              <a:rPr lang="en-US" sz="1600" dirty="0">
                <a:effectLst/>
                <a:latin typeface="Times New Roman" panose="02020603050405020304" pitchFamily="18" charset="0"/>
                <a:ea typeface="Times New Roman" panose="02020603050405020304" pitchFamily="18" charset="0"/>
                <a:cs typeface="Gautami" panose="020B0502040204020203" pitchFamily="34" charset="0"/>
              </a:rPr>
              <a:t>Collaborative skill sharing is a dynamic platform designed to revolutionize digital collaboration and communication through its diverse and user-friendly functionalities. The application allows users to create personalized profiles and virtual rooms for discussions, brainstorming, and project management. Its powerful search and filtering tools enable users to locate relevant topics and discussions efficiently, while the recent activities feature provides a comprehensive log of interactions. Collaborative skill sharing enhances collaboration with tools like file sharing, supporting various formats such as images and PDFs, along with real-time text and video chatting capabilities. Users can actively participate in discussions, join rooms effortlessly, and rate their experiences based on quality and relevance. An innovative AI-powered discussion summarization feature ensures that key points from lengthy discussions are highlighted, enabling better understanding and decision-making. Notifications keep users updated about new activities and discussions, ensuring seamless engagement. With its robust and AI-enhanced features, Collaborative skill sharing is an ideal platform for professional, educational, and personal use, fostering productivity and connectivity in the digital age.</a:t>
            </a:r>
            <a:endParaRPr lang="en-IN" sz="1600" dirty="0">
              <a:effectLst/>
              <a:latin typeface="Calibri" panose="020F0502020204030204" pitchFamily="34" charset="0"/>
              <a:ea typeface="Times New Roman" panose="02020603050405020304" pitchFamily="18" charset="0"/>
              <a:cs typeface="Gautami" panose="020B0502040204020203" pitchFamily="34" charset="0"/>
            </a:endParaRPr>
          </a:p>
        </p:txBody>
      </p:sp>
    </p:spTree>
    <p:extLst>
      <p:ext uri="{BB962C8B-B14F-4D97-AF65-F5344CB8AC3E}">
        <p14:creationId xmlns:p14="http://schemas.microsoft.com/office/powerpoint/2010/main" val="1874051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4E3D5F-5349-53F5-A8EE-A9BFC60E26D2}"/>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BCE3C2A4-9F95-5265-0F14-013913C6F408}"/>
              </a:ext>
            </a:extLst>
          </p:cNvPr>
          <p:cNvSpPr>
            <a:spLocks noGrp="1"/>
          </p:cNvSpPr>
          <p:nvPr>
            <p:ph type="sldNum" sz="quarter" idx="12"/>
          </p:nvPr>
        </p:nvSpPr>
        <p:spPr/>
        <p:txBody>
          <a:bodyPr/>
          <a:lstStyle/>
          <a:p>
            <a:pPr>
              <a:defRPr/>
            </a:pPr>
            <a:fld id="{CCE60E7C-9340-4E78-8FF1-5B9A5C8058C3}" type="slidenum">
              <a:rPr lang="en-US" smtClean="0"/>
              <a:pPr>
                <a:defRPr/>
              </a:pPr>
              <a:t>4</a:t>
            </a:fld>
            <a:endParaRPr lang="en-US"/>
          </a:p>
        </p:txBody>
      </p:sp>
      <p:sp>
        <p:nvSpPr>
          <p:cNvPr id="4" name="TextBox 3">
            <a:extLst>
              <a:ext uri="{FF2B5EF4-FFF2-40B4-BE49-F238E27FC236}">
                <a16:creationId xmlns:a16="http://schemas.microsoft.com/office/drawing/2014/main" id="{D6D319CA-971C-9A2C-DDBB-3E2065F93093}"/>
              </a:ext>
            </a:extLst>
          </p:cNvPr>
          <p:cNvSpPr txBox="1"/>
          <p:nvPr/>
        </p:nvSpPr>
        <p:spPr>
          <a:xfrm>
            <a:off x="793555" y="994965"/>
            <a:ext cx="7999992"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800" dirty="0">
                <a:highlight>
                  <a:srgbClr val="EDEBE9"/>
                </a:highlight>
                <a:latin typeface="Times New Roman"/>
                <a:cs typeface="Segoe UI"/>
              </a:rPr>
              <a:t>​</a:t>
            </a:r>
            <a:r>
              <a:rPr lang="en-US" sz="1800" b="1" dirty="0">
                <a:highlight>
                  <a:srgbClr val="EDEBE9"/>
                </a:highlight>
                <a:latin typeface="Times New Roman"/>
                <a:cs typeface="Segoe UI"/>
              </a:rPr>
              <a:t>Keywords: </a:t>
            </a:r>
            <a:r>
              <a:rPr lang="en-US" sz="1800" i="1" dirty="0">
                <a:effectLst/>
                <a:latin typeface="Times New Roman" panose="02020603050405020304" pitchFamily="18" charset="0"/>
                <a:ea typeface="Times New Roman" panose="02020603050405020304" pitchFamily="18" charset="0"/>
                <a:cs typeface="Gautami" panose="020B0502040204020203" pitchFamily="34" charset="0"/>
              </a:rPr>
              <a:t>collaborative learning, web application, video chatting, files sharing, room summarization</a:t>
            </a:r>
            <a:endParaRPr lang="en-IN" sz="1800" dirty="0">
              <a:effectLst/>
              <a:latin typeface="Calibri" panose="020F0502020204030204" pitchFamily="34" charset="0"/>
              <a:ea typeface="Times New Roman" panose="02020603050405020304" pitchFamily="18" charset="0"/>
              <a:cs typeface="Gautami" panose="020B0502040204020203" pitchFamily="34" charset="0"/>
            </a:endParaRPr>
          </a:p>
          <a:p>
            <a:pPr algn="just"/>
            <a:endParaRPr lang="en-US" dirty="0"/>
          </a:p>
        </p:txBody>
      </p:sp>
    </p:spTree>
    <p:extLst>
      <p:ext uri="{BB962C8B-B14F-4D97-AF65-F5344CB8AC3E}">
        <p14:creationId xmlns:p14="http://schemas.microsoft.com/office/powerpoint/2010/main" val="35197830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531D1-0273-7984-332F-6D0BC712260D}"/>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A5BF9EA9-AAD5-61E2-4247-577BA4B0E6A9}"/>
              </a:ext>
            </a:extLst>
          </p:cNvPr>
          <p:cNvSpPr>
            <a:spLocks noGrp="1"/>
          </p:cNvSpPr>
          <p:nvPr>
            <p:ph type="sldNum" sz="quarter" idx="12"/>
          </p:nvPr>
        </p:nvSpPr>
        <p:spPr/>
        <p:txBody>
          <a:bodyPr/>
          <a:lstStyle/>
          <a:p>
            <a:pPr>
              <a:defRPr/>
            </a:pPr>
            <a:fld id="{CCE60E7C-9340-4E78-8FF1-5B9A5C8058C3}" type="slidenum">
              <a:rPr lang="en-US" smtClean="0"/>
              <a:pPr>
                <a:defRPr/>
              </a:pPr>
              <a:t>5</a:t>
            </a:fld>
            <a:endParaRPr lang="en-US"/>
          </a:p>
        </p:txBody>
      </p:sp>
      <p:sp>
        <p:nvSpPr>
          <p:cNvPr id="5" name="TextBox 4">
            <a:extLst>
              <a:ext uri="{FF2B5EF4-FFF2-40B4-BE49-F238E27FC236}">
                <a16:creationId xmlns:a16="http://schemas.microsoft.com/office/drawing/2014/main" id="{96ABD20A-01A4-2D31-A2E9-80AB92CD2E2E}"/>
              </a:ext>
            </a:extLst>
          </p:cNvPr>
          <p:cNvSpPr txBox="1"/>
          <p:nvPr/>
        </p:nvSpPr>
        <p:spPr>
          <a:xfrm>
            <a:off x="523567" y="752394"/>
            <a:ext cx="4586748" cy="523220"/>
          </a:xfrm>
          <a:prstGeom prst="rect">
            <a:avLst/>
          </a:prstGeom>
          <a:noFill/>
        </p:spPr>
        <p:txBody>
          <a:bodyPr wrap="square">
            <a:spAutoFit/>
          </a:bodyPr>
          <a:lstStyle/>
          <a:p>
            <a:r>
              <a:rPr lang="en-IN" sz="2800" b="1" dirty="0"/>
              <a:t>Objectives</a:t>
            </a:r>
          </a:p>
        </p:txBody>
      </p:sp>
      <p:sp>
        <p:nvSpPr>
          <p:cNvPr id="7" name="TextBox 6">
            <a:extLst>
              <a:ext uri="{FF2B5EF4-FFF2-40B4-BE49-F238E27FC236}">
                <a16:creationId xmlns:a16="http://schemas.microsoft.com/office/drawing/2014/main" id="{4881B5A1-4B63-493B-517E-11644A62D207}"/>
              </a:ext>
            </a:extLst>
          </p:cNvPr>
          <p:cNvSpPr txBox="1"/>
          <p:nvPr/>
        </p:nvSpPr>
        <p:spPr>
          <a:xfrm>
            <a:off x="523568" y="1337187"/>
            <a:ext cx="8354962" cy="5262979"/>
          </a:xfrm>
          <a:prstGeom prst="rect">
            <a:avLst/>
          </a:prstGeom>
          <a:noFill/>
        </p:spPr>
        <p:txBody>
          <a:bodyPr wrap="square" rtlCol="0">
            <a:spAutoFit/>
          </a:bodyPr>
          <a:lstStyle/>
          <a:p>
            <a:pPr marL="342900" indent="-342900" algn="just">
              <a:buFont typeface="Wingdings" panose="05000000000000000000" pitchFamily="2" charset="2"/>
              <a:buChar char="§"/>
            </a:pPr>
            <a:r>
              <a:rPr lang="en-US" b="1" dirty="0"/>
              <a:t>Facilitate Meaningful Connections</a:t>
            </a:r>
            <a:r>
              <a:rPr lang="en-US" dirty="0"/>
              <a:t>: Enable users to create personalized profiles and connect with relevant communities, fostering collaboration among professionals, educators, and enthusiasts.</a:t>
            </a:r>
          </a:p>
          <a:p>
            <a:pPr marL="342900" indent="-342900" algn="just">
              <a:buFont typeface="Wingdings" panose="05000000000000000000" pitchFamily="2" charset="2"/>
              <a:buChar char="§"/>
            </a:pPr>
            <a:r>
              <a:rPr lang="en-US" b="1" dirty="0"/>
              <a:t>Enhance Collaboration</a:t>
            </a:r>
            <a:r>
              <a:rPr lang="en-US" dirty="0"/>
              <a:t>: Provide virtual rooms and tools for discussions, brainstorming, and project coordination, ensuring streamlined and productive teamwork.</a:t>
            </a:r>
          </a:p>
          <a:p>
            <a:pPr marL="342900" indent="-342900" algn="just">
              <a:buFont typeface="Wingdings" panose="05000000000000000000" pitchFamily="2" charset="2"/>
              <a:buChar char="§"/>
            </a:pPr>
            <a:r>
              <a:rPr kumimoji="0" lang="en-US" altLang="en-US" sz="2400" b="1" i="0" u="none" strike="noStrike" cap="none" normalizeH="0" baseline="0" dirty="0">
                <a:ln>
                  <a:noFill/>
                </a:ln>
                <a:solidFill>
                  <a:srgbClr val="002060"/>
                </a:solidFill>
                <a:effectLst/>
                <a:cs typeface="Times New Roman" panose="02020603050405020304" pitchFamily="18" charset="0"/>
              </a:rPr>
              <a:t>Improve Accessibility and Efficiency</a:t>
            </a:r>
            <a:r>
              <a:rPr kumimoji="0" lang="en-US" altLang="en-US" sz="2400" b="0" i="0" u="none" strike="noStrike" cap="none" normalizeH="0" baseline="0" dirty="0">
                <a:ln>
                  <a:noFill/>
                </a:ln>
                <a:solidFill>
                  <a:srgbClr val="002060"/>
                </a:solidFill>
                <a:effectLst/>
                <a:cs typeface="Times New Roman" panose="02020603050405020304" pitchFamily="18" charset="0"/>
              </a:rPr>
              <a:t>: Implement powerful search and filtering tools for locating topics and discussions quickly, along with a recent activities log for tracking engagement</a:t>
            </a:r>
            <a:r>
              <a:rPr kumimoji="0" lang="en-US" altLang="en-US" sz="2400" b="0" i="0" u="none" strike="noStrike" cap="none" normalizeH="0" baseline="0" dirty="0">
                <a:ln>
                  <a:noFill/>
                </a:ln>
                <a:solidFill>
                  <a:schemeClr val="tx1"/>
                </a:solidFill>
                <a:effectLst/>
                <a:latin typeface="Arial" panose="020B0604020202020204" pitchFamily="34" charset="0"/>
              </a:rPr>
              <a:t>.</a:t>
            </a:r>
          </a:p>
          <a:p>
            <a:pPr algn="just"/>
            <a:endParaRPr lang="en-US" dirty="0"/>
          </a:p>
          <a:p>
            <a:endParaRPr lang="en-US" b="1" dirty="0"/>
          </a:p>
          <a:p>
            <a:endParaRPr lang="en-IN" dirty="0"/>
          </a:p>
        </p:txBody>
      </p:sp>
    </p:spTree>
    <p:extLst>
      <p:ext uri="{BB962C8B-B14F-4D97-AF65-F5344CB8AC3E}">
        <p14:creationId xmlns:p14="http://schemas.microsoft.com/office/powerpoint/2010/main" val="347456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E84681-F3D4-5E3A-E709-AEE715FE0AC6}"/>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93A10627-0441-4BA9-25AA-ADFBEB52439D}"/>
              </a:ext>
            </a:extLst>
          </p:cNvPr>
          <p:cNvSpPr>
            <a:spLocks noGrp="1"/>
          </p:cNvSpPr>
          <p:nvPr>
            <p:ph type="sldNum" sz="quarter" idx="12"/>
          </p:nvPr>
        </p:nvSpPr>
        <p:spPr/>
        <p:txBody>
          <a:bodyPr/>
          <a:lstStyle/>
          <a:p>
            <a:pPr>
              <a:defRPr/>
            </a:pPr>
            <a:fld id="{CCE60E7C-9340-4E78-8FF1-5B9A5C8058C3}" type="slidenum">
              <a:rPr lang="en-US" smtClean="0"/>
              <a:pPr>
                <a:defRPr/>
              </a:pPr>
              <a:t>6</a:t>
            </a:fld>
            <a:endParaRPr lang="en-US"/>
          </a:p>
        </p:txBody>
      </p:sp>
      <p:sp>
        <p:nvSpPr>
          <p:cNvPr id="5" name="TextBox 4">
            <a:extLst>
              <a:ext uri="{FF2B5EF4-FFF2-40B4-BE49-F238E27FC236}">
                <a16:creationId xmlns:a16="http://schemas.microsoft.com/office/drawing/2014/main" id="{8819E6FD-21E4-FB8C-0A71-BB08E8595A5F}"/>
              </a:ext>
            </a:extLst>
          </p:cNvPr>
          <p:cNvSpPr txBox="1"/>
          <p:nvPr/>
        </p:nvSpPr>
        <p:spPr>
          <a:xfrm>
            <a:off x="3510705" y="1235676"/>
            <a:ext cx="2743200" cy="365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06821C59-8932-9579-6853-CCABA1E6DB6E}"/>
              </a:ext>
            </a:extLst>
          </p:cNvPr>
          <p:cNvSpPr txBox="1"/>
          <p:nvPr/>
        </p:nvSpPr>
        <p:spPr>
          <a:xfrm>
            <a:off x="762193" y="1478191"/>
            <a:ext cx="3776318" cy="6005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6" name="TextBox 5">
            <a:extLst>
              <a:ext uri="{FF2B5EF4-FFF2-40B4-BE49-F238E27FC236}">
                <a16:creationId xmlns:a16="http://schemas.microsoft.com/office/drawing/2014/main" id="{0CA0C5AF-CB8D-A5D2-E5C7-6575F31ABE5E}"/>
              </a:ext>
            </a:extLst>
          </p:cNvPr>
          <p:cNvSpPr txBox="1"/>
          <p:nvPr/>
        </p:nvSpPr>
        <p:spPr>
          <a:xfrm>
            <a:off x="324465" y="774011"/>
            <a:ext cx="8219767" cy="461665"/>
          </a:xfrm>
          <a:prstGeom prst="rect">
            <a:avLst/>
          </a:prstGeom>
          <a:noFill/>
        </p:spPr>
        <p:txBody>
          <a:bodyPr wrap="square" rtlCol="0">
            <a:spAutoFit/>
          </a:bodyPr>
          <a:lstStyle/>
          <a:p>
            <a:r>
              <a:rPr lang="en-US" b="1" dirty="0"/>
              <a:t>Old Model Defects for Collaborative Skill Sharing</a:t>
            </a:r>
            <a:endParaRPr lang="en-IN" b="1" dirty="0"/>
          </a:p>
        </p:txBody>
      </p:sp>
      <p:sp>
        <p:nvSpPr>
          <p:cNvPr id="8" name="TextBox 7">
            <a:extLst>
              <a:ext uri="{FF2B5EF4-FFF2-40B4-BE49-F238E27FC236}">
                <a16:creationId xmlns:a16="http://schemas.microsoft.com/office/drawing/2014/main" id="{7EBE136A-3348-F249-D351-34F155535805}"/>
              </a:ext>
            </a:extLst>
          </p:cNvPr>
          <p:cNvSpPr txBox="1"/>
          <p:nvPr/>
        </p:nvSpPr>
        <p:spPr>
          <a:xfrm>
            <a:off x="477153" y="1307690"/>
            <a:ext cx="8219766" cy="5847755"/>
          </a:xfrm>
          <a:prstGeom prst="rect">
            <a:avLst/>
          </a:prstGeom>
          <a:noFill/>
        </p:spPr>
        <p:txBody>
          <a:bodyPr wrap="square" rtlCol="0">
            <a:spAutoFit/>
          </a:bodyPr>
          <a:lstStyle/>
          <a:p>
            <a:pPr marL="342900" indent="-342900" algn="just">
              <a:buFont typeface="Wingdings" panose="05000000000000000000" pitchFamily="2" charset="2"/>
              <a:buChar char="§"/>
            </a:pPr>
            <a:r>
              <a:rPr lang="en-US" sz="2200" b="1" dirty="0"/>
              <a:t>Limited Search Functionality</a:t>
            </a:r>
            <a:endParaRPr lang="en-US" sz="2200" dirty="0"/>
          </a:p>
          <a:p>
            <a:pPr marL="342900" indent="-342900" algn="just">
              <a:buFont typeface="Wingdings" panose="05000000000000000000" pitchFamily="2" charset="2"/>
              <a:buChar char="§"/>
            </a:pPr>
            <a:r>
              <a:rPr lang="en-US" sz="2200" b="1" dirty="0"/>
              <a:t>Defect:</a:t>
            </a:r>
            <a:r>
              <a:rPr lang="en-US" sz="2200" dirty="0"/>
              <a:t> Inefficient or rudimentary search tools that fail to filter or locate relevant discussions quickly.</a:t>
            </a:r>
          </a:p>
          <a:p>
            <a:pPr marL="342900" indent="-342900" algn="just">
              <a:buFont typeface="Wingdings" panose="05000000000000000000" pitchFamily="2" charset="2"/>
              <a:buChar char="§"/>
            </a:pPr>
            <a:r>
              <a:rPr lang="en-US" sz="2200" b="1" dirty="0"/>
              <a:t>Improvement:</a:t>
            </a:r>
            <a:r>
              <a:rPr lang="en-US" sz="2200" dirty="0"/>
              <a:t> Introduce advanced search and filtering options to pinpoint topics or rooms with ease.</a:t>
            </a:r>
          </a:p>
          <a:p>
            <a:pPr marL="342900" indent="-342900" algn="just">
              <a:buFont typeface="Wingdings" panose="05000000000000000000" pitchFamily="2" charset="2"/>
              <a:buChar char="§"/>
            </a:pPr>
            <a:r>
              <a:rPr lang="en-US" sz="2200" b="1" dirty="0"/>
              <a:t>Lack of Personalization</a:t>
            </a:r>
            <a:endParaRPr lang="en-US" sz="2200" dirty="0"/>
          </a:p>
          <a:p>
            <a:pPr marL="342900" indent="-342900" algn="just">
              <a:buFont typeface="Wingdings" panose="05000000000000000000" pitchFamily="2" charset="2"/>
              <a:buChar char="§"/>
            </a:pPr>
            <a:r>
              <a:rPr lang="en-US" sz="2200" b="1" dirty="0"/>
              <a:t>Defect:</a:t>
            </a:r>
            <a:r>
              <a:rPr lang="en-US" sz="2200" dirty="0"/>
              <a:t> Inability to customize user profiles or tailor experiences to individual needs.</a:t>
            </a:r>
          </a:p>
          <a:p>
            <a:pPr marL="342900" indent="-342900" algn="just">
              <a:buFont typeface="Wingdings" panose="05000000000000000000" pitchFamily="2" charset="2"/>
              <a:buChar char="§"/>
            </a:pPr>
            <a:r>
              <a:rPr lang="en-US" sz="2200" b="1" dirty="0"/>
              <a:t>Improvement:</a:t>
            </a:r>
            <a:r>
              <a:rPr lang="en-US" sz="2200" dirty="0"/>
              <a:t> Offer personalized profiles and room creation to align with user preferences and collaboration goals.</a:t>
            </a:r>
          </a:p>
          <a:p>
            <a:pPr marL="342900" indent="-342900" algn="just">
              <a:buFont typeface="Wingdings" panose="05000000000000000000" pitchFamily="2" charset="2"/>
              <a:buChar char="§"/>
            </a:pPr>
            <a:r>
              <a:rPr lang="en-US" sz="2200" b="1" dirty="0"/>
              <a:t>Fragmented Collaboration Tools</a:t>
            </a:r>
            <a:endParaRPr lang="en-US" sz="2200" dirty="0"/>
          </a:p>
          <a:p>
            <a:pPr marL="342900" indent="-342900" algn="just">
              <a:buFont typeface="Wingdings" panose="05000000000000000000" pitchFamily="2" charset="2"/>
              <a:buChar char="§"/>
            </a:pPr>
            <a:r>
              <a:rPr lang="en-US" sz="2200" b="1" dirty="0"/>
              <a:t>Defect:</a:t>
            </a:r>
            <a:r>
              <a:rPr lang="en-US" sz="2200" dirty="0"/>
              <a:t> Separate or disconnected tools for discussions, file sharing, and communication, leading to inefficiencies.</a:t>
            </a:r>
          </a:p>
          <a:p>
            <a:pPr marL="342900" indent="-342900" algn="just">
              <a:buFont typeface="Wingdings" panose="05000000000000000000" pitchFamily="2" charset="2"/>
              <a:buChar char="§"/>
            </a:pPr>
            <a:r>
              <a:rPr lang="en-US" sz="2200" b="1" dirty="0"/>
              <a:t>Improvement:</a:t>
            </a:r>
            <a:r>
              <a:rPr lang="en-US" sz="2200" dirty="0"/>
              <a:t> Integrate all tools (file sharing, real-time chatting, video conferencing) into a unified platform for seamless interaction.</a:t>
            </a:r>
          </a:p>
          <a:p>
            <a:pPr algn="just">
              <a:buFont typeface="Arial" panose="020B0604020202020204" pitchFamily="34" charset="0"/>
              <a:buChar char="•"/>
            </a:pPr>
            <a:endParaRPr lang="en-US" sz="2200" dirty="0"/>
          </a:p>
          <a:p>
            <a:pPr algn="just">
              <a:buFont typeface="Arial" panose="020B0604020202020204" pitchFamily="34" charset="0"/>
              <a:buChar char="•"/>
            </a:pPr>
            <a:endParaRPr lang="en-US" sz="2200" dirty="0"/>
          </a:p>
        </p:txBody>
      </p:sp>
    </p:spTree>
    <p:extLst>
      <p:ext uri="{BB962C8B-B14F-4D97-AF65-F5344CB8AC3E}">
        <p14:creationId xmlns:p14="http://schemas.microsoft.com/office/powerpoint/2010/main" val="4038734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B86CE-D228-274F-FDF0-7797EB0225BD}"/>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3D30C547-6A47-FA52-DB4C-001B05C2FA1F}"/>
              </a:ext>
            </a:extLst>
          </p:cNvPr>
          <p:cNvSpPr>
            <a:spLocks noGrp="1"/>
          </p:cNvSpPr>
          <p:nvPr>
            <p:ph type="sldNum" sz="quarter" idx="12"/>
          </p:nvPr>
        </p:nvSpPr>
        <p:spPr/>
        <p:txBody>
          <a:bodyPr/>
          <a:lstStyle/>
          <a:p>
            <a:pPr>
              <a:defRPr/>
            </a:pPr>
            <a:fld id="{CCE60E7C-9340-4E78-8FF1-5B9A5C8058C3}" type="slidenum">
              <a:rPr lang="en-US" smtClean="0"/>
              <a:pPr>
                <a:defRPr/>
              </a:pPr>
              <a:t>7</a:t>
            </a:fld>
            <a:endParaRPr lang="en-US"/>
          </a:p>
        </p:txBody>
      </p:sp>
      <p:sp>
        <p:nvSpPr>
          <p:cNvPr id="4" name="TextBox 3">
            <a:extLst>
              <a:ext uri="{FF2B5EF4-FFF2-40B4-BE49-F238E27FC236}">
                <a16:creationId xmlns:a16="http://schemas.microsoft.com/office/drawing/2014/main" id="{6D4E0A73-2728-7B0D-CB9B-7382DF120C01}"/>
              </a:ext>
            </a:extLst>
          </p:cNvPr>
          <p:cNvSpPr txBox="1"/>
          <p:nvPr/>
        </p:nvSpPr>
        <p:spPr>
          <a:xfrm>
            <a:off x="1730478" y="196645"/>
            <a:ext cx="5456903" cy="461665"/>
          </a:xfrm>
          <a:prstGeom prst="rect">
            <a:avLst/>
          </a:prstGeom>
          <a:noFill/>
        </p:spPr>
        <p:txBody>
          <a:bodyPr wrap="square" rtlCol="0">
            <a:spAutoFit/>
          </a:bodyPr>
          <a:lstStyle/>
          <a:p>
            <a:pPr algn="ctr"/>
            <a:r>
              <a:rPr lang="en-US" dirty="0">
                <a:solidFill>
                  <a:schemeClr val="bg1"/>
                </a:solidFill>
              </a:rPr>
              <a:t>INTRODUCTION</a:t>
            </a:r>
            <a:endParaRPr lang="en-IN" dirty="0">
              <a:solidFill>
                <a:schemeClr val="bg1"/>
              </a:solidFill>
            </a:endParaRPr>
          </a:p>
        </p:txBody>
      </p:sp>
      <p:sp>
        <p:nvSpPr>
          <p:cNvPr id="6" name="TextBox 5">
            <a:extLst>
              <a:ext uri="{FF2B5EF4-FFF2-40B4-BE49-F238E27FC236}">
                <a16:creationId xmlns:a16="http://schemas.microsoft.com/office/drawing/2014/main" id="{F36EBB8D-58C8-5883-2D09-9C16DB2EA8DE}"/>
              </a:ext>
            </a:extLst>
          </p:cNvPr>
          <p:cNvSpPr txBox="1"/>
          <p:nvPr/>
        </p:nvSpPr>
        <p:spPr>
          <a:xfrm>
            <a:off x="540774" y="904568"/>
            <a:ext cx="8229600" cy="5586145"/>
          </a:xfrm>
          <a:prstGeom prst="rect">
            <a:avLst/>
          </a:prstGeom>
          <a:noFill/>
        </p:spPr>
        <p:txBody>
          <a:bodyPr wrap="square" rtlCol="0">
            <a:spAutoFit/>
          </a:bodyPr>
          <a:lstStyle/>
          <a:p>
            <a:pPr algn="just"/>
            <a:r>
              <a:rPr lang="en-US" sz="1700" dirty="0"/>
              <a:t>The Collaborative Skill-Sharing App is a revolutionary platform designed to empower individuals by creating an ecosystem where knowledge and expertise are freely exchanged. In today's fast-evolving world, continuous learning and skill development are crucial for personal and professional growth. This app serves as a bridge that connects people from diverse backgrounds, allowing them to share their expertise and acquire new skills in a highly engaging and interactive environment.</a:t>
            </a:r>
          </a:p>
          <a:p>
            <a:pPr algn="just"/>
            <a:r>
              <a:rPr lang="en-US" sz="1700" dirty="0"/>
              <a:t>At the heart of this platform lies the concept of skill exchange, where users can offer their knowledge in a particular area while simultaneously learning something new in return. Whether it’s technical skills like coding and data analysis, creative skills like photography and music production, or soft skills like leadership and communication, the web app provides a space where individuals can teach, learn, and grow together. By encouraging this reciprocal learning process, the platform fosters a dynamic and mutually beneficial community where knowledge is freely shared, and learning becomes a collaborative journey.</a:t>
            </a:r>
          </a:p>
          <a:p>
            <a:pPr algn="just"/>
            <a:r>
              <a:rPr lang="en-US" sz="1700" dirty="0"/>
              <a:t>To ensure a personalized and effective learning experience, the app supports both one-on-one mentorship and group interactive sessions. One-on-one sessions allow for personalized guidance, enabling learners to receive tailored support from mentors or peers. On the other hand, group sessions create a collaborative atmosphere, where multiple individuals can engage in discussions, share insights, and participate in hands-on activities that enhance the overall learning experience. These interactive features ensure that different learning preferences are accommodated, making the platform inclusive and adaptable to a wide range of users.</a:t>
            </a:r>
          </a:p>
        </p:txBody>
      </p:sp>
    </p:spTree>
    <p:extLst>
      <p:ext uri="{BB962C8B-B14F-4D97-AF65-F5344CB8AC3E}">
        <p14:creationId xmlns:p14="http://schemas.microsoft.com/office/powerpoint/2010/main" val="3626858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7897E38-D95D-17DC-3AA1-324D335BC136}"/>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64CB7410-E90A-3C91-A18E-6733CDBE4088}"/>
              </a:ext>
            </a:extLst>
          </p:cNvPr>
          <p:cNvSpPr>
            <a:spLocks noGrp="1"/>
          </p:cNvSpPr>
          <p:nvPr>
            <p:ph type="sldNum" sz="quarter" idx="12"/>
          </p:nvPr>
        </p:nvSpPr>
        <p:spPr/>
        <p:txBody>
          <a:bodyPr/>
          <a:lstStyle/>
          <a:p>
            <a:pPr>
              <a:defRPr/>
            </a:pPr>
            <a:fld id="{CCE60E7C-9340-4E78-8FF1-5B9A5C8058C3}" type="slidenum">
              <a:rPr lang="en-US" smtClean="0"/>
              <a:pPr>
                <a:defRPr/>
              </a:pPr>
              <a:t>8</a:t>
            </a:fld>
            <a:endParaRPr lang="en-US"/>
          </a:p>
        </p:txBody>
      </p:sp>
      <p:pic>
        <p:nvPicPr>
          <p:cNvPr id="1026" name="Picture 2" descr="Lightbox">
            <a:extLst>
              <a:ext uri="{FF2B5EF4-FFF2-40B4-BE49-F238E27FC236}">
                <a16:creationId xmlns:a16="http://schemas.microsoft.com/office/drawing/2014/main" id="{B7F0D385-9CFD-15D5-74D5-DE114BE518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890" y="1041954"/>
            <a:ext cx="7177548" cy="477409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E58ADCC-C67B-A3FC-1191-F88D3518AE9B}"/>
              </a:ext>
            </a:extLst>
          </p:cNvPr>
          <p:cNvSpPr txBox="1"/>
          <p:nvPr/>
        </p:nvSpPr>
        <p:spPr>
          <a:xfrm>
            <a:off x="2861187" y="139466"/>
            <a:ext cx="3421626" cy="415498"/>
          </a:xfrm>
          <a:prstGeom prst="rect">
            <a:avLst/>
          </a:prstGeom>
          <a:noFill/>
        </p:spPr>
        <p:txBody>
          <a:bodyPr wrap="square" rtlCol="0">
            <a:spAutoFit/>
          </a:bodyPr>
          <a:lstStyle/>
          <a:p>
            <a:pPr algn="ctr"/>
            <a:r>
              <a:rPr lang="en-US" sz="2100" dirty="0">
                <a:solidFill>
                  <a:schemeClr val="bg1"/>
                </a:solidFill>
              </a:rPr>
              <a:t>SYSTEM ARCHITECTURE</a:t>
            </a:r>
            <a:endParaRPr lang="en-IN" sz="2100" dirty="0">
              <a:solidFill>
                <a:schemeClr val="bg1"/>
              </a:solidFill>
            </a:endParaRPr>
          </a:p>
        </p:txBody>
      </p:sp>
    </p:spTree>
    <p:extLst>
      <p:ext uri="{BB962C8B-B14F-4D97-AF65-F5344CB8AC3E}">
        <p14:creationId xmlns:p14="http://schemas.microsoft.com/office/powerpoint/2010/main" val="2865068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2F415-41DF-1630-189D-FE2B1CEB8E46}"/>
              </a:ext>
            </a:extLst>
          </p:cNvPr>
          <p:cNvSpPr>
            <a:spLocks noGrp="1"/>
          </p:cNvSpPr>
          <p:nvPr>
            <p:ph type="dt" sz="half" idx="10"/>
          </p:nvPr>
        </p:nvSpPr>
        <p:spPr/>
        <p:txBody>
          <a:bodyPr/>
          <a:lstStyle/>
          <a:p>
            <a:pPr>
              <a:defRPr/>
            </a:pPr>
            <a:r>
              <a:rPr lang="en-US"/>
              <a:t>4 December 2017</a:t>
            </a:r>
          </a:p>
        </p:txBody>
      </p:sp>
      <p:sp>
        <p:nvSpPr>
          <p:cNvPr id="3" name="Slide Number Placeholder 2">
            <a:extLst>
              <a:ext uri="{FF2B5EF4-FFF2-40B4-BE49-F238E27FC236}">
                <a16:creationId xmlns:a16="http://schemas.microsoft.com/office/drawing/2014/main" id="{D757117E-AFC8-D681-EF67-0D2ECC4595BA}"/>
              </a:ext>
            </a:extLst>
          </p:cNvPr>
          <p:cNvSpPr>
            <a:spLocks noGrp="1"/>
          </p:cNvSpPr>
          <p:nvPr>
            <p:ph type="sldNum" sz="quarter" idx="12"/>
          </p:nvPr>
        </p:nvSpPr>
        <p:spPr/>
        <p:txBody>
          <a:bodyPr/>
          <a:lstStyle/>
          <a:p>
            <a:pPr>
              <a:defRPr/>
            </a:pPr>
            <a:fld id="{CCE60E7C-9340-4E78-8FF1-5B9A5C8058C3}" type="slidenum">
              <a:rPr lang="en-US" smtClean="0"/>
              <a:pPr>
                <a:defRPr/>
              </a:pPr>
              <a:t>9</a:t>
            </a:fld>
            <a:endParaRPr lang="en-US"/>
          </a:p>
        </p:txBody>
      </p:sp>
      <p:pic>
        <p:nvPicPr>
          <p:cNvPr id="5" name="Picture 4">
            <a:extLst>
              <a:ext uri="{FF2B5EF4-FFF2-40B4-BE49-F238E27FC236}">
                <a16:creationId xmlns:a16="http://schemas.microsoft.com/office/drawing/2014/main" id="{E01BBFC5-2F85-4C59-9798-2AD3BB739C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2" y="1152726"/>
            <a:ext cx="8061542" cy="4809791"/>
          </a:xfrm>
          <a:prstGeom prst="rect">
            <a:avLst/>
          </a:prstGeom>
        </p:spPr>
      </p:pic>
      <p:sp>
        <p:nvSpPr>
          <p:cNvPr id="6" name="TextBox 5">
            <a:extLst>
              <a:ext uri="{FF2B5EF4-FFF2-40B4-BE49-F238E27FC236}">
                <a16:creationId xmlns:a16="http://schemas.microsoft.com/office/drawing/2014/main" id="{81B65EF6-E997-BB24-CD7B-8B3A306FB2C0}"/>
              </a:ext>
            </a:extLst>
          </p:cNvPr>
          <p:cNvSpPr txBox="1"/>
          <p:nvPr/>
        </p:nvSpPr>
        <p:spPr>
          <a:xfrm>
            <a:off x="2821858" y="142793"/>
            <a:ext cx="6322142" cy="461665"/>
          </a:xfrm>
          <a:prstGeom prst="rect">
            <a:avLst/>
          </a:prstGeom>
          <a:noFill/>
        </p:spPr>
        <p:txBody>
          <a:bodyPr wrap="square" rtlCol="0">
            <a:spAutoFit/>
          </a:bodyPr>
          <a:lstStyle/>
          <a:p>
            <a:r>
              <a:rPr lang="en-US" dirty="0">
                <a:solidFill>
                  <a:schemeClr val="bg1"/>
                </a:solidFill>
              </a:rPr>
              <a:t>DATABASE SCHEMA</a:t>
            </a:r>
            <a:endParaRPr lang="en-IN" dirty="0">
              <a:solidFill>
                <a:schemeClr val="bg1"/>
              </a:solidFill>
            </a:endParaRPr>
          </a:p>
        </p:txBody>
      </p:sp>
    </p:spTree>
    <p:extLst>
      <p:ext uri="{BB962C8B-B14F-4D97-AF65-F5344CB8AC3E}">
        <p14:creationId xmlns:p14="http://schemas.microsoft.com/office/powerpoint/2010/main" val="638266390"/>
      </p:ext>
    </p:extLst>
  </p:cSld>
  <p:clrMapOvr>
    <a:masterClrMapping/>
  </p:clrMapOvr>
</p:sld>
</file>

<file path=ppt/theme/theme1.xml><?xml version="1.0" encoding="utf-8"?>
<a:theme xmlns:a="http://schemas.openxmlformats.org/drawingml/2006/main" name="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4_Custom Design">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theme>
</file>

<file path=ppt/theme/theme4.xml><?xml version="1.0" encoding="utf-8"?>
<a:theme xmlns:a="http://schemas.openxmlformats.org/drawingml/2006/main" name="5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6_MIS Template">
  <a:themeElements>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IS Templat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spDef>
    <a:lnDef>
      <a:spPr bwMode="auto">
        <a:xfrm>
          <a:off x="0" y="0"/>
          <a:ext cx="1" cy="1"/>
        </a:xfrm>
        <a:custGeom>
          <a:avLst/>
          <a:gdLst/>
          <a:ahLst/>
          <a:cxnLst/>
          <a:rect l="0" t="0" r="0" b="0"/>
          <a:pathLst/>
        </a:custGeom>
        <a:solidFill>
          <a:srgbClr val="333399"/>
        </a:solidFill>
        <a:ln w="9525" cap="flat" cmpd="sng" algn="ctr">
          <a:no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66"/>
            </a:solidFill>
            <a:effectLst/>
            <a:latin typeface="Times New Roman" pitchFamily="18" charset="0"/>
          </a:defRPr>
        </a:defPPr>
      </a:lstStyle>
    </a:lnDef>
  </a:objectDefaults>
  <a:extraClrSchemeLst>
    <a:extraClrScheme>
      <a:clrScheme name="MIS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IS 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IS 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IS 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IS 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IS 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IS Templat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IS 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IS 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IS 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IS 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IS 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TotalTime>
  <Words>2878</Words>
  <Application>Microsoft Office PowerPoint</Application>
  <PresentationFormat>On-screen Show (4:3)</PresentationFormat>
  <Paragraphs>169</Paragraphs>
  <Slides>25</Slides>
  <Notes>1</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25</vt:i4>
      </vt:variant>
    </vt:vector>
  </HeadingPairs>
  <TitlesOfParts>
    <vt:vector size="37" baseType="lpstr">
      <vt:lpstr>Arial</vt:lpstr>
      <vt:lpstr>Calibri</vt:lpstr>
      <vt:lpstr>Cambria</vt:lpstr>
      <vt:lpstr>ProximaVara-Roman</vt:lpstr>
      <vt:lpstr>Times New Roman</vt:lpstr>
      <vt:lpstr>Verdana</vt:lpstr>
      <vt:lpstr>Wingdings</vt:lpstr>
      <vt:lpstr>MIS Template</vt:lpstr>
      <vt:lpstr>Default Design</vt:lpstr>
      <vt:lpstr>4_Custom Design</vt:lpstr>
      <vt:lpstr>5_MIS Template</vt:lpstr>
      <vt:lpstr>6_MIS Template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Emmanuel, O. K., Grace, J., &amp; John, M. (2024). Collaborative Learning Tools.  </vt:lpstr>
      <vt:lpstr>[2] Ok, E., Grace, J., &amp; John, M. (2024). Advanced Use Cases and Innovations.</vt:lpstr>
      <vt:lpstr>[3] Oliveira, A., Lopes, I., &amp; Costa, C. (2015). Tools for online collaboration: do they contribute to improve teamwork?. Tools for online collaboration: Do they contribute to improve teamwork?, 105-112.</vt:lpstr>
      <vt:lpstr>[4] Bissaliyev, M. S. (2017). The effectiveness of collaboration tools on virtual project management. International Journal of Applied Engineering Research, 12(21), 10747-10755.</vt:lpstr>
      <vt:lpstr>[5] Karl, K. A., Peluchette, J. V., &amp; Aghakhani, N. (2022). Virtual work         meetings during the COVID-19 pandemic: The good, bad, and ugly. Small group research, 53(3), 343-365.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gmrgroup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ramdas</dc:creator>
  <cp:lastModifiedBy>GOPI VARIKUTI</cp:lastModifiedBy>
  <cp:revision>19</cp:revision>
  <cp:lastPrinted>2016-03-11T10:52:57Z</cp:lastPrinted>
  <dcterms:created xsi:type="dcterms:W3CDTF">2005-07-02T04:48:06Z</dcterms:created>
  <dcterms:modified xsi:type="dcterms:W3CDTF">2025-03-13T07:08:55Z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