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embeddedFontLst>
    <p:embeddedFont>
      <p:font typeface="Calibri" panose="020F0502020204030204"/>
      <p:regular r:id="rId28"/>
    </p:embeddedFont>
    <p:embeddedFont>
      <p:font typeface="Open Sans" panose="020B0606030504020204"/>
      <p:regular r:id="rId29"/>
      <p:bold r:id="rId30"/>
    </p:embeddedFont>
    <p:embeddedFont>
      <p:font typeface="Roboto Slab"/>
      <p:bold r:id="rId31"/>
    </p:embeddedFont>
    <p:embeddedFont>
      <p:font typeface="Palatino Linotype" panose="02040502050505030304"/>
      <p:regular r:id="rId32"/>
    </p:embeddedFont>
    <p:embeddedFont>
      <p:font typeface="Sorts Mill Goudy" panose="0200050300000000000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64f5111a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g8864f5111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64f511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g8864f511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>
            <a:spLocks noGrp="1"/>
          </p:cNvSpPr>
          <p:nvPr>
            <p:ph type="body" idx="1"/>
          </p:nvPr>
        </p:nvSpPr>
        <p:spPr>
          <a:xfrm rot="5400000">
            <a:off x="2109428" y="-52028"/>
            <a:ext cx="492514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0" name="Google Shape;70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6" name="Google Shape;76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64f5111a_0_111"/>
          <p:cNvSpPr>
            <a:spLocks noGrp="1"/>
          </p:cNvSpPr>
          <p:nvPr>
            <p:ph type="pic" idx="2"/>
          </p:nvPr>
        </p:nvSpPr>
        <p:spPr>
          <a:xfrm>
            <a:off x="2" y="1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6" name="Google Shape;86;g8864f5111a_0_111"/>
          <p:cNvSpPr txBox="1">
            <a:spLocks noGrp="1"/>
          </p:cNvSpPr>
          <p:nvPr>
            <p:ph type="title"/>
          </p:nvPr>
        </p:nvSpPr>
        <p:spPr>
          <a:xfrm>
            <a:off x="1121526" y="3314700"/>
            <a:ext cx="34077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64f5111a_0_114"/>
          <p:cNvSpPr>
            <a:spLocks noGrp="1"/>
          </p:cNvSpPr>
          <p:nvPr>
            <p:ph type="pic" idx="2"/>
          </p:nvPr>
        </p:nvSpPr>
        <p:spPr>
          <a:xfrm>
            <a:off x="-172852" y="1929516"/>
            <a:ext cx="3990300" cy="3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9" name="Google Shape;89;g8864f5111a_0_114"/>
          <p:cNvSpPr txBox="1">
            <a:spLocks noGrp="1"/>
          </p:cNvSpPr>
          <p:nvPr>
            <p:ph type="title"/>
          </p:nvPr>
        </p:nvSpPr>
        <p:spPr>
          <a:xfrm>
            <a:off x="0" y="487141"/>
            <a:ext cx="914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g8864f5111a_0_114"/>
          <p:cNvSpPr txBox="1">
            <a:spLocks noGrp="1"/>
          </p:cNvSpPr>
          <p:nvPr>
            <p:ph type="body" idx="1"/>
          </p:nvPr>
        </p:nvSpPr>
        <p:spPr>
          <a:xfrm>
            <a:off x="0" y="1000809"/>
            <a:ext cx="9144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64f5111a_0_118"/>
          <p:cNvSpPr>
            <a:spLocks noGrp="1"/>
          </p:cNvSpPr>
          <p:nvPr>
            <p:ph type="pic" idx="2"/>
          </p:nvPr>
        </p:nvSpPr>
        <p:spPr>
          <a:xfrm>
            <a:off x="-54" y="0"/>
            <a:ext cx="5332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93" name="Google Shape;93;g8864f5111a_0_118"/>
          <p:cNvSpPr txBox="1">
            <a:spLocks noGrp="1"/>
          </p:cNvSpPr>
          <p:nvPr>
            <p:ph type="title"/>
          </p:nvPr>
        </p:nvSpPr>
        <p:spPr>
          <a:xfrm>
            <a:off x="869215" y="2065608"/>
            <a:ext cx="32229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64f5111a_0_121"/>
          <p:cNvSpPr txBox="1">
            <a:spLocks noGrp="1"/>
          </p:cNvSpPr>
          <p:nvPr>
            <p:ph type="title"/>
          </p:nvPr>
        </p:nvSpPr>
        <p:spPr>
          <a:xfrm>
            <a:off x="0" y="487141"/>
            <a:ext cx="914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g8864f5111a_0_121"/>
          <p:cNvSpPr txBox="1">
            <a:spLocks noGrp="1"/>
          </p:cNvSpPr>
          <p:nvPr>
            <p:ph type="body" idx="1"/>
          </p:nvPr>
        </p:nvSpPr>
        <p:spPr>
          <a:xfrm>
            <a:off x="0" y="1000809"/>
            <a:ext cx="9144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64f5111a_0_1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64f5111a_0_1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01" name="Google Shape;101;g8864f5111a_0_126"/>
          <p:cNvSpPr txBox="1">
            <a:spLocks noGrp="1"/>
          </p:cNvSpPr>
          <p:nvPr>
            <p:ph type="ctrTitle"/>
          </p:nvPr>
        </p:nvSpPr>
        <p:spPr>
          <a:xfrm>
            <a:off x="1143000" y="2424117"/>
            <a:ext cx="68580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g8864f5111a_0_126"/>
          <p:cNvSpPr txBox="1">
            <a:spLocks noGrp="1"/>
          </p:cNvSpPr>
          <p:nvPr>
            <p:ph type="subTitle" idx="1"/>
          </p:nvPr>
        </p:nvSpPr>
        <p:spPr>
          <a:xfrm>
            <a:off x="1143000" y="3574373"/>
            <a:ext cx="685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64f5111a_0_130"/>
          <p:cNvSpPr>
            <a:spLocks noGrp="1"/>
          </p:cNvSpPr>
          <p:nvPr>
            <p:ph type="pic" idx="2"/>
          </p:nvPr>
        </p:nvSpPr>
        <p:spPr>
          <a:xfrm>
            <a:off x="2" y="1582060"/>
            <a:ext cx="34617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05" name="Google Shape;105;g8864f5111a_0_130"/>
          <p:cNvSpPr txBox="1">
            <a:spLocks noGrp="1"/>
          </p:cNvSpPr>
          <p:nvPr>
            <p:ph type="title"/>
          </p:nvPr>
        </p:nvSpPr>
        <p:spPr>
          <a:xfrm>
            <a:off x="4229048" y="1299209"/>
            <a:ext cx="31854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64f5111a_0_133"/>
          <p:cNvSpPr txBox="1">
            <a:spLocks noGrp="1"/>
          </p:cNvSpPr>
          <p:nvPr>
            <p:ph type="title"/>
          </p:nvPr>
        </p:nvSpPr>
        <p:spPr>
          <a:xfrm>
            <a:off x="5225482" y="2948980"/>
            <a:ext cx="27564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g8864f5111a_0_133"/>
          <p:cNvSpPr>
            <a:spLocks noGrp="1"/>
          </p:cNvSpPr>
          <p:nvPr>
            <p:ph type="pic" idx="2"/>
          </p:nvPr>
        </p:nvSpPr>
        <p:spPr>
          <a:xfrm>
            <a:off x="1" y="927100"/>
            <a:ext cx="46578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7909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2"/>
          <p:cNvSpPr/>
          <p:nvPr/>
        </p:nvSpPr>
        <p:spPr>
          <a:xfrm>
            <a:off x="10736533" y="282701"/>
            <a:ext cx="1257300" cy="56540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10476656" y="1988840"/>
            <a:ext cx="1257300" cy="56540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64f5111a_0_136"/>
          <p:cNvSpPr txBox="1">
            <a:spLocks noGrp="1"/>
          </p:cNvSpPr>
          <p:nvPr>
            <p:ph type="title"/>
          </p:nvPr>
        </p:nvSpPr>
        <p:spPr>
          <a:xfrm>
            <a:off x="0" y="487141"/>
            <a:ext cx="914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g8864f5111a_0_136"/>
          <p:cNvSpPr txBox="1">
            <a:spLocks noGrp="1"/>
          </p:cNvSpPr>
          <p:nvPr>
            <p:ph type="body" idx="1"/>
          </p:nvPr>
        </p:nvSpPr>
        <p:spPr>
          <a:xfrm>
            <a:off x="0" y="1000809"/>
            <a:ext cx="9144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2" name="Google Shape;112;g8864f5111a_0_136"/>
          <p:cNvSpPr>
            <a:spLocks noGrp="1"/>
          </p:cNvSpPr>
          <p:nvPr>
            <p:ph type="pic" idx="2"/>
          </p:nvPr>
        </p:nvSpPr>
        <p:spPr>
          <a:xfrm>
            <a:off x="1007726" y="1846811"/>
            <a:ext cx="736800" cy="982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3" name="Google Shape;113;g8864f5111a_0_136"/>
          <p:cNvSpPr>
            <a:spLocks noGrp="1"/>
          </p:cNvSpPr>
          <p:nvPr>
            <p:ph type="pic" idx="3"/>
          </p:nvPr>
        </p:nvSpPr>
        <p:spPr>
          <a:xfrm>
            <a:off x="1007726" y="4912630"/>
            <a:ext cx="736800" cy="982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4" name="Google Shape;114;g8864f5111a_0_136"/>
          <p:cNvSpPr>
            <a:spLocks noGrp="1"/>
          </p:cNvSpPr>
          <p:nvPr>
            <p:ph type="pic" idx="4"/>
          </p:nvPr>
        </p:nvSpPr>
        <p:spPr>
          <a:xfrm>
            <a:off x="7359761" y="3371201"/>
            <a:ext cx="736800" cy="982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64f5111a_0_143"/>
          <p:cNvSpPr>
            <a:spLocks noGrp="1"/>
          </p:cNvSpPr>
          <p:nvPr>
            <p:ph type="pic" idx="2"/>
          </p:nvPr>
        </p:nvSpPr>
        <p:spPr>
          <a:xfrm>
            <a:off x="3" y="0"/>
            <a:ext cx="65865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18" name="Google Shape;118;g8864f5111a_0_143"/>
          <p:cNvSpPr txBox="1">
            <a:spLocks noGrp="1"/>
          </p:cNvSpPr>
          <p:nvPr>
            <p:ph type="title"/>
          </p:nvPr>
        </p:nvSpPr>
        <p:spPr>
          <a:xfrm>
            <a:off x="3460952" y="2397759"/>
            <a:ext cx="24507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64f5111a_0_146"/>
          <p:cNvSpPr>
            <a:spLocks noGrp="1"/>
          </p:cNvSpPr>
          <p:nvPr>
            <p:ph type="pic" idx="2"/>
          </p:nvPr>
        </p:nvSpPr>
        <p:spPr>
          <a:xfrm>
            <a:off x="5867400" y="1676400"/>
            <a:ext cx="3276600" cy="3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21" name="Google Shape;121;g8864f5111a_0_146"/>
          <p:cNvSpPr>
            <a:spLocks noGrp="1"/>
          </p:cNvSpPr>
          <p:nvPr>
            <p:ph type="pic" idx="3"/>
          </p:nvPr>
        </p:nvSpPr>
        <p:spPr>
          <a:xfrm>
            <a:off x="5143502" y="2933703"/>
            <a:ext cx="942900" cy="2843100"/>
          </a:xfrm>
          <a:prstGeom prst="roundRect">
            <a:avLst>
              <a:gd name="adj" fmla="val 1099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22" name="Google Shape;122;g8864f5111a_0_146"/>
          <p:cNvSpPr txBox="1">
            <a:spLocks noGrp="1"/>
          </p:cNvSpPr>
          <p:nvPr>
            <p:ph type="title"/>
          </p:nvPr>
        </p:nvSpPr>
        <p:spPr>
          <a:xfrm>
            <a:off x="771472" y="1393189"/>
            <a:ext cx="27564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64f5111a_0_15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26" name="Google Shape;126;g8864f5111a_0_151"/>
          <p:cNvSpPr txBox="1">
            <a:spLocks noGrp="1"/>
          </p:cNvSpPr>
          <p:nvPr>
            <p:ph type="title"/>
          </p:nvPr>
        </p:nvSpPr>
        <p:spPr>
          <a:xfrm>
            <a:off x="0" y="2943567"/>
            <a:ext cx="9144000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Roboto Slab"/>
              <a:buNone/>
              <a:defRPr sz="9600" b="1" i="1" u="none" strike="noStrike" cap="none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64f5111a_0_156"/>
          <p:cNvSpPr>
            <a:spLocks noGrp="1"/>
          </p:cNvSpPr>
          <p:nvPr>
            <p:ph type="pic" idx="2"/>
          </p:nvPr>
        </p:nvSpPr>
        <p:spPr>
          <a:xfrm>
            <a:off x="0" y="4"/>
            <a:ext cx="9144000" cy="4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31" name="Google Shape;131;g8864f5111a_0_156"/>
          <p:cNvSpPr txBox="1">
            <a:spLocks noGrp="1"/>
          </p:cNvSpPr>
          <p:nvPr>
            <p:ph type="title"/>
          </p:nvPr>
        </p:nvSpPr>
        <p:spPr>
          <a:xfrm>
            <a:off x="5757863" y="2718750"/>
            <a:ext cx="28434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sz="3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64f5111a_0_159"/>
          <p:cNvSpPr txBox="1">
            <a:spLocks noGrp="1"/>
          </p:cNvSpPr>
          <p:nvPr>
            <p:ph type="body" idx="1"/>
          </p:nvPr>
        </p:nvSpPr>
        <p:spPr>
          <a:xfrm>
            <a:off x="1041400" y="627063"/>
            <a:ext cx="7061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18181"/>
              </a:buClr>
              <a:buSzPts val="3000"/>
              <a:buFont typeface="Arial" panose="020B0604020202020204"/>
              <a:buNone/>
              <a:defRPr sz="3000" b="1" i="0" u="none" strike="noStrike" cap="none">
                <a:solidFill>
                  <a:srgbClr val="81818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34" name="Google Shape;134;g8864f5111a_0_159"/>
          <p:cNvSpPr txBox="1">
            <a:spLocks noGrp="1"/>
          </p:cNvSpPr>
          <p:nvPr>
            <p:ph type="body" idx="2"/>
          </p:nvPr>
        </p:nvSpPr>
        <p:spPr>
          <a:xfrm>
            <a:off x="1041400" y="1050396"/>
            <a:ext cx="7061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64f5111a_0_162"/>
          <p:cNvSpPr txBox="1">
            <a:spLocks noGrp="1"/>
          </p:cNvSpPr>
          <p:nvPr>
            <p:ph type="body" idx="1"/>
          </p:nvPr>
        </p:nvSpPr>
        <p:spPr>
          <a:xfrm>
            <a:off x="1041400" y="627063"/>
            <a:ext cx="7061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18181"/>
              </a:buClr>
              <a:buSzPts val="3000"/>
              <a:buFont typeface="Arial" panose="020B0604020202020204"/>
              <a:buNone/>
              <a:defRPr sz="3000" b="1" i="0" u="none" strike="noStrike" cap="none">
                <a:solidFill>
                  <a:srgbClr val="81818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37" name="Google Shape;137;g8864f5111a_0_162"/>
          <p:cNvSpPr txBox="1">
            <a:spLocks noGrp="1"/>
          </p:cNvSpPr>
          <p:nvPr>
            <p:ph type="body" idx="2"/>
          </p:nvPr>
        </p:nvSpPr>
        <p:spPr>
          <a:xfrm>
            <a:off x="1041400" y="1050396"/>
            <a:ext cx="7061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64f5111a_0_165"/>
          <p:cNvSpPr txBox="1">
            <a:spLocks noGrp="1"/>
          </p:cNvSpPr>
          <p:nvPr>
            <p:ph type="body" idx="1"/>
          </p:nvPr>
        </p:nvSpPr>
        <p:spPr>
          <a:xfrm>
            <a:off x="1041400" y="627063"/>
            <a:ext cx="7061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18181"/>
              </a:buClr>
              <a:buSzPts val="3000"/>
              <a:buFont typeface="Arial" panose="020B0604020202020204"/>
              <a:buNone/>
              <a:defRPr sz="3000" b="1" i="0" u="none" strike="noStrike" cap="none">
                <a:solidFill>
                  <a:srgbClr val="81818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40" name="Google Shape;140;g8864f5111a_0_165"/>
          <p:cNvSpPr txBox="1">
            <a:spLocks noGrp="1"/>
          </p:cNvSpPr>
          <p:nvPr>
            <p:ph type="body" idx="2"/>
          </p:nvPr>
        </p:nvSpPr>
        <p:spPr>
          <a:xfrm>
            <a:off x="1041400" y="1050396"/>
            <a:ext cx="7061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64f5111a_0_168"/>
          <p:cNvSpPr txBox="1">
            <a:spLocks noGrp="1"/>
          </p:cNvSpPr>
          <p:nvPr>
            <p:ph type="body" idx="1"/>
          </p:nvPr>
        </p:nvSpPr>
        <p:spPr>
          <a:xfrm>
            <a:off x="1041400" y="627063"/>
            <a:ext cx="7061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18181"/>
              </a:buClr>
              <a:buSzPts val="3000"/>
              <a:buFont typeface="Arial" panose="020B0604020202020204"/>
              <a:buNone/>
              <a:defRPr sz="3000" b="1" i="0" u="none" strike="noStrike" cap="none">
                <a:solidFill>
                  <a:srgbClr val="81818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143" name="Google Shape;143;g8864f5111a_0_168"/>
          <p:cNvSpPr txBox="1">
            <a:spLocks noGrp="1"/>
          </p:cNvSpPr>
          <p:nvPr>
            <p:ph type="body" idx="2"/>
          </p:nvPr>
        </p:nvSpPr>
        <p:spPr>
          <a:xfrm>
            <a:off x="1041400" y="1050396"/>
            <a:ext cx="7061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A5A5A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  <a:defRPr sz="30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Google Shape;2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Google Shape;40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8" name="Google Shape;8;p40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524327" y="332656"/>
            <a:ext cx="1457325" cy="6524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64f5111a_0_104"/>
          <p:cNvSpPr/>
          <p:nvPr/>
        </p:nvSpPr>
        <p:spPr>
          <a:xfrm>
            <a:off x="8105931" y="6373179"/>
            <a:ext cx="1038069" cy="374754"/>
          </a:xfrm>
          <a:custGeom>
            <a:avLst/>
            <a:gdLst/>
            <a:ahLst/>
            <a:cxnLst/>
            <a:rect l="l" t="t" r="r" b="b"/>
            <a:pathLst>
              <a:path w="1384092" h="374754" extrusionOk="0">
                <a:moveTo>
                  <a:pt x="300037" y="0"/>
                </a:moveTo>
                <a:lnTo>
                  <a:pt x="1384092" y="0"/>
                </a:lnTo>
                <a:lnTo>
                  <a:pt x="1384092" y="374754"/>
                </a:lnTo>
                <a:lnTo>
                  <a:pt x="0" y="374754"/>
                </a:lnTo>
                <a:lnTo>
                  <a:pt x="300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9" name="Google Shape;79;g8864f5111a_0_104"/>
          <p:cNvSpPr txBox="1"/>
          <p:nvPr/>
        </p:nvSpPr>
        <p:spPr>
          <a:xfrm>
            <a:off x="7704970" y="143033"/>
            <a:ext cx="175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81818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www.yourwebsite.com</a:t>
            </a:r>
            <a:endParaRPr sz="1100">
              <a:solidFill>
                <a:srgbClr val="81818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0" name="Google Shape;80;g8864f5111a_0_104"/>
          <p:cNvSpPr txBox="1"/>
          <p:nvPr/>
        </p:nvSpPr>
        <p:spPr>
          <a:xfrm>
            <a:off x="8776438" y="6382808"/>
            <a:ext cx="41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fld>
            <a:endParaRPr sz="1200" b="0" u="none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1" name="Google Shape;81;g8864f5111a_0_104"/>
          <p:cNvSpPr txBox="1"/>
          <p:nvPr/>
        </p:nvSpPr>
        <p:spPr>
          <a:xfrm>
            <a:off x="8095615" y="6382808"/>
            <a:ext cx="73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u="none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PAGE</a:t>
            </a:r>
            <a:endParaRPr lang="en-US" sz="1000" b="0" u="none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82" name="Google Shape;82;g8864f5111a_0_104"/>
          <p:cNvCxnSpPr/>
          <p:nvPr/>
        </p:nvCxnSpPr>
        <p:spPr>
          <a:xfrm>
            <a:off x="8824063" y="6445509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8D7F3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g8864f5111a_0_104"/>
          <p:cNvCxnSpPr/>
          <p:nvPr/>
        </p:nvCxnSpPr>
        <p:spPr>
          <a:xfrm rot="10800000">
            <a:off x="7557000" y="484821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jpeg"/><Relationship Id="rId8" Type="http://schemas.openxmlformats.org/officeDocument/2006/relationships/image" Target="../media/image38.png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hyperlink" Target="http://www.google.co.in/imgres?imgurl=http://trak.in/wp-content/uploads/2007/05/zoho-application-suit.gif&amp;imgrefurl=http://trak.in/tags/business/2007/05/31/free-application-suit-that-will-change-the-way-we-work-2/&amp;usg=__W2u4tiyo25No7moGP1p0yjrk0So=&amp;h=299&amp;w=640&amp;sz=19&amp;hl=en&amp;start=4&amp;zoom=1&amp;tbnid=0aCHZIg55vs5BM:&amp;tbnh=64&amp;tbnw=137&amp;ei=GBDjTrnmEsbsrAfE2NmaCA&amp;prev=/search?q=zoho&amp;hl=en&amp;sa=G&amp;gbv=2&amp;tbm=isch&amp;itbs=1" TargetMode="External"/><Relationship Id="rId2" Type="http://schemas.openxmlformats.org/officeDocument/2006/relationships/image" Target="../media/image33.png"/><Relationship Id="rId16" Type="http://schemas.openxmlformats.org/officeDocument/2006/relationships/notesSlide" Target="../notesSlides/notesSlide19.xml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jpe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oleObject" Target="../embeddings/Workbook1.xls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oleObject" Target="../embeddings/Workbook2.xls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64f5111a_0_94"/>
          <p:cNvSpPr/>
          <p:nvPr/>
        </p:nvSpPr>
        <p:spPr>
          <a:xfrm>
            <a:off x="0" y="3571336"/>
            <a:ext cx="9144000" cy="328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31A8DF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49" name="Google Shape;149;g8864f5111a_0_94"/>
          <p:cNvSpPr/>
          <p:nvPr/>
        </p:nvSpPr>
        <p:spPr>
          <a:xfrm>
            <a:off x="230125" y="1689550"/>
            <a:ext cx="3868200" cy="4167900"/>
          </a:xfrm>
          <a:prstGeom prst="ellipse">
            <a:avLst/>
          </a:prstGeom>
          <a:solidFill>
            <a:srgbClr val="BAE4F7">
              <a:alpha val="129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0" name="Google Shape;150;g8864f5111a_0_94"/>
          <p:cNvSpPr/>
          <p:nvPr/>
        </p:nvSpPr>
        <p:spPr>
          <a:xfrm>
            <a:off x="398424" y="1917575"/>
            <a:ext cx="3518100" cy="3718800"/>
          </a:xfrm>
          <a:prstGeom prst="ellipse">
            <a:avLst/>
          </a:prstGeom>
          <a:solidFill>
            <a:srgbClr val="98D7F3">
              <a:alpha val="3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1" name="Google Shape;151;g8864f5111a_0_94"/>
          <p:cNvSpPr/>
          <p:nvPr/>
        </p:nvSpPr>
        <p:spPr>
          <a:xfrm>
            <a:off x="573425" y="2150900"/>
            <a:ext cx="3114300" cy="3252300"/>
          </a:xfrm>
          <a:prstGeom prst="ellipse">
            <a:avLst/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2" name="Google Shape;152;g8864f5111a_0_94"/>
          <p:cNvSpPr txBox="1">
            <a:spLocks noGrp="1"/>
          </p:cNvSpPr>
          <p:nvPr>
            <p:ph type="title"/>
          </p:nvPr>
        </p:nvSpPr>
        <p:spPr>
          <a:xfrm>
            <a:off x="569350" y="2693600"/>
            <a:ext cx="31143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Open Sans" panose="020B0606030504020204"/>
              <a:buNone/>
            </a:pPr>
            <a:br>
              <a:rPr lang="en-US" sz="2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Welcomes you </a:t>
            </a:r>
            <a:br>
              <a:rPr lang="en-US" sz="2600">
                <a:solidFill>
                  <a:srgbClr val="134D7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600">
                <a:solidFill>
                  <a:srgbClr val="134D7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the World of </a:t>
            </a:r>
            <a:br>
              <a:rPr lang="en-US" sz="2600">
                <a:solidFill>
                  <a:srgbClr val="134D7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600">
                <a:solidFill>
                  <a:srgbClr val="134D7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Solutions!</a:t>
            </a:r>
            <a:endParaRPr sz="2600">
              <a:solidFill>
                <a:srgbClr val="134D7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g8864f5111a_0_94"/>
          <p:cNvSpPr/>
          <p:nvPr/>
        </p:nvSpPr>
        <p:spPr>
          <a:xfrm>
            <a:off x="3687794" y="4245264"/>
            <a:ext cx="49524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Part of the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Quadsel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Group.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Bluebase Software Services 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engaged in Development customized IT Solutions. We have built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web-based 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applications and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mobile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applications to meet the customer requirements. We cater to the needs of customers to their satisfaction. We use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 source 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to lower the cost of ownership without compromising </a:t>
            </a:r>
            <a:r>
              <a:rPr lang="en-US" sz="20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Quality</a:t>
            </a:r>
            <a:r>
              <a:rPr lang="en-US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Security and Ease of use.</a:t>
            </a:r>
            <a:endParaRPr sz="15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4" name="Google Shape;154;g8864f5111a_0_94" descr="G:\dinfini\Projects din\Ongoing Projects\Quadsel\blubase 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35702" y="1437704"/>
            <a:ext cx="3016250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155575" y="1855788"/>
            <a:ext cx="882015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F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New Responsive </a:t>
            </a:r>
            <a:endParaRPr sz="3600">
              <a:solidFill>
                <a:srgbClr val="00B0F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36C09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Website Development (SEO Based)</a:t>
            </a:r>
            <a:endParaRPr sz="3600">
              <a:solidFill>
                <a:srgbClr val="E36C09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36C09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36C09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Exsiting Website Revamping (SEO Based)</a:t>
            </a:r>
            <a:endParaRPr sz="3600">
              <a:solidFill>
                <a:srgbClr val="E36C09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pic>
        <p:nvPicPr>
          <p:cNvPr id="225" name="Google Shape;225;p29" descr="G:\dinfini\Projects din\Ongoing Projects\Quadsel\blubase logo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58000" y="0"/>
            <a:ext cx="20574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1913" y="1196975"/>
            <a:ext cx="6529387" cy="439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1550" y="1098550"/>
            <a:ext cx="2967038" cy="155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3750" y="954088"/>
            <a:ext cx="1957388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 descr="G:\dinfini\Projects din\Ongoing Projects\Quadsel\blubase logo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58000" y="0"/>
            <a:ext cx="20574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11188" y="2997200"/>
            <a:ext cx="388937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SEO – Search Engine Optimisation</a:t>
            </a:r>
            <a:endParaRPr sz="1800" b="1">
              <a:solidFill>
                <a:srgbClr val="E36C09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 engine optimization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(</a:t>
            </a: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SEO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) </a:t>
            </a:r>
            <a:r>
              <a:rPr lang="en-US" sz="1800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is the process of </a:t>
            </a: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optimizing</a:t>
            </a:r>
            <a:r>
              <a:rPr lang="en-US" sz="1800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your online content so that a </a:t>
            </a: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 engine</a:t>
            </a:r>
            <a:r>
              <a:rPr lang="en-US" sz="1800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likes to show it as a top result for </a:t>
            </a:r>
            <a:r>
              <a:rPr lang="en-US" sz="1800" b="1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searches</a:t>
            </a:r>
            <a:r>
              <a:rPr lang="en-US" sz="1800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of a certain keyword</a:t>
            </a:r>
            <a:endParaRPr sz="1800">
              <a:solidFill>
                <a:srgbClr val="00B0F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4716463" y="2995613"/>
            <a:ext cx="3959225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SEM – Search Engine Marketing</a:t>
            </a:r>
            <a:endParaRPr sz="1800" b="1">
              <a:solidFill>
                <a:srgbClr val="00B0F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In Internet marketing, </a:t>
            </a: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 advertising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is a method of placing online </a:t>
            </a: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advertisements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on web pages that show results from </a:t>
            </a: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 engine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queries. Through the same </a:t>
            </a: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</a:t>
            </a:r>
            <a:r>
              <a:rPr lang="en-US" sz="1800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-</a:t>
            </a:r>
            <a:r>
              <a:rPr lang="en-US" sz="1800" b="1">
                <a:solidFill>
                  <a:srgbClr val="00B0F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engine advertising</a:t>
            </a: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services, ads can also be placed on Web pages with other published content.</a:t>
            </a:r>
            <a:endParaRPr sz="1800">
              <a:solidFill>
                <a:srgbClr val="E36C09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250825" y="236538"/>
            <a:ext cx="259238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C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SEO &amp; SEM</a:t>
            </a:r>
            <a:endParaRPr sz="2400" b="1">
              <a:solidFill>
                <a:srgbClr val="6600C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8300" y="1611313"/>
            <a:ext cx="4062413" cy="476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30713" y="1611313"/>
            <a:ext cx="4349750" cy="46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65500" y="333375"/>
            <a:ext cx="2132013" cy="173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93763" y="933450"/>
            <a:ext cx="3987800" cy="242411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860425" y="3776663"/>
            <a:ext cx="4041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 marketing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refers to the process of gaining traffic or attention through </a:t>
            </a: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sites. </a:t>
            </a: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itself is a catch-all term for sites that may provide radically different </a:t>
            </a: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actions.</a:t>
            </a:r>
            <a:endParaRPr sz="1800">
              <a:solidFill>
                <a:srgbClr val="76923C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4902200" y="1268413"/>
            <a:ext cx="40132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 optimization</a:t>
            </a:r>
            <a:r>
              <a:rPr lang="en-US" sz="1800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(</a:t>
            </a: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SMO</a:t>
            </a:r>
            <a:r>
              <a:rPr lang="en-US" sz="1800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) 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is the process of increasing the awareness of a product, brand or event by using a number of</a:t>
            </a:r>
            <a:r>
              <a:rPr lang="en-US" sz="18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</a:t>
            </a:r>
            <a:r>
              <a:rPr lang="en-US" sz="1800" b="1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</a:t>
            </a:r>
            <a:r>
              <a:rPr lang="en-US" sz="18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</a:t>
            </a: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outlets and communities to generate viral publicity.</a:t>
            </a:r>
            <a:endParaRPr sz="1800">
              <a:solidFill>
                <a:srgbClr val="76923C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75275" y="3795713"/>
            <a:ext cx="3067050" cy="17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250825" y="236538"/>
            <a:ext cx="259238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C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SMO &amp; SMM</a:t>
            </a:r>
            <a:endParaRPr sz="2400" b="1">
              <a:solidFill>
                <a:srgbClr val="6600C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4"/>
          <p:cNvGrpSpPr/>
          <p:nvPr/>
        </p:nvGrpSpPr>
        <p:grpSpPr>
          <a:xfrm>
            <a:off x="1445822" y="1226573"/>
            <a:ext cx="6468380" cy="2160240"/>
            <a:chOff x="0" y="0"/>
            <a:chExt cx="6468380" cy="2160240"/>
          </a:xfrm>
        </p:grpSpPr>
        <p:sp>
          <p:nvSpPr>
            <p:cNvPr id="268" name="Google Shape;268;p34"/>
            <p:cNvSpPr/>
            <p:nvPr/>
          </p:nvSpPr>
          <p:spPr>
            <a:xfrm>
              <a:off x="0" y="0"/>
              <a:ext cx="3022607" cy="642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4"/>
            <p:cNvSpPr txBox="1"/>
            <p:nvPr/>
          </p:nvSpPr>
          <p:spPr>
            <a:xfrm>
              <a:off x="0" y="0"/>
              <a:ext cx="3022607" cy="642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You</a:t>
              </a:r>
              <a:endParaRPr sz="2600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0" y="642698"/>
              <a:ext cx="3022607" cy="151754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4"/>
            <p:cNvSpPr txBox="1"/>
            <p:nvPr/>
          </p:nvSpPr>
          <p:spPr>
            <a:xfrm>
              <a:off x="0" y="642698"/>
              <a:ext cx="3022607" cy="1517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70675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Customer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  <a:p>
              <a:pPr marL="228600" marR="0" lvl="1" indent="-2286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Business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3445773" y="0"/>
              <a:ext cx="3022607" cy="642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4"/>
            <p:cNvSpPr txBox="1"/>
            <p:nvPr/>
          </p:nvSpPr>
          <p:spPr>
            <a:xfrm>
              <a:off x="3445773" y="0"/>
              <a:ext cx="3022607" cy="642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Your Customer</a:t>
              </a:r>
              <a:endParaRPr sz="2600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3445773" y="642698"/>
              <a:ext cx="3022607" cy="151754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4"/>
            <p:cNvSpPr txBox="1"/>
            <p:nvPr/>
          </p:nvSpPr>
          <p:spPr>
            <a:xfrm>
              <a:off x="3445773" y="642698"/>
              <a:ext cx="3022607" cy="1517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70675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Communication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  <a:p>
              <a:pPr marL="228600" marR="0" lvl="1" indent="-2286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Satisfaction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</p:grpSp>
      <p:grpSp>
        <p:nvGrpSpPr>
          <p:cNvPr id="276" name="Google Shape;276;p34"/>
          <p:cNvGrpSpPr/>
          <p:nvPr/>
        </p:nvGrpSpPr>
        <p:grpSpPr>
          <a:xfrm>
            <a:off x="611561" y="3717032"/>
            <a:ext cx="8136904" cy="611929"/>
            <a:chOff x="4242250" y="87781"/>
            <a:chExt cx="1853749" cy="611929"/>
          </a:xfrm>
        </p:grpSpPr>
        <p:sp>
          <p:nvSpPr>
            <p:cNvPr id="277" name="Google Shape;277;p34"/>
            <p:cNvSpPr/>
            <p:nvPr/>
          </p:nvSpPr>
          <p:spPr>
            <a:xfrm>
              <a:off x="4242250" y="87781"/>
              <a:ext cx="1853749" cy="611929"/>
            </a:xfrm>
            <a:prstGeom prst="rect">
              <a:avLst/>
            </a:prstGeom>
            <a:solidFill>
              <a:srgbClr val="93895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242250" y="87781"/>
              <a:ext cx="1853749" cy="611929"/>
            </a:xfrm>
            <a:prstGeom prst="rect">
              <a:avLst/>
            </a:prstGeom>
            <a:solidFill>
              <a:srgbClr val="93895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199125" tIns="113775" rIns="199125" bIns="11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We</a:t>
              </a:r>
              <a:endParaRPr sz="2600">
                <a:solidFill>
                  <a:schemeClr val="lt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</p:grpSp>
      <p:grpSp>
        <p:nvGrpSpPr>
          <p:cNvPr id="279" name="Google Shape;279;p34"/>
          <p:cNvGrpSpPr/>
          <p:nvPr/>
        </p:nvGrpSpPr>
        <p:grpSpPr>
          <a:xfrm>
            <a:off x="611187" y="4241800"/>
            <a:ext cx="8137525" cy="1895475"/>
            <a:chOff x="4242250" y="611929"/>
            <a:chExt cx="1853749" cy="3452070"/>
          </a:xfrm>
        </p:grpSpPr>
        <p:sp>
          <p:nvSpPr>
            <p:cNvPr id="280" name="Google Shape;280;p34"/>
            <p:cNvSpPr/>
            <p:nvPr/>
          </p:nvSpPr>
          <p:spPr>
            <a:xfrm>
              <a:off x="4242250" y="611929"/>
              <a:ext cx="1853749" cy="345207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242250" y="611929"/>
              <a:ext cx="1853749" cy="3452070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149350" tIns="149350" rIns="199125" bIns="224025" anchor="t" anchorCtr="0">
              <a:noAutofit/>
            </a:bodyPr>
            <a:lstStyle/>
            <a:p>
              <a:pPr marL="285750" marR="0" lvl="1" indent="-285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Brand Building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  <a:p>
              <a:pPr marL="285750" marR="0" lvl="1" indent="-285750" algn="ctr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Brand Awareness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  <a:p>
              <a:pPr marL="285750" marR="0" lvl="1" indent="-285750" algn="ctr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Customer Engagement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  <a:p>
              <a:pPr marL="285750" marR="0" lvl="1" indent="-285750" algn="ctr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orts Mill Goudy" panose="02000503000000000000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Sorts Mill Goudy" panose="02000503000000000000"/>
                  <a:ea typeface="Sorts Mill Goudy" panose="02000503000000000000"/>
                  <a:cs typeface="Sorts Mill Goudy" panose="02000503000000000000"/>
                  <a:sym typeface="Sorts Mill Goudy" panose="02000503000000000000"/>
                </a:rPr>
                <a:t>User Experience</a:t>
              </a:r>
              <a:endParaRPr sz="2400" b="0" i="0" u="none" strike="noStrike" cap="none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endParaRPr>
            </a:p>
          </p:txBody>
        </p:sp>
      </p:grpSp>
      <p:sp>
        <p:nvSpPr>
          <p:cNvPr id="282" name="Google Shape;282;p34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2146300" y="434975"/>
            <a:ext cx="46799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00C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WHY BLUEBASE?</a:t>
            </a:r>
            <a:endParaRPr sz="2400" b="1">
              <a:solidFill>
                <a:srgbClr val="6600C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5288" y="1125538"/>
            <a:ext cx="38893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27575" y="928688"/>
            <a:ext cx="4005263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488950" y="3517900"/>
            <a:ext cx="3636963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Awareness is best at launching a new company, new flavor or a new model. It’s also great at introducing a current brand into a new market or product category.</a:t>
            </a:r>
            <a:endParaRPr sz="200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5292725" y="3546475"/>
            <a:ext cx="3311525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Brand Building is most effective at keeping current customers “in love” with your brand and to deepen your value in their hearts that goes beyond the commodity and price wars.</a:t>
            </a:r>
            <a:endParaRPr sz="200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684213" y="2444750"/>
            <a:ext cx="799147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Customer engagement</a:t>
            </a:r>
            <a:r>
              <a:rPr lang="en-US" sz="20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if it happens, occurs earlier in the timeline. </a:t>
            </a:r>
            <a:r>
              <a:rPr lang="en-US" sz="2000" b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Customer satisfaction</a:t>
            </a:r>
            <a:r>
              <a:rPr lang="en-US" sz="20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usually (but not always) is a result of </a:t>
            </a:r>
            <a:r>
              <a:rPr lang="en-US" sz="2000" b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customer engagement</a:t>
            </a:r>
            <a:r>
              <a:rPr lang="en-US" sz="200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</a:t>
            </a:r>
            <a:endParaRPr sz="200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46638" y="3670300"/>
            <a:ext cx="339725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00338" y="196850"/>
            <a:ext cx="3235325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4213" y="4052888"/>
            <a:ext cx="4392612" cy="236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7"/>
          <p:cNvGrpSpPr/>
          <p:nvPr/>
        </p:nvGrpSpPr>
        <p:grpSpPr>
          <a:xfrm>
            <a:off x="467544" y="1412776"/>
            <a:ext cx="8364908" cy="4353910"/>
            <a:chOff x="264938" y="872844"/>
            <a:chExt cx="8598764" cy="5009833"/>
          </a:xfrm>
        </p:grpSpPr>
        <p:sp>
          <p:nvSpPr>
            <p:cNvPr id="307" name="Google Shape;307;p37"/>
            <p:cNvSpPr txBox="1"/>
            <p:nvPr/>
          </p:nvSpPr>
          <p:spPr>
            <a:xfrm>
              <a:off x="368509" y="943334"/>
              <a:ext cx="1768663" cy="348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0" b="1">
                  <a:solidFill>
                    <a:srgbClr val="4F81E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Qualifications</a:t>
              </a:r>
              <a:endParaRPr sz="1660" b="1">
                <a:solidFill>
                  <a:srgbClr val="4F81E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462511" y="1466793"/>
              <a:ext cx="1745542" cy="249860"/>
            </a:xfrm>
            <a:prstGeom prst="rect">
              <a:avLst/>
            </a:prstGeom>
            <a:solidFill>
              <a:srgbClr val="4F81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70"/>
                <a:buFont typeface="Calibri" panose="020F0502020204030204"/>
                <a:buNone/>
              </a:pPr>
              <a:r>
                <a:rPr lang="en-US" sz="1870" b="0" i="0" u="none" strike="noStrike" cap="none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Post graduates</a:t>
              </a:r>
              <a:endParaRPr sz="187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09" name="Google Shape;309;p37" descr="C:\Documents and Settings\USER\Desktop\Employee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983485" y="1361235"/>
              <a:ext cx="148355" cy="400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>
              <a:off x="741340" y="1825993"/>
              <a:ext cx="1807380" cy="284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45"/>
                <a:buFont typeface="Arial" panose="020B0604020202020204"/>
                <a:buNone/>
              </a:pPr>
              <a:r>
                <a:rPr lang="en-US" sz="1245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Post Graduates</a:t>
              </a:r>
              <a:endParaRPr sz="93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37"/>
            <p:cNvSpPr txBox="1"/>
            <p:nvPr/>
          </p:nvSpPr>
          <p:spPr>
            <a:xfrm>
              <a:off x="3241790" y="1387622"/>
              <a:ext cx="682138" cy="316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5" b="1">
                  <a:solidFill>
                    <a:srgbClr val="4F81E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45%</a:t>
              </a:r>
              <a:endParaRPr sz="1455" b="1">
                <a:solidFill>
                  <a:srgbClr val="4F81E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12" name="Google Shape;312;p37" descr="C:\Documents and Settings\USER\Desktop\Employee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25022" y="1786941"/>
              <a:ext cx="148355" cy="400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>
              <a:off x="3461546" y="1817497"/>
              <a:ext cx="678406" cy="316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B7B7B"/>
                </a:buClr>
                <a:buSzPts val="1455"/>
                <a:buFont typeface="Arial" panose="020B0604020202020204"/>
                <a:buNone/>
              </a:pPr>
              <a:r>
                <a:rPr lang="en-US" sz="1455" b="1">
                  <a:solidFill>
                    <a:srgbClr val="7B7B7B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r>
                <a:rPr lang="en-US" sz="1455" b="1" i="0" u="none" strike="noStrike" cap="none">
                  <a:solidFill>
                    <a:srgbClr val="7B7B7B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5%</a:t>
              </a:r>
              <a:endParaRPr sz="1455" b="1" i="0" u="none" strike="noStrike" cap="none">
                <a:solidFill>
                  <a:srgbClr val="7B7B7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37"/>
            <p:cNvSpPr txBox="1"/>
            <p:nvPr/>
          </p:nvSpPr>
          <p:spPr>
            <a:xfrm>
              <a:off x="264938" y="2852936"/>
              <a:ext cx="3574349" cy="380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BD6EE"/>
                </a:buClr>
                <a:buSzPts val="1870"/>
                <a:buFont typeface="Calibri" panose="020F0502020204030204"/>
                <a:buNone/>
              </a:pPr>
              <a:r>
                <a:rPr lang="en-US" sz="1870" b="0" i="0" u="none" strike="noStrike" cap="none">
                  <a:solidFill>
                    <a:srgbClr val="BBD6E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……………………………………………………</a:t>
              </a:r>
              <a:endParaRPr sz="1870" b="0" i="0" u="none" strike="noStrike" cap="none">
                <a:solidFill>
                  <a:srgbClr val="BBD6E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462510" y="1844611"/>
              <a:ext cx="2520975" cy="303629"/>
            </a:xfrm>
            <a:prstGeom prst="rect">
              <a:avLst/>
            </a:prstGeom>
            <a:solidFill>
              <a:srgbClr val="70DF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70"/>
                <a:buFont typeface="Calibri" panose="020F0502020204030204"/>
                <a:buNone/>
              </a:pPr>
              <a:endParaRPr sz="187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37"/>
            <p:cNvSpPr txBox="1"/>
            <p:nvPr/>
          </p:nvSpPr>
          <p:spPr>
            <a:xfrm>
              <a:off x="498794" y="1872936"/>
              <a:ext cx="2633046" cy="284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45" b="1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Engineering Graduates</a:t>
              </a:r>
              <a:endParaRPr sz="935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400202" y="4215531"/>
              <a:ext cx="1053350" cy="190904"/>
            </a:xfrm>
            <a:prstGeom prst="rect">
              <a:avLst/>
            </a:prstGeom>
            <a:solidFill>
              <a:srgbClr val="4F81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70"/>
                <a:buFont typeface="Calibri" panose="020F0502020204030204"/>
                <a:buNone/>
              </a:pPr>
              <a:endParaRPr sz="187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398758" y="4549799"/>
              <a:ext cx="1669143" cy="237507"/>
            </a:xfrm>
            <a:prstGeom prst="rect">
              <a:avLst/>
            </a:prstGeom>
            <a:solidFill>
              <a:srgbClr val="70DF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70"/>
                <a:buFont typeface="Calibri" panose="020F0502020204030204"/>
                <a:buNone/>
              </a:pPr>
              <a:endParaRPr sz="187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19" name="Google Shape;319;p37" descr="C:\Documents and Settings\USER\Desktop\Employee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608888" y="4109973"/>
              <a:ext cx="148355" cy="400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37" descr="C:\Documents and Settings\USER\Desktop\Employee.pn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133876" y="4492072"/>
              <a:ext cx="148355" cy="400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7"/>
            <p:cNvSpPr txBox="1"/>
            <p:nvPr/>
          </p:nvSpPr>
          <p:spPr>
            <a:xfrm>
              <a:off x="411948" y="4525899"/>
              <a:ext cx="1596574" cy="284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45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0 – 5 Years</a:t>
              </a:r>
              <a:endParaRPr sz="935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2747432" y="4136360"/>
              <a:ext cx="714113" cy="316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5" b="1">
                  <a:solidFill>
                    <a:srgbClr val="4F81E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30%</a:t>
              </a:r>
              <a:endParaRPr sz="1455" b="1">
                <a:solidFill>
                  <a:srgbClr val="4F81E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2292211" y="4532204"/>
              <a:ext cx="691273" cy="316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B7B7B"/>
                </a:buClr>
                <a:buSzPts val="1455"/>
                <a:buFont typeface="Arial" panose="020B0604020202020204"/>
                <a:buNone/>
              </a:pPr>
              <a:r>
                <a:rPr lang="en-US" sz="1455" b="1">
                  <a:solidFill>
                    <a:srgbClr val="7B7B7B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70</a:t>
              </a:r>
              <a:r>
                <a:rPr lang="en-US" sz="1455" b="1" i="0" u="none" strike="noStrike" cap="none">
                  <a:solidFill>
                    <a:srgbClr val="7B7B7B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%</a:t>
              </a:r>
              <a:endParaRPr sz="1455" b="1" i="0" u="none" strike="noStrike" cap="none">
                <a:solidFill>
                  <a:srgbClr val="7B7B7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399636" y="3552723"/>
              <a:ext cx="4047790" cy="348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0" b="1">
                  <a:solidFill>
                    <a:srgbClr val="C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Experience Development</a:t>
              </a:r>
              <a:endParaRPr sz="166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358382" y="4181909"/>
              <a:ext cx="2190338" cy="284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45"/>
                <a:buFont typeface="Arial" panose="020B0604020202020204"/>
                <a:buNone/>
              </a:pPr>
              <a:r>
                <a:rPr lang="en-US" sz="1245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&gt;10 Yrs</a:t>
              </a:r>
              <a:endParaRPr sz="93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4572000" y="872844"/>
              <a:ext cx="4291702" cy="500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E8"/>
                </a:buClr>
                <a:buSzPts val="1800"/>
                <a:buFont typeface="Arial" panose="020B0604020202020204"/>
                <a:buNone/>
              </a:pPr>
              <a:r>
                <a:rPr lang="en-US" sz="1800" b="1" i="0" u="sng" strike="noStrike" cap="none" dirty="0">
                  <a:solidFill>
                    <a:srgbClr val="4F81E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Capabilities</a:t>
              </a:r>
              <a:endParaRPr sz="1800" b="1" i="0" u="sng" strike="noStrike" cap="none">
                <a:solidFill>
                  <a:srgbClr val="4F81E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55"/>
                <a:buFont typeface="Calibri" panose="020F0502020204030204"/>
                <a:buNone/>
              </a:pPr>
              <a:endParaRPr sz="1455">
                <a:solidFill>
                  <a:srgbClr val="4F81E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None/>
              </a:pPr>
              <a:r>
                <a:rPr lang="en-US" sz="1400" b="1" i="0" u="sng" strike="noStrike" cap="none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Application Development.</a:t>
              </a:r>
              <a:endParaRPr sz="1400" b="1" i="0" u="sng" strike="noStrike" cap="none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Web                : HTML, CSS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Frameworks    : </a:t>
              </a:r>
              <a:r>
                <a:rPr lang="en-US" sz="1400" dirty="0" err="1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Phonegap</a:t>
              </a: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,  Android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Programming  : PHP, </a:t>
              </a:r>
              <a:r>
                <a:rPr lang="en-US" sz="1400" dirty="0" err="1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Javascript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Library             : </a:t>
              </a:r>
              <a:r>
                <a:rPr lang="en-US" sz="1400" dirty="0" err="1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Jquery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DB                   : </a:t>
              </a:r>
              <a:r>
                <a:rPr lang="en-US" sz="1400" dirty="0" err="1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MySQL</a:t>
              </a: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, </a:t>
              </a:r>
              <a:r>
                <a:rPr lang="en-US" sz="1400" dirty="0" err="1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MongoDB</a:t>
              </a: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, MS SQL.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u="sng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Value ADD</a:t>
              </a:r>
              <a:endParaRPr sz="1400" b="1" u="sng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Integration capabilities viz. Access control,  PLC, RFID etc.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SAP Consulting, Support and maintenance.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 dirty="0">
                  <a:solidFill>
                    <a:srgbClr val="75707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Create Dashboards integrating your existing application data.</a:t>
              </a:r>
              <a:endParaRPr sz="1400">
                <a:solidFill>
                  <a:srgbClr val="75707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7" name="Google Shape;327;p37"/>
          <p:cNvSpPr txBox="1"/>
          <p:nvPr/>
        </p:nvSpPr>
        <p:spPr>
          <a:xfrm>
            <a:off x="1457" y="-4555"/>
            <a:ext cx="8211165" cy="103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 panose="02040502050505030304"/>
              <a:buNone/>
            </a:pPr>
            <a:r>
              <a:rPr lang="en-US" sz="3200" b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Our </a:t>
            </a:r>
            <a:r>
              <a:rPr lang="en-US" sz="3200" b="1">
                <a:solidFill>
                  <a:srgbClr val="0070C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Team</a:t>
            </a:r>
            <a:endParaRPr sz="3200" b="1">
              <a:solidFill>
                <a:srgbClr val="0070C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8"/>
          <p:cNvGrpSpPr/>
          <p:nvPr/>
        </p:nvGrpSpPr>
        <p:grpSpPr>
          <a:xfrm>
            <a:off x="539404" y="1914635"/>
            <a:ext cx="8065200" cy="4599528"/>
            <a:chOff x="683733" y="1930074"/>
            <a:chExt cx="8065200" cy="4846200"/>
          </a:xfrm>
        </p:grpSpPr>
        <p:sp>
          <p:nvSpPr>
            <p:cNvPr id="333" name="Google Shape;333;p38"/>
            <p:cNvSpPr txBox="1"/>
            <p:nvPr/>
          </p:nvSpPr>
          <p:spPr>
            <a:xfrm>
              <a:off x="683733" y="1930074"/>
              <a:ext cx="8065200" cy="48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457200" marR="0" lvl="0" indent="-368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95"/>
                <a:buFont typeface="Noto Sans Symbols"/>
                <a:buNone/>
              </a:pPr>
              <a:endParaRPr sz="139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r>
                <a:rPr lang="en-US" sz="1395">
                  <a:solidFill>
                    <a:srgbClr val="3C8DBC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</a:t>
              </a: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C8DB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r>
                <a:rPr lang="en-US" sz="1085">
                  <a:solidFill>
                    <a:srgbClr val="00206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The logos shown here are purely for illustration purposes  and belong to the respective owners</a:t>
              </a:r>
              <a:br>
                <a:rPr lang="en-US" sz="1085">
                  <a:solidFill>
                    <a:srgbClr val="00206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</a:br>
              <a:endParaRPr sz="1085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ctr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8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None/>
              </a:pPr>
              <a:endParaRPr sz="1005">
                <a:solidFill>
                  <a:srgbClr val="328E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34" name="Google Shape;334;p38"/>
            <p:cNvGrpSpPr/>
            <p:nvPr/>
          </p:nvGrpSpPr>
          <p:grpSpPr>
            <a:xfrm>
              <a:off x="875003" y="2189280"/>
              <a:ext cx="7802413" cy="4079434"/>
              <a:chOff x="875003" y="2189280"/>
              <a:chExt cx="7802413" cy="4079434"/>
            </a:xfrm>
          </p:grpSpPr>
          <p:pic>
            <p:nvPicPr>
              <p:cNvPr id="335" name="Google Shape;335;p38" descr="C:\Users\Vinodh\Desktop\Toshiba_logo.svg.png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>
                <a:off x="875003" y="2189280"/>
                <a:ext cx="2238711" cy="455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336;p38" descr="C:\Users\Vinodh\Desktop\225px-Madras_Rubber_Factory_Logo.svg.png"/>
              <p:cNvPicPr preferRelativeResize="0"/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708150" y="4559815"/>
                <a:ext cx="1831168" cy="499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38" descr="http://t3.gstatic.com/images?q=tbn:ANd9GcRiZLrKvteVp6ydscB2_39QKEPk5cEh2PpCrpK_cUPo83KZwpqWMQMMX_g">
                <a:hlinkClick r:id="rId3"/>
              </p:cNvPr>
              <p:cNvPicPr preferRelativeResize="0"/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994450" y="5228436"/>
                <a:ext cx="1872501" cy="10402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Google Shape;338;p38" descr="C:\Users\Vinodh\Desktop\dp_world_logo_by_addyking.jpg"/>
              <p:cNvPicPr preferRelativeResize="0"/>
              <p:nvPr/>
            </p:nvPicPr>
            <p:blipFill rotWithShape="1">
              <a:blip r:embed="rId5"/>
              <a:srcRect l="11610" r="-11610"/>
              <a:stretch>
                <a:fillRect/>
              </a:stretch>
            </p:blipFill>
            <p:spPr>
              <a:xfrm>
                <a:off x="3983071" y="4337105"/>
                <a:ext cx="1851060" cy="813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Google Shape;339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6884518" y="5359760"/>
                <a:ext cx="1792898" cy="777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38" descr="C:\Users\User\Desktop\Quadsel PPT\sclnew.jpg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884285" y="5378792"/>
                <a:ext cx="2440549" cy="7395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38" descr="C:\Users\User\Desktop\Quadsel PPT\mw_joomla_logo.png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879647" y="4333579"/>
                <a:ext cx="2229410" cy="8528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Google Shape;342;p38" descr="C:\Users\Vinodh\Desktop\chevron_oronite.jpg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011790" y="3167625"/>
                <a:ext cx="1640929" cy="9736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-6511" y="-15056"/>
            <a:ext cx="6738751" cy="103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 panose="02040502050505030304"/>
              <a:buNone/>
            </a:pPr>
            <a:r>
              <a:rPr lang="en-US" sz="36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Our </a:t>
            </a:r>
            <a:r>
              <a:rPr lang="en-US" sz="3600">
                <a:solidFill>
                  <a:srgbClr val="0070C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Esteemed</a:t>
            </a:r>
            <a:r>
              <a:rPr lang="en-US" sz="3600"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Customers</a:t>
            </a:r>
            <a:endParaRPr sz="3600"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3871050" y="3170588"/>
            <a:ext cx="3810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4201550" y="1806950"/>
            <a:ext cx="1169625" cy="11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6878277" y="1756277"/>
            <a:ext cx="1516725" cy="12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3977229" y="901609"/>
            <a:ext cx="4403664" cy="103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ropped-Axxelent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455" y="965981"/>
            <a:ext cx="2538989" cy="762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251520" y="2348881"/>
            <a:ext cx="3685973" cy="21602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139952" y="1772816"/>
            <a:ext cx="5004048" cy="43204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0" y="0"/>
            <a:ext cx="6763453" cy="103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 panose="02040502050505030304"/>
              <a:buNone/>
            </a:pPr>
            <a:r>
              <a:rPr lang="en-US" sz="3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Our 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Solutions</a:t>
            </a:r>
            <a:endParaRPr sz="36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1041100" y="4395975"/>
            <a:ext cx="7287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/>
              <a:buNone/>
            </a:pPr>
            <a:r>
              <a:rPr lang="en-US" sz="25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Bluebase Software Systems Private Limited</a:t>
            </a:r>
            <a:endParaRPr sz="2500" b="1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/>
              <a:buNone/>
            </a:pPr>
            <a:r>
              <a:rPr lang="en-US" sz="25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+91 98</a:t>
            </a:r>
            <a:r>
              <a:rPr lang="en-IN" altLang="en-US" sz="25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410 16631</a:t>
            </a:r>
            <a:endParaRPr lang="en-IN" altLang="en-US" sz="2500" b="1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85856" y="1017904"/>
            <a:ext cx="4231927" cy="230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1301162" y="3610192"/>
            <a:ext cx="59406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7030A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THANK YOU!!!</a:t>
            </a:r>
            <a:endParaRPr sz="3600" b="1">
              <a:solidFill>
                <a:srgbClr val="7030A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64f5111a_0_0"/>
          <p:cNvSpPr txBox="1"/>
          <p:nvPr/>
        </p:nvSpPr>
        <p:spPr>
          <a:xfrm>
            <a:off x="7072313" y="6413500"/>
            <a:ext cx="1928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7" name="Google Shape;167;g8864f5111a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99063" y="3429000"/>
            <a:ext cx="7243374" cy="31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8864f5111a_0_0"/>
          <p:cNvSpPr/>
          <p:nvPr/>
        </p:nvSpPr>
        <p:spPr>
          <a:xfrm>
            <a:off x="814304" y="1578238"/>
            <a:ext cx="78129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rgbClr val="005BA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Brand Building</a:t>
            </a:r>
            <a:endParaRPr sz="5400" b="1">
              <a:solidFill>
                <a:srgbClr val="005BA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7072313" y="6413500"/>
            <a:ext cx="1928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8950" y="882650"/>
            <a:ext cx="8237537" cy="55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566755" y="6413500"/>
            <a:ext cx="4324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*Values mentioned in Million*</a:t>
            </a:r>
            <a:endParaRPr sz="1800" b="1">
              <a:solidFill>
                <a:schemeClr val="dk1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1" name="Google Shape;181;p24"/>
          <p:cNvGraphicFramePr>
            <a:graphicFrameLocks noSelect="1"/>
          </p:cNvGraphicFramePr>
          <p:nvPr/>
        </p:nvGraphicFramePr>
        <p:xfrm>
          <a:off x="928688" y="785813"/>
          <a:ext cx="6789737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0" imgH="0" progId="Excel.Sheet.8">
                  <p:embed/>
                </p:oleObj>
              </mc:Choice>
              <mc:Fallback>
                <p:oleObj name="" r:id="rId1" imgW="0" imgH="0" progId="Excel.Sheet.8">
                  <p:embed/>
                  <p:pic>
                    <p:nvPicPr>
                      <p:cNvPr id="0" name="FreeForm 1024"/>
                      <p:cNvPicPr/>
                      <p:nvPr/>
                    </p:nvPicPr>
                    <p:blipFill>
                      <a:blip/>
                    </p:blipFill>
                    <p:spPr>
                      <a:xfrm>
                        <a:off x="928688" y="785813"/>
                        <a:ext cx="6789737" cy="5678487"/>
                      </a:xfr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1025" descr="rI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774700"/>
            <a:ext cx="6781800" cy="567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7" name="Google Shape;187;p25"/>
          <p:cNvGraphicFramePr>
            <a:graphicFrameLocks noSelect="1"/>
          </p:cNvGraphicFramePr>
          <p:nvPr/>
        </p:nvGraphicFramePr>
        <p:xfrm>
          <a:off x="992188" y="1001713"/>
          <a:ext cx="6678612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0" imgH="0" progId="Excel.Sheet.8">
                  <p:embed/>
                </p:oleObj>
              </mc:Choice>
              <mc:Fallback>
                <p:oleObj name="" r:id="rId1" imgW="0" imgH="0" progId="Excel.Sheet.8">
                  <p:embed/>
                  <p:pic>
                    <p:nvPicPr>
                      <p:cNvPr id="0" name="FreeForm 2048"/>
                      <p:cNvPicPr/>
                      <p:nvPr/>
                    </p:nvPicPr>
                    <p:blipFill>
                      <a:blip/>
                    </p:blipFill>
                    <p:spPr>
                      <a:xfrm>
                        <a:off x="992188" y="1001713"/>
                        <a:ext cx="6678612" cy="4510087"/>
                      </a:xfr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049" descr="rI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667500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87450" y="873125"/>
            <a:ext cx="18002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10250" y="4603750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4375" y="3332163"/>
            <a:ext cx="26035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10250" y="2063750"/>
            <a:ext cx="2171700" cy="153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175000" y="1530350"/>
            <a:ext cx="24479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CONTENT WRITING</a:t>
            </a:r>
            <a:endParaRPr sz="1800">
              <a:solidFill>
                <a:srgbClr val="76923C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014413" y="2847975"/>
            <a:ext cx="46085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WEBSITE DEVELOPMENT / REVAMPING</a:t>
            </a:r>
            <a:endParaRPr sz="1800">
              <a:solidFill>
                <a:srgbClr val="E36C09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317875" y="4017963"/>
            <a:ext cx="55022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SEARCH ENGINE OPTIMISATION / MARKETING</a:t>
            </a:r>
            <a:endParaRPr sz="1800">
              <a:solidFill>
                <a:srgbClr val="C0000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12750" y="5491163"/>
            <a:ext cx="55038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SOCIAL MEDIA OPTIMISATION / MARKETING</a:t>
            </a:r>
            <a:endParaRPr sz="1800">
              <a:solidFill>
                <a:srgbClr val="C00000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4950" y="4076700"/>
            <a:ext cx="3027363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827088" y="1341438"/>
            <a:ext cx="403225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36C09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SMO Post Content</a:t>
            </a:r>
            <a:endParaRPr sz="2400">
              <a:solidFill>
                <a:srgbClr val="E36C09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Services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Inspirational Quote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Fact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Blog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About us / Contact us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       </a:t>
            </a:r>
            <a:endParaRPr sz="24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342900" marR="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  <p:pic>
        <p:nvPicPr>
          <p:cNvPr id="208" name="Google Shape;208;p27" descr="G:\dinfini\Projects din\Ongoing Projects\Quadsel\blubase 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58000" y="0"/>
            <a:ext cx="20574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7072313" y="6413500"/>
            <a:ext cx="19288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www.bluebase.in</a:t>
            </a:r>
            <a:endParaRPr sz="1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579938" y="2359025"/>
            <a:ext cx="2376487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36C09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Blogs Writing</a:t>
            </a:r>
            <a:endParaRPr sz="2400">
              <a:solidFill>
                <a:srgbClr val="E36C09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 Blogs for Site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6923C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Blog Post</a:t>
            </a:r>
            <a:endParaRPr sz="2000">
              <a:solidFill>
                <a:srgbClr val="76923C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551363" y="1349375"/>
            <a:ext cx="442753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46C0A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Website Content Development</a:t>
            </a:r>
            <a:endParaRPr sz="2400">
              <a:solidFill>
                <a:srgbClr val="E46C0A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7933C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77933C"/>
              </a:buClr>
              <a:buSzPts val="2400"/>
              <a:buFont typeface="Noto Sans Symbols"/>
              <a:buChar char="⮚"/>
            </a:pPr>
            <a:r>
              <a:rPr lang="en-US" sz="2000">
                <a:solidFill>
                  <a:srgbClr val="77933C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SEO Based Content</a:t>
            </a:r>
            <a:endParaRPr sz="2000">
              <a:solidFill>
                <a:srgbClr val="77933C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244975" y="4967288"/>
            <a:ext cx="4535488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F0"/>
                </a:solidFill>
                <a:latin typeface="Sorts Mill Goudy" panose="02000503000000000000"/>
                <a:ea typeface="Sorts Mill Goudy" panose="02000503000000000000"/>
                <a:cs typeface="Sorts Mill Goudy" panose="02000503000000000000"/>
                <a:sym typeface="Sorts Mill Goudy" panose="02000503000000000000"/>
              </a:rPr>
              <a:t>CONTENT WRITING</a:t>
            </a:r>
            <a:endParaRPr sz="3600">
              <a:solidFill>
                <a:srgbClr val="00B0F0"/>
              </a:solidFill>
              <a:latin typeface="Sorts Mill Goudy" panose="02000503000000000000"/>
              <a:ea typeface="Sorts Mill Goudy" panose="02000503000000000000"/>
              <a:cs typeface="Sorts Mill Goudy" panose="02000503000000000000"/>
              <a:sym typeface="Sorts Mill Goudy" panose="02000503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3367</Words>
  <Application>WPS Presentation</Application>
  <PresentationFormat>On-screen Show (4:3)</PresentationFormat>
  <Paragraphs>182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Calibri</vt:lpstr>
      <vt:lpstr>Open Sans</vt:lpstr>
      <vt:lpstr>Roboto Slab</vt:lpstr>
      <vt:lpstr>Source Sans Pro</vt:lpstr>
      <vt:lpstr>Times New Roman</vt:lpstr>
      <vt:lpstr>Palatino Linotype</vt:lpstr>
      <vt:lpstr>Sorts Mill Goudy</vt:lpstr>
      <vt:lpstr>Noto Sans Symbols</vt:lpstr>
      <vt:lpstr>LathaRegular</vt:lpstr>
      <vt:lpstr>Microsoft YaHei</vt:lpstr>
      <vt:lpstr>Arial Unicode MS</vt:lpstr>
      <vt:lpstr>Office Theme</vt:lpstr>
      <vt:lpstr>Office Theme</vt:lpstr>
      <vt:lpstr>Excel.Sheet.8</vt:lpstr>
      <vt:lpstr>Excel.Sheet.8</vt:lpstr>
      <vt:lpstr> Welcomes you  to the World of  Software Solutions!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Our Esteemed Customers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Welcomes you  to the World of  Software Solutions!</dc:title>
  <dc:creator>Amol Vidwans</dc:creator>
  <cp:lastModifiedBy>91978</cp:lastModifiedBy>
  <cp:revision>3</cp:revision>
  <dcterms:created xsi:type="dcterms:W3CDTF">2019-03-28T16:50:00Z</dcterms:created>
  <dcterms:modified xsi:type="dcterms:W3CDTF">2020-11-02T08:58:43Z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