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Century Gothic" panose="020B0502020202020204" pitchFamily="34" charset="0"/>
      <p:regular r:id="rId14"/>
      <p:bold r:id="rId15"/>
      <p:italic r:id="rId16"/>
      <p:boldItalic r:id="rId17"/>
    </p:embeddedFont>
    <p:embeddedFont>
      <p:font typeface="Merriweather"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d03aea244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d03aea244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d03aea244_0_2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d03aea244_0_2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2e65a19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2e65a19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d6ad86a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d6ad86a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d701159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d701159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d9086cc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d9086cc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0013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849CC1A-66A8-43BC-B365-3469D701F208}"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85924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47027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4219258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77248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2340069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39831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5578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291543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8565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43233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9CC1A-66A8-43BC-B365-3469D701F208}"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7894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9CC1A-66A8-43BC-B365-3469D701F208}"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24174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9CC1A-66A8-43BC-B365-3469D701F208}" type="datetimeFigureOut">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79428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9CC1A-66A8-43BC-B365-3469D701F208}"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66834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9CC1A-66A8-43BC-B365-3469D701F208}" type="datetimeFigureOut">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045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849CC1A-66A8-43BC-B365-3469D701F208}"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58506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849CC1A-66A8-43BC-B365-3469D701F208}"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14414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6849CC1A-66A8-43BC-B365-3469D701F208}" type="datetimeFigureOut">
              <a:rPr lang="en-US" smtClean="0"/>
              <a:t>11/26/2020</a:t>
            </a:fld>
            <a:endParaRPr lang="en-US"/>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914466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ake_news"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hyperlink" Target="https://www.mindtools.com/pages/article/fake-news.ht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33975" y="859500"/>
            <a:ext cx="7141800" cy="119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dirty="0">
                <a:solidFill>
                  <a:srgbClr val="FFFFFF"/>
                </a:solidFill>
                <a:latin typeface="Merriweather"/>
                <a:ea typeface="Merriweather"/>
                <a:cs typeface="Merriweather"/>
                <a:sym typeface="Merriweather"/>
              </a:rPr>
              <a:t>Report :</a:t>
            </a:r>
            <a:br>
              <a:rPr lang="en" sz="3700" dirty="0">
                <a:solidFill>
                  <a:srgbClr val="FFFFFF"/>
                </a:solidFill>
                <a:latin typeface="Merriweather"/>
                <a:ea typeface="Merriweather"/>
                <a:cs typeface="Merriweather"/>
                <a:sym typeface="Merriweather"/>
              </a:rPr>
            </a:br>
            <a:r>
              <a:rPr lang="en" sz="3700" dirty="0">
                <a:solidFill>
                  <a:srgbClr val="FFFFFF"/>
                </a:solidFill>
                <a:latin typeface="Merriweather"/>
                <a:ea typeface="Merriweather"/>
                <a:cs typeface="Merriweather"/>
                <a:sym typeface="Merriweather"/>
              </a:rPr>
              <a:t>Fake News  Detection Model </a:t>
            </a:r>
            <a:endParaRPr sz="3700" dirty="0">
              <a:solidFill>
                <a:srgbClr val="FFFFFF"/>
              </a:solidFill>
              <a:latin typeface="Merriweather"/>
              <a:ea typeface="Merriweather"/>
              <a:cs typeface="Merriweather"/>
              <a:sym typeface="Merriweather"/>
            </a:endParaRPr>
          </a:p>
        </p:txBody>
      </p:sp>
      <p:sp>
        <p:nvSpPr>
          <p:cNvPr id="86" name="Google Shape;86;p13"/>
          <p:cNvSpPr txBox="1">
            <a:spLocks noGrp="1"/>
          </p:cNvSpPr>
          <p:nvPr>
            <p:ph type="subTitle" idx="1"/>
          </p:nvPr>
        </p:nvSpPr>
        <p:spPr>
          <a:xfrm>
            <a:off x="4686900" y="3411075"/>
            <a:ext cx="2793300"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FFFFFF"/>
                </a:solidFill>
                <a:latin typeface="Merriweather"/>
                <a:ea typeface="Merriweather"/>
                <a:cs typeface="Merriweather"/>
                <a:sym typeface="Merriweather"/>
              </a:rPr>
              <a:t>     Submitted by</a:t>
            </a:r>
          </a:p>
          <a:p>
            <a:pPr marL="0" lvl="0" indent="0" algn="l" rtl="0">
              <a:spcBef>
                <a:spcPts val="0"/>
              </a:spcBef>
              <a:spcAft>
                <a:spcPts val="0"/>
              </a:spcAft>
              <a:buNone/>
            </a:pPr>
            <a:r>
              <a:rPr lang="en" sz="2000" dirty="0">
                <a:solidFill>
                  <a:srgbClr val="FFFFFF"/>
                </a:solidFill>
                <a:latin typeface="Merriweather"/>
                <a:ea typeface="Merriweather"/>
                <a:cs typeface="Merriweather"/>
                <a:sym typeface="Merriweather"/>
              </a:rPr>
              <a:t>     L . Gopinath</a:t>
            </a:r>
            <a:endParaRPr sz="2000" dirty="0">
              <a:solidFill>
                <a:srgbClr val="FFFFFF"/>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2215850" y="282025"/>
            <a:ext cx="4203300" cy="5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Merriweather"/>
                <a:ea typeface="Merriweather"/>
                <a:cs typeface="Merriweather"/>
                <a:sym typeface="Merriweather"/>
              </a:rPr>
              <a:t>ACKNOWLEDGMENT</a:t>
            </a:r>
            <a:endParaRPr>
              <a:solidFill>
                <a:srgbClr val="351C75"/>
              </a:solidFill>
              <a:latin typeface="Merriweather"/>
              <a:ea typeface="Merriweather"/>
              <a:cs typeface="Merriweather"/>
              <a:sym typeface="Merriweather"/>
            </a:endParaRPr>
          </a:p>
          <a:p>
            <a:pPr marL="0" lvl="0" indent="0" algn="l" rtl="0">
              <a:spcBef>
                <a:spcPts val="0"/>
              </a:spcBef>
              <a:spcAft>
                <a:spcPts val="0"/>
              </a:spcAft>
              <a:buNone/>
            </a:pPr>
            <a:endParaRPr>
              <a:solidFill>
                <a:srgbClr val="351C75"/>
              </a:solidFill>
              <a:latin typeface="Merriweather"/>
              <a:ea typeface="Merriweather"/>
              <a:cs typeface="Merriweather"/>
              <a:sym typeface="Merriweather"/>
            </a:endParaRPr>
          </a:p>
          <a:p>
            <a:pPr marL="0" lvl="0" indent="0" algn="l" rtl="0">
              <a:spcBef>
                <a:spcPts val="0"/>
              </a:spcBef>
              <a:spcAft>
                <a:spcPts val="0"/>
              </a:spcAft>
              <a:buNone/>
            </a:pPr>
            <a:endParaRPr>
              <a:solidFill>
                <a:srgbClr val="351C75"/>
              </a:solidFill>
              <a:latin typeface="Merriweather"/>
              <a:ea typeface="Merriweather"/>
              <a:cs typeface="Merriweather"/>
              <a:sym typeface="Merriweather"/>
            </a:endParaRPr>
          </a:p>
        </p:txBody>
      </p:sp>
      <p:sp>
        <p:nvSpPr>
          <p:cNvPr id="92" name="Google Shape;92;p14"/>
          <p:cNvSpPr txBox="1">
            <a:spLocks noGrp="1"/>
          </p:cNvSpPr>
          <p:nvPr>
            <p:ph type="body" idx="1"/>
          </p:nvPr>
        </p:nvSpPr>
        <p:spPr>
          <a:xfrm>
            <a:off x="311700" y="1074350"/>
            <a:ext cx="8520600" cy="32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latin typeface="Merriweather"/>
                <a:ea typeface="Merriweather"/>
                <a:cs typeface="Merriweather"/>
                <a:sym typeface="Merriweather"/>
              </a:rPr>
              <a:t>I would like to express my thanks &amp; gratitude to the Flip Robo Technologies and my mentor  </a:t>
            </a:r>
            <a:r>
              <a:rPr lang="en" i="1" u="sng" dirty="0">
                <a:latin typeface="Merriweather"/>
                <a:ea typeface="Merriweather"/>
                <a:cs typeface="Merriweather"/>
                <a:sym typeface="Merriweather"/>
              </a:rPr>
              <a:t>Mr.Nitin Mishra </a:t>
            </a:r>
            <a:r>
              <a:rPr lang="en" i="1" dirty="0">
                <a:latin typeface="Merriweather"/>
                <a:ea typeface="Merriweather"/>
                <a:cs typeface="Merriweather"/>
                <a:sym typeface="Merriweather"/>
              </a:rPr>
              <a:t>for providing me the Opportunity to work on this model of “Fake-News Detection”.</a:t>
            </a:r>
            <a:endParaRPr i="1" dirty="0">
              <a:latin typeface="Merriweather"/>
              <a:ea typeface="Merriweather"/>
              <a:cs typeface="Merriweather"/>
              <a:sym typeface="Merriweather"/>
            </a:endParaRPr>
          </a:p>
          <a:p>
            <a:pPr marL="0" lvl="0" indent="0" algn="l" rtl="0">
              <a:spcBef>
                <a:spcPts val="1600"/>
              </a:spcBef>
              <a:spcAft>
                <a:spcPts val="0"/>
              </a:spcAft>
              <a:buNone/>
            </a:pPr>
            <a:r>
              <a:rPr lang="en" i="1" dirty="0">
                <a:latin typeface="Merriweather"/>
                <a:ea typeface="Merriweather"/>
                <a:cs typeface="Merriweather"/>
                <a:sym typeface="Merriweather"/>
              </a:rPr>
              <a:t>I came to know about so many new things. I am really thankful to them. Secondly, I would also like to extend my gratitude  to my parents &amp; friends who helped me a lot in finalizing this project within the limited time frame.</a:t>
            </a:r>
            <a:endParaRPr i="1" dirty="0">
              <a:latin typeface="Merriweather"/>
              <a:ea typeface="Merriweather"/>
              <a:cs typeface="Merriweather"/>
              <a:sym typeface="Merriweather"/>
            </a:endParaRPr>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2309875" y="114550"/>
            <a:ext cx="35052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erriweather"/>
                <a:ea typeface="Merriweather"/>
                <a:cs typeface="Merriweather"/>
                <a:sym typeface="Merriweather"/>
              </a:rPr>
              <a:t>INTRODUCTION</a:t>
            </a:r>
            <a:endParaRPr b="1">
              <a:latin typeface="Merriweather"/>
              <a:ea typeface="Merriweather"/>
              <a:cs typeface="Merriweather"/>
              <a:sym typeface="Merriweather"/>
            </a:endParaRPr>
          </a:p>
        </p:txBody>
      </p:sp>
      <p:sp>
        <p:nvSpPr>
          <p:cNvPr id="98" name="Google Shape;98;p15"/>
          <p:cNvSpPr txBox="1">
            <a:spLocks noGrp="1"/>
          </p:cNvSpPr>
          <p:nvPr>
            <p:ph type="body" idx="1"/>
          </p:nvPr>
        </p:nvSpPr>
        <p:spPr>
          <a:xfrm>
            <a:off x="311700" y="846050"/>
            <a:ext cx="8520600" cy="37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Merriweather"/>
                <a:ea typeface="Merriweather"/>
                <a:cs typeface="Merriweather"/>
                <a:sym typeface="Merriweather"/>
              </a:rPr>
              <a:t>Business Problem Framing</a:t>
            </a:r>
            <a:endParaRPr sz="2000" dirty="0">
              <a:latin typeface="Merriweather"/>
              <a:ea typeface="Merriweather"/>
              <a:cs typeface="Merriweather"/>
              <a:sym typeface="Merriweather"/>
            </a:endParaRPr>
          </a:p>
          <a:p>
            <a:pPr marL="0" lvl="0" indent="0" algn="l" rtl="0">
              <a:spcBef>
                <a:spcPts val="1600"/>
              </a:spcBef>
              <a:spcAft>
                <a:spcPts val="0"/>
              </a:spcAft>
              <a:buNone/>
            </a:pPr>
            <a:r>
              <a:rPr lang="en" dirty="0">
                <a:latin typeface="Merriweather"/>
                <a:ea typeface="Merriweather"/>
                <a:cs typeface="Merriweather"/>
                <a:sym typeface="Merriweather"/>
              </a:rPr>
              <a:t>This business problem is provided to me by the Flip Robo Technologies to work upon and the problem is about how fake news can affect &amp; influence our daily life in many different ways such as businesses , market , people &amp; Society etc. They can be in the form of both  printed &amp; digital media where the informations are distorted,inaccurate or False that has  tremendous potential to cause real-world impacts. </a:t>
            </a:r>
            <a:endParaRPr dirty="0">
              <a:latin typeface="Merriweather"/>
              <a:ea typeface="Merriweather"/>
              <a:cs typeface="Merriweather"/>
              <a:sym typeface="Merriweather"/>
            </a:endParaRPr>
          </a:p>
          <a:p>
            <a:pPr marL="0" lvl="0" indent="0" algn="l" rtl="0">
              <a:spcBef>
                <a:spcPts val="1600"/>
              </a:spcBef>
              <a:spcAft>
                <a:spcPts val="1600"/>
              </a:spcAft>
              <a:buNone/>
            </a:pPr>
            <a:r>
              <a:rPr lang="en" dirty="0">
                <a:latin typeface="Merriweather"/>
                <a:ea typeface="Merriweather"/>
                <a:cs typeface="Merriweather"/>
                <a:sym typeface="Merriweather"/>
              </a:rPr>
              <a:t>So, These problems related to fake news several public concerns about this problem and some approaches to mitigate this problems were expressed.</a:t>
            </a:r>
            <a:endParaRPr dirty="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body" idx="1"/>
          </p:nvPr>
        </p:nvSpPr>
        <p:spPr>
          <a:xfrm>
            <a:off x="311700" y="188025"/>
            <a:ext cx="8520600" cy="43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erriweather"/>
                <a:ea typeface="Merriweather"/>
                <a:cs typeface="Merriweather"/>
                <a:sym typeface="Merriweather"/>
              </a:rPr>
              <a:t>Conceptual Background of the Domain Problem</a:t>
            </a:r>
            <a:r>
              <a:rPr lang="en" dirty="0">
                <a:latin typeface="Merriweather"/>
                <a:ea typeface="Merriweather"/>
                <a:cs typeface="Merriweather"/>
                <a:sym typeface="Merriweather"/>
              </a:rPr>
              <a:t> </a:t>
            </a:r>
            <a:endParaRPr dirty="0">
              <a:latin typeface="Merriweather"/>
              <a:ea typeface="Merriweather"/>
              <a:cs typeface="Merriweather"/>
              <a:sym typeface="Merriweather"/>
            </a:endParaRPr>
          </a:p>
          <a:p>
            <a:pPr marL="0" lvl="0" indent="0" algn="l" rtl="0">
              <a:spcBef>
                <a:spcPts val="1600"/>
              </a:spcBef>
              <a:spcAft>
                <a:spcPts val="0"/>
              </a:spcAft>
              <a:buNone/>
            </a:pPr>
            <a:r>
              <a:rPr lang="en" sz="1600" dirty="0">
                <a:latin typeface="Merriweather"/>
                <a:ea typeface="Merriweather"/>
                <a:cs typeface="Merriweather"/>
                <a:sym typeface="Merriweather"/>
              </a:rPr>
              <a:t>To understand more about fake news I listed few points below one can refer to :</a:t>
            </a:r>
            <a:r>
              <a:rPr lang="en" dirty="0">
                <a:latin typeface="Merriweather"/>
                <a:ea typeface="Merriweather"/>
                <a:cs typeface="Merriweather"/>
                <a:sym typeface="Merriweather"/>
              </a:rPr>
              <a:t> </a:t>
            </a:r>
            <a:endParaRPr dirty="0">
              <a:latin typeface="Merriweather"/>
              <a:ea typeface="Merriweather"/>
              <a:cs typeface="Merriweather"/>
              <a:sym typeface="Merriweather"/>
            </a:endParaRPr>
          </a:p>
          <a:p>
            <a:pPr marL="0" lvl="0" indent="0" algn="l" rtl="0">
              <a:spcBef>
                <a:spcPts val="1600"/>
              </a:spcBef>
              <a:spcAft>
                <a:spcPts val="0"/>
              </a:spcAft>
              <a:buNone/>
            </a:pPr>
            <a:r>
              <a:rPr lang="en" dirty="0">
                <a:latin typeface="Merriweather"/>
                <a:ea typeface="Merriweather"/>
                <a:cs typeface="Merriweather"/>
                <a:sym typeface="Merriweather"/>
              </a:rPr>
              <a:t>1). </a:t>
            </a:r>
            <a:r>
              <a:rPr lang="en" sz="1500" u="sng" dirty="0">
                <a:solidFill>
                  <a:schemeClr val="accent6"/>
                </a:solid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Fake news – Google , Wikipedia</a:t>
            </a:r>
            <a:r>
              <a:rPr lang="en" dirty="0">
                <a:solidFill>
                  <a:schemeClr val="accent6"/>
                </a:solidFill>
                <a:latin typeface="Merriweather"/>
                <a:ea typeface="Merriweather"/>
                <a:cs typeface="Merriweather"/>
                <a:sym typeface="Merriweather"/>
              </a:rPr>
              <a:t> </a:t>
            </a:r>
            <a:r>
              <a:rPr lang="en" dirty="0">
                <a:latin typeface="Merriweather"/>
                <a:ea typeface="Merriweather"/>
                <a:cs typeface="Merriweather"/>
                <a:sym typeface="Merriweather"/>
              </a:rPr>
              <a:t>:  </a:t>
            </a:r>
            <a:r>
              <a:rPr lang="en" sz="1600" dirty="0">
                <a:latin typeface="Merriweather"/>
                <a:ea typeface="Merriweather"/>
                <a:cs typeface="Merriweather"/>
                <a:sym typeface="Merriweather"/>
              </a:rPr>
              <a:t>a)Fake news definition  b)Types   c)How to identify it.  d)History of fake-news etc.</a:t>
            </a:r>
            <a:r>
              <a:rPr lang="en" sz="1700" dirty="0">
                <a:latin typeface="Merriweather"/>
                <a:ea typeface="Merriweather"/>
                <a:cs typeface="Merriweather"/>
                <a:sym typeface="Merriweather"/>
              </a:rPr>
              <a:t>.</a:t>
            </a:r>
            <a:endParaRPr sz="1700" dirty="0">
              <a:latin typeface="Merriweather"/>
              <a:ea typeface="Merriweather"/>
              <a:cs typeface="Merriweather"/>
              <a:sym typeface="Merriweather"/>
            </a:endParaRPr>
          </a:p>
          <a:p>
            <a:pPr marL="0" lvl="0" indent="0" algn="l" rtl="0">
              <a:spcBef>
                <a:spcPts val="1600"/>
              </a:spcBef>
              <a:spcAft>
                <a:spcPts val="0"/>
              </a:spcAft>
              <a:buNone/>
            </a:pPr>
            <a:r>
              <a:rPr lang="en" dirty="0">
                <a:latin typeface="Merriweather"/>
                <a:ea typeface="Merriweather"/>
                <a:cs typeface="Merriweather"/>
                <a:sym typeface="Merriweather"/>
              </a:rPr>
              <a:t>2). </a:t>
            </a:r>
            <a:r>
              <a:rPr lang="en" sz="1500" u="sng" dirty="0">
                <a:solidFill>
                  <a:schemeClr val="accent6"/>
                </a:solidFill>
                <a:latin typeface="Merriweather"/>
                <a:ea typeface="Merriweather"/>
                <a:cs typeface="Merriweather"/>
                <a:sym typeface="Merriweather"/>
              </a:rPr>
              <a:t>What is Fake News and Why Should We Care? </a:t>
            </a:r>
            <a:r>
              <a:rPr lang="en" sz="1500" dirty="0">
                <a:solidFill>
                  <a:schemeClr val="accent6"/>
                </a:solidFill>
                <a:latin typeface="Merriweather"/>
                <a:ea typeface="Merriweather"/>
                <a:cs typeface="Merriweather"/>
                <a:sym typeface="Merriweather"/>
              </a:rPr>
              <a:t> :</a:t>
            </a:r>
            <a:r>
              <a:rPr lang="en" sz="1500" dirty="0">
                <a:solidFill>
                  <a:srgbClr val="000000"/>
                </a:solidFill>
                <a:latin typeface="Merriweather"/>
                <a:ea typeface="Merriweather"/>
                <a:cs typeface="Merriweather"/>
                <a:sym typeface="Merriweather"/>
              </a:rPr>
              <a:t> a)what’s wrong with fake news?, b) How do you know.  c) What can I do to avoid fake news etc..</a:t>
            </a:r>
            <a:endParaRPr sz="1500" dirty="0">
              <a:solidFill>
                <a:srgbClr val="000000"/>
              </a:solidFill>
              <a:latin typeface="Merriweather"/>
              <a:ea typeface="Merriweather"/>
              <a:cs typeface="Merriweather"/>
              <a:sym typeface="Merriweather"/>
            </a:endParaRPr>
          </a:p>
          <a:p>
            <a:pPr marL="0" lvl="0" indent="0" algn="l" rtl="0">
              <a:spcBef>
                <a:spcPts val="1600"/>
              </a:spcBef>
              <a:spcAft>
                <a:spcPts val="0"/>
              </a:spcAft>
              <a:buNone/>
            </a:pPr>
            <a:r>
              <a:rPr lang="en" sz="1600" dirty="0">
                <a:solidFill>
                  <a:srgbClr val="000000"/>
                </a:solidFill>
                <a:latin typeface="Merriweather"/>
                <a:ea typeface="Merriweather"/>
                <a:cs typeface="Merriweather"/>
                <a:sym typeface="Merriweather"/>
              </a:rPr>
              <a:t>3). </a:t>
            </a:r>
            <a:r>
              <a:rPr lang="en" sz="1500" u="sng" dirty="0">
                <a:solidFill>
                  <a:schemeClr val="accent6"/>
                </a:solidFill>
                <a:latin typeface="Merriweather"/>
                <a:ea typeface="Merriweather"/>
                <a:cs typeface="Merriweather"/>
                <a:sym typeface="Merriweather"/>
              </a:rPr>
              <a:t>Fake news and its  impact on real world?</a:t>
            </a:r>
            <a:r>
              <a:rPr lang="en" sz="1500" dirty="0">
                <a:solidFill>
                  <a:schemeClr val="accent6"/>
                </a:solidFill>
                <a:latin typeface="Merriweather"/>
                <a:ea typeface="Merriweather"/>
                <a:cs typeface="Merriweather"/>
                <a:sym typeface="Merriweather"/>
              </a:rPr>
              <a:t> :</a:t>
            </a:r>
            <a:r>
              <a:rPr lang="en" sz="1500" dirty="0">
                <a:solidFill>
                  <a:srgbClr val="000000"/>
                </a:solidFill>
                <a:latin typeface="Merriweather"/>
                <a:ea typeface="Merriweather"/>
                <a:cs typeface="Merriweather"/>
                <a:sym typeface="Merriweather"/>
              </a:rPr>
              <a:t> </a:t>
            </a:r>
            <a:r>
              <a:rPr lang="en" sz="1400" dirty="0">
                <a:solidFill>
                  <a:srgbClr val="000000"/>
                </a:solidFill>
                <a:latin typeface="Merriweather"/>
                <a:ea typeface="Merriweather"/>
                <a:cs typeface="Merriweather"/>
                <a:sym typeface="Merriweather"/>
              </a:rPr>
              <a:t>a) </a:t>
            </a:r>
            <a:r>
              <a:rPr lang="en" sz="1500" dirty="0">
                <a:solidFill>
                  <a:srgbClr val="383838"/>
                </a:solidFill>
                <a:latin typeface="Merriweather"/>
                <a:ea typeface="Merriweather"/>
                <a:cs typeface="Merriweather"/>
                <a:sym typeface="Merriweather"/>
              </a:rPr>
              <a:t>False information vs Fake news</a:t>
            </a:r>
            <a:endParaRPr lang="en" dirty="0">
              <a:solidFill>
                <a:srgbClr val="383838"/>
              </a:solidFill>
              <a:latin typeface="Merriweather"/>
              <a:ea typeface="Merriweather"/>
              <a:cs typeface="Merriweather"/>
              <a:sym typeface="Merriweather"/>
            </a:endParaRPr>
          </a:p>
          <a:p>
            <a:pPr marL="0" lvl="0" indent="0" algn="l" rtl="0">
              <a:spcBef>
                <a:spcPts val="1600"/>
              </a:spcBef>
              <a:spcAft>
                <a:spcPts val="0"/>
              </a:spcAft>
              <a:buNone/>
            </a:pPr>
            <a:r>
              <a:rPr lang="en" sz="1550" dirty="0">
                <a:solidFill>
                  <a:srgbClr val="383838"/>
                </a:solidFill>
                <a:latin typeface="Merriweather"/>
                <a:ea typeface="Merriweather"/>
                <a:cs typeface="Merriweather"/>
                <a:sym typeface="Merriweather"/>
              </a:rPr>
              <a:t>b)The Rise of False Information  c) Misleading Headings  d) Satire/Parody</a:t>
            </a:r>
            <a:endParaRPr sz="1550" dirty="0">
              <a:solidFill>
                <a:srgbClr val="383838"/>
              </a:solidFill>
              <a:latin typeface="Merriweather"/>
              <a:ea typeface="Merriweather"/>
              <a:cs typeface="Merriweather"/>
              <a:sym typeface="Merriweather"/>
            </a:endParaRPr>
          </a:p>
          <a:p>
            <a:pPr marL="0" lvl="0" indent="0" algn="l" rtl="0">
              <a:lnSpc>
                <a:spcPct val="161538"/>
              </a:lnSpc>
              <a:spcBef>
                <a:spcPts val="0"/>
              </a:spcBef>
              <a:spcAft>
                <a:spcPts val="0"/>
              </a:spcAft>
              <a:buNone/>
            </a:pPr>
            <a:endParaRPr lang="en" sz="1550" dirty="0">
              <a:solidFill>
                <a:srgbClr val="383838"/>
              </a:solidFill>
              <a:latin typeface="Merriweather"/>
              <a:ea typeface="Merriweather"/>
              <a:cs typeface="Merriweather"/>
              <a:sym typeface="Merriweather"/>
            </a:endParaRPr>
          </a:p>
          <a:p>
            <a:pPr marL="0" lvl="0" indent="0" algn="l" rtl="0">
              <a:lnSpc>
                <a:spcPct val="161538"/>
              </a:lnSpc>
              <a:spcBef>
                <a:spcPts val="0"/>
              </a:spcBef>
              <a:spcAft>
                <a:spcPts val="0"/>
              </a:spcAft>
              <a:buNone/>
            </a:pPr>
            <a:r>
              <a:rPr lang="en" sz="1550" dirty="0">
                <a:solidFill>
                  <a:srgbClr val="383838"/>
                </a:solidFill>
                <a:latin typeface="Merriweather"/>
                <a:ea typeface="Merriweather"/>
                <a:cs typeface="Merriweather"/>
                <a:sym typeface="Merriweather"/>
              </a:rPr>
              <a:t>4). </a:t>
            </a:r>
            <a:r>
              <a:rPr lang="en" sz="1500" u="sng" dirty="0">
                <a:solidFill>
                  <a:schemeClr val="accent6"/>
                </a:solidFill>
                <a:latin typeface="Merriweather"/>
                <a:ea typeface="Merriweather"/>
                <a:cs typeface="Merriweather"/>
                <a:sym typeface="Merriweather"/>
                <a:hlinkClick r:id="rId4">
                  <a:extLst>
                    <a:ext uri="{A12FA001-AC4F-418D-AE19-62706E023703}">
                      <ahyp:hlinkClr xmlns:ahyp="http://schemas.microsoft.com/office/drawing/2018/hyperlinkcolor" val="tx"/>
                    </a:ext>
                  </a:extLst>
                </a:hlinkClick>
              </a:rPr>
              <a:t>How to Spot Real and Fake News </a:t>
            </a:r>
            <a:r>
              <a:rPr lang="en" sz="1350" dirty="0">
                <a:solidFill>
                  <a:schemeClr val="accent6"/>
                </a:solidFill>
                <a:latin typeface="Merriweather"/>
                <a:ea typeface="Merriweather"/>
                <a:cs typeface="Merriweather"/>
                <a:sym typeface="Merriweather"/>
              </a:rPr>
              <a:t>:</a:t>
            </a:r>
            <a:r>
              <a:rPr lang="en" sz="1450" dirty="0">
                <a:solidFill>
                  <a:schemeClr val="accent6"/>
                </a:solidFill>
                <a:latin typeface="Merriweather"/>
                <a:ea typeface="Merriweather"/>
                <a:cs typeface="Merriweather"/>
                <a:sym typeface="Merriweather"/>
              </a:rPr>
              <a:t> </a:t>
            </a:r>
            <a:r>
              <a:rPr lang="en" sz="1450" dirty="0">
                <a:solidFill>
                  <a:srgbClr val="000000"/>
                </a:solidFill>
                <a:latin typeface="Merriweather"/>
                <a:ea typeface="Merriweather"/>
                <a:cs typeface="Merriweather"/>
                <a:sym typeface="Merriweather"/>
              </a:rPr>
              <a:t>a) Develop a critical mindset  b) See who else is reporting  c) check the sources etc.</a:t>
            </a:r>
            <a:endParaRPr sz="1450" dirty="0">
              <a:solidFill>
                <a:srgbClr val="000000"/>
              </a:solidFill>
              <a:latin typeface="Merriweather"/>
              <a:ea typeface="Merriweather"/>
              <a:cs typeface="Merriweather"/>
              <a:sym typeface="Merriweather"/>
            </a:endParaRPr>
          </a:p>
          <a:p>
            <a:pPr marL="0" lvl="0" indent="0" algn="l" rtl="0">
              <a:lnSpc>
                <a:spcPct val="161538"/>
              </a:lnSpc>
              <a:spcBef>
                <a:spcPts val="0"/>
              </a:spcBef>
              <a:spcAft>
                <a:spcPts val="0"/>
              </a:spcAft>
              <a:buNone/>
            </a:pPr>
            <a:endParaRPr sz="1350" dirty="0">
              <a:solidFill>
                <a:srgbClr val="383838"/>
              </a:solidFill>
              <a:highlight>
                <a:srgbClr val="FBFBFB"/>
              </a:highlight>
              <a:latin typeface="Montserrat"/>
              <a:ea typeface="Montserrat"/>
              <a:cs typeface="Montserrat"/>
              <a:sym typeface="Montserrat"/>
            </a:endParaRPr>
          </a:p>
          <a:p>
            <a:pPr marL="0" lvl="0" indent="0" algn="l" rtl="0">
              <a:lnSpc>
                <a:spcPct val="161538"/>
              </a:lnSpc>
              <a:spcBef>
                <a:spcPts val="0"/>
              </a:spcBef>
              <a:spcAft>
                <a:spcPts val="0"/>
              </a:spcAft>
              <a:buNone/>
            </a:pPr>
            <a:endParaRPr sz="1350" dirty="0">
              <a:solidFill>
                <a:srgbClr val="383838"/>
              </a:solidFill>
              <a:highlight>
                <a:srgbClr val="FBFBFB"/>
              </a:highlight>
              <a:latin typeface="Montserrat"/>
              <a:ea typeface="Montserrat"/>
              <a:cs typeface="Montserrat"/>
              <a:sym typeface="Montserrat"/>
            </a:endParaRPr>
          </a:p>
          <a:p>
            <a:pPr marL="0" lvl="0" indent="0" algn="l" rtl="0">
              <a:spcBef>
                <a:spcPts val="0"/>
              </a:spcBef>
              <a:spcAft>
                <a:spcPts val="0"/>
              </a:spcAft>
              <a:buNone/>
            </a:pPr>
            <a:endParaRPr sz="1600" dirty="0">
              <a:solidFill>
                <a:srgbClr val="000000"/>
              </a:solidFill>
              <a:highlight>
                <a:srgbClr val="FFFFFF"/>
              </a:highlight>
              <a:latin typeface="Merriweather"/>
              <a:ea typeface="Merriweather"/>
              <a:cs typeface="Merriweather"/>
              <a:sym typeface="Merriweather"/>
            </a:endParaRPr>
          </a:p>
          <a:p>
            <a:pPr marL="0" lvl="0" indent="0" algn="l" rtl="0">
              <a:spcBef>
                <a:spcPts val="1600"/>
              </a:spcBef>
              <a:spcAft>
                <a:spcPts val="1600"/>
              </a:spcAft>
              <a:buNone/>
            </a:pPr>
            <a:endParaRPr dirty="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body" idx="1"/>
          </p:nvPr>
        </p:nvSpPr>
        <p:spPr>
          <a:xfrm>
            <a:off x="311700" y="228300"/>
            <a:ext cx="8520600" cy="43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erriweather"/>
                <a:ea typeface="Merriweather"/>
                <a:cs typeface="Merriweather"/>
                <a:sym typeface="Merriweather"/>
              </a:rPr>
              <a:t>Motivation for the Problem Undertaken</a:t>
            </a:r>
            <a:endParaRPr b="1" dirty="0">
              <a:latin typeface="Merriweather"/>
              <a:ea typeface="Merriweather"/>
              <a:cs typeface="Merriweather"/>
              <a:sym typeface="Merriweather"/>
            </a:endParaRPr>
          </a:p>
          <a:p>
            <a:pPr marL="0" lvl="0" indent="0" algn="l" rtl="0">
              <a:spcBef>
                <a:spcPts val="1600"/>
              </a:spcBef>
              <a:spcAft>
                <a:spcPts val="0"/>
              </a:spcAft>
              <a:buNone/>
            </a:pPr>
            <a:r>
              <a:rPr lang="en" dirty="0">
                <a:latin typeface="Merriweather"/>
                <a:ea typeface="Merriweather"/>
                <a:cs typeface="Merriweather"/>
                <a:sym typeface="Merriweather"/>
              </a:rPr>
              <a:t>			In digital media there is a huge source of information available to us. not all the informations are reliable. So, to deal with this issue it has become very important to know the authenticity &amp; the sources of the origin of informations. As news can be easily fabricated,manipulated and distorted or inaccurate that can affect both businesses &amp; Society . Also, it acquire a tremendous potential to cause real-world impact. </a:t>
            </a:r>
            <a:endParaRPr dirty="0">
              <a:latin typeface="Merriweather"/>
              <a:ea typeface="Merriweather"/>
              <a:cs typeface="Merriweather"/>
              <a:sym typeface="Merriweather"/>
            </a:endParaRPr>
          </a:p>
          <a:p>
            <a:pPr marL="0" lvl="0" indent="0" algn="l" rtl="0">
              <a:spcBef>
                <a:spcPts val="1600"/>
              </a:spcBef>
              <a:spcAft>
                <a:spcPts val="1600"/>
              </a:spcAft>
              <a:buNone/>
            </a:pPr>
            <a:r>
              <a:rPr lang="en" dirty="0">
                <a:latin typeface="Merriweather"/>
                <a:ea typeface="Merriweather"/>
                <a:cs typeface="Merriweather"/>
                <a:sym typeface="Merriweather"/>
              </a:rPr>
              <a:t>So, considering all this issues &amp; challenges and taking into account the threats post by it(Fake-news). I took up this project to  help the  Organizations or society in making better decisions when it comes to dealing with this kinds of related issues whether it is businesses related or personal matters.</a:t>
            </a:r>
            <a:endParaRPr b="1" dirty="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1678700" y="80575"/>
            <a:ext cx="4888200" cy="44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latin typeface="Merriweather"/>
                <a:ea typeface="Merriweather"/>
                <a:cs typeface="Merriweather"/>
                <a:sym typeface="Merriweather"/>
              </a:rPr>
              <a:t>Analytical Problem Framing</a:t>
            </a:r>
            <a:endParaRPr sz="2600" b="1">
              <a:latin typeface="Merriweather"/>
              <a:ea typeface="Merriweather"/>
              <a:cs typeface="Merriweather"/>
              <a:sym typeface="Merriweather"/>
            </a:endParaRPr>
          </a:p>
          <a:p>
            <a:pPr marL="0" lvl="0" indent="0" algn="l" rtl="0">
              <a:spcBef>
                <a:spcPts val="0"/>
              </a:spcBef>
              <a:spcAft>
                <a:spcPts val="0"/>
              </a:spcAft>
              <a:buNone/>
            </a:pPr>
            <a:endParaRPr sz="2600" b="1">
              <a:latin typeface="Merriweather"/>
              <a:ea typeface="Merriweather"/>
              <a:cs typeface="Merriweather"/>
              <a:sym typeface="Merriweather"/>
            </a:endParaRPr>
          </a:p>
          <a:p>
            <a:pPr marL="0" lvl="0" indent="0" algn="l" rtl="0">
              <a:spcBef>
                <a:spcPts val="0"/>
              </a:spcBef>
              <a:spcAft>
                <a:spcPts val="0"/>
              </a:spcAft>
              <a:buNone/>
            </a:pPr>
            <a:endParaRPr sz="2600" b="1">
              <a:latin typeface="Merriweather"/>
              <a:ea typeface="Merriweather"/>
              <a:cs typeface="Merriweather"/>
              <a:sym typeface="Merriweather"/>
            </a:endParaRPr>
          </a:p>
        </p:txBody>
      </p:sp>
      <p:sp>
        <p:nvSpPr>
          <p:cNvPr id="114" name="Google Shape;114;p18"/>
          <p:cNvSpPr txBox="1">
            <a:spLocks noGrp="1"/>
          </p:cNvSpPr>
          <p:nvPr>
            <p:ph type="body" idx="1"/>
          </p:nvPr>
        </p:nvSpPr>
        <p:spPr>
          <a:xfrm>
            <a:off x="311700" y="631175"/>
            <a:ext cx="8520600" cy="393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b="1" dirty="0">
              <a:latin typeface="Merriweather"/>
              <a:ea typeface="Merriweather"/>
              <a:cs typeface="Merriweather"/>
              <a:sym typeface="Merriweather"/>
            </a:endParaRPr>
          </a:p>
          <a:p>
            <a:pPr marL="0" lvl="0" indent="0" algn="l" rtl="0">
              <a:spcBef>
                <a:spcPts val="0"/>
              </a:spcBef>
              <a:spcAft>
                <a:spcPts val="0"/>
              </a:spcAft>
              <a:buNone/>
            </a:pPr>
            <a:r>
              <a:rPr lang="en" b="1" dirty="0">
                <a:latin typeface="Merriweather"/>
                <a:ea typeface="Merriweather"/>
                <a:cs typeface="Merriweather"/>
                <a:sym typeface="Merriweather"/>
              </a:rPr>
              <a:t>Mathematical/ Analytical Modeling of the Problem</a:t>
            </a:r>
          </a:p>
          <a:p>
            <a:pPr marL="0" lvl="0" indent="0" algn="l" rtl="0">
              <a:spcBef>
                <a:spcPts val="0"/>
              </a:spcBef>
              <a:spcAft>
                <a:spcPts val="0"/>
              </a:spcAft>
              <a:buNone/>
            </a:pPr>
            <a:r>
              <a:rPr lang="en" b="1" dirty="0">
                <a:latin typeface="Merriweather"/>
                <a:ea typeface="Merriweather"/>
                <a:cs typeface="Merriweather"/>
                <a:sym typeface="Merriweather"/>
              </a:rPr>
              <a:t>		Applied the Graph(Bar chart) in separating the input values of 0(not-fake news) and 1(fake news). Then used Stopwords to remove the unwanted words </a:t>
            </a:r>
          </a:p>
          <a:p>
            <a:pPr marL="0" lvl="0" indent="0" algn="l" rtl="0">
              <a:spcBef>
                <a:spcPts val="0"/>
              </a:spcBef>
              <a:spcAft>
                <a:spcPts val="0"/>
              </a:spcAft>
              <a:buNone/>
            </a:pPr>
            <a:endParaRPr lang="en" b="1" dirty="0">
              <a:latin typeface="Merriweather"/>
              <a:ea typeface="Merriweather"/>
              <a:cs typeface="Merriweather"/>
              <a:sym typeface="Merriweather"/>
            </a:endParaRPr>
          </a:p>
          <a:p>
            <a:pPr marL="0" lvl="0" indent="0" algn="l" rtl="0">
              <a:spcBef>
                <a:spcPts val="0"/>
              </a:spcBef>
              <a:spcAft>
                <a:spcPts val="0"/>
              </a:spcAft>
              <a:buNone/>
            </a:pPr>
            <a:endParaRPr lang="en" b="1" dirty="0">
              <a:latin typeface="Merriweather"/>
              <a:ea typeface="Merriweather"/>
              <a:cs typeface="Merriweather"/>
              <a:sym typeface="Merriweather"/>
            </a:endParaRPr>
          </a:p>
          <a:p>
            <a:pPr marL="0" indent="0">
              <a:buNone/>
            </a:pPr>
            <a:r>
              <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Sources and their formats</a:t>
            </a:r>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 b="1" dirty="0">
              <a:latin typeface="Merriweather"/>
              <a:ea typeface="Merriweather"/>
              <a:cs typeface="Merriweather"/>
              <a:sym typeface="Merriweather"/>
            </a:endParaRPr>
          </a:p>
          <a:p>
            <a:pPr marL="0" lvl="0" indent="0" algn="l" rtl="0">
              <a:spcBef>
                <a:spcPts val="0"/>
              </a:spcBef>
              <a:spcAft>
                <a:spcPts val="0"/>
              </a:spcAft>
              <a:buNone/>
            </a:pPr>
            <a:r>
              <a:rPr lang="en" b="1" dirty="0">
                <a:latin typeface="Merriweather"/>
                <a:ea typeface="Merriweather"/>
                <a:cs typeface="Merriweather"/>
                <a:sym typeface="Merriweather"/>
              </a:rPr>
              <a:t>		Applied word cloud to display the words in the text of real data in the bilinear format.</a:t>
            </a:r>
          </a:p>
          <a:p>
            <a:pPr marL="0" lvl="0" indent="0" algn="l" rtl="0">
              <a:spcBef>
                <a:spcPts val="0"/>
              </a:spcBef>
              <a:spcAft>
                <a:spcPts val="0"/>
              </a:spcAft>
              <a:buNone/>
            </a:pPr>
            <a:endParaRPr lang="en" b="1" dirty="0">
              <a:latin typeface="Merriweather"/>
              <a:ea typeface="Merriweather"/>
              <a:cs typeface="Merriweather"/>
              <a:sym typeface="Merriweather"/>
            </a:endParaRPr>
          </a:p>
          <a:p>
            <a:pPr marL="0" lvl="0" indent="0" algn="l" rtl="0">
              <a:spcBef>
                <a:spcPts val="0"/>
              </a:spcBef>
              <a:spcAft>
                <a:spcPts val="0"/>
              </a:spcAft>
              <a:buNone/>
            </a:pPr>
            <a:endParaRPr lang="en" b="1" dirty="0">
              <a:latin typeface="Merriweather"/>
              <a:ea typeface="Merriweather"/>
              <a:cs typeface="Merriweather"/>
              <a:sym typeface="Merriweather"/>
            </a:endParaRPr>
          </a:p>
          <a:p>
            <a:pPr marL="0" lvl="0" indent="0" algn="l" rtl="0">
              <a:spcBef>
                <a:spcPts val="0"/>
              </a:spcBef>
              <a:spcAft>
                <a:spcPts val="0"/>
              </a:spcAft>
              <a:buNone/>
            </a:pPr>
            <a:endParaRPr lang="en" b="1" dirty="0">
              <a:latin typeface="Merriweather"/>
              <a:ea typeface="Merriweather"/>
              <a:cs typeface="Merriweather"/>
              <a:sym typeface="Merriweather"/>
            </a:endParaRPr>
          </a:p>
          <a:p>
            <a:pPr marL="0" indent="0">
              <a:buNone/>
            </a:pPr>
            <a:r>
              <a:rPr lang="en-IN" sz="18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Pre-processing </a:t>
            </a:r>
            <a:r>
              <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Done</a:t>
            </a:r>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en-US" dirty="0">
                <a:latin typeface="Merriweather"/>
                <a:ea typeface="Merriweather"/>
                <a:cs typeface="Merriweather"/>
                <a:sym typeface="Merriweather"/>
              </a:rPr>
              <a:t>		Understand the structure of data , types , information and missing values of input data for EDA process</a:t>
            </a:r>
            <a:endParaRPr dirty="0">
              <a:latin typeface="Merriweather"/>
              <a:ea typeface="Merriweather"/>
              <a:cs typeface="Merriweather"/>
              <a:sym typeface="Merriweather"/>
            </a:endParaRPr>
          </a:p>
          <a:p>
            <a:pPr marL="0" lvl="0" indent="0" algn="l" rtl="0">
              <a:spcBef>
                <a:spcPts val="1600"/>
              </a:spcBef>
              <a:spcAft>
                <a:spcPts val="1600"/>
              </a:spcAft>
              <a:buNone/>
            </a:pPr>
            <a:endParaRPr lang="en-US" dirty="0">
              <a:latin typeface="Merriweather"/>
              <a:ea typeface="Merriweather"/>
              <a:cs typeface="Merriweather"/>
              <a:sym typeface="Merriweather"/>
            </a:endParaRPr>
          </a:p>
          <a:p>
            <a:pPr marL="0" lvl="0" indent="0" algn="l" rtl="0">
              <a:spcBef>
                <a:spcPts val="1600"/>
              </a:spcBef>
              <a:spcAft>
                <a:spcPts val="1600"/>
              </a:spcAft>
              <a:buNone/>
            </a:pPr>
            <a:endParaRPr lang="en-US" dirty="0">
              <a:latin typeface="Merriweather"/>
              <a:ea typeface="Merriweather"/>
              <a:cs typeface="Merriweather"/>
              <a:sym typeface="Merriweather"/>
            </a:endParaRPr>
          </a:p>
          <a:p>
            <a:pPr marL="0" lvl="0" indent="0" algn="l" rtl="0">
              <a:spcBef>
                <a:spcPts val="1600"/>
              </a:spcBef>
              <a:spcAft>
                <a:spcPts val="1600"/>
              </a:spcAft>
              <a:buNone/>
            </a:pPr>
            <a:endParaRPr lang="en-US" dirty="0">
              <a:latin typeface="Merriweather"/>
              <a:ea typeface="Merriweather"/>
              <a:cs typeface="Merriweather"/>
              <a:sym typeface="Merriweather"/>
            </a:endParaRPr>
          </a:p>
          <a:p>
            <a:pPr marL="0" lvl="0" indent="0" algn="l" rtl="0">
              <a:spcBef>
                <a:spcPts val="1600"/>
              </a:spcBef>
              <a:spcAft>
                <a:spcPts val="1600"/>
              </a:spcAft>
              <a:buNone/>
            </a:pPr>
            <a:endParaRPr lang="en-US" dirty="0">
              <a:latin typeface="Merriweather"/>
              <a:ea typeface="Merriweather"/>
              <a:cs typeface="Merriweather"/>
              <a:sym typeface="Merriweather"/>
            </a:endParaRPr>
          </a:p>
          <a:p>
            <a:pPr marL="0" lvl="0" indent="0" algn="l" rtl="0">
              <a:spcBef>
                <a:spcPts val="1600"/>
              </a:spcBef>
              <a:spcAft>
                <a:spcPts val="1600"/>
              </a:spcAft>
              <a:buNone/>
            </a:pPr>
            <a:endParaRPr lang="en-US" dirty="0">
              <a:latin typeface="Merriweather"/>
              <a:ea typeface="Merriweather"/>
              <a:cs typeface="Merriweather"/>
              <a:sym typeface="Merriweather"/>
            </a:endParaRPr>
          </a:p>
          <a:p>
            <a:pPr marL="0" lvl="0" indent="0" algn="l" rtl="0">
              <a:spcBef>
                <a:spcPts val="1600"/>
              </a:spcBef>
              <a:spcAft>
                <a:spcPts val="1600"/>
              </a:spcAft>
              <a:buNone/>
            </a:pPr>
            <a:endParaRPr lang="en-US" dirty="0">
              <a:latin typeface="Merriweather"/>
              <a:ea typeface="Merriweather"/>
              <a:cs typeface="Merriweather"/>
              <a:sym typeface="Merriweather"/>
            </a:endParaRPr>
          </a:p>
          <a:p>
            <a:pPr marL="0" lvl="0" indent="0" algn="l" rtl="0">
              <a:spcBef>
                <a:spcPts val="1600"/>
              </a:spcBef>
              <a:spcAft>
                <a:spcPts val="1600"/>
              </a:spcAft>
              <a:buNone/>
            </a:pPr>
            <a:endParaRPr dirty="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2018-F1B3-46CC-9C77-F3ABEA049C31}"/>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A13A52C1-B1FB-4C42-9B74-A55A96926763}"/>
              </a:ext>
            </a:extLst>
          </p:cNvPr>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N" dirty="0">
                <a:latin typeface="Calibri" panose="020F0502020204030204" pitchFamily="34" charset="0"/>
                <a:cs typeface="Times New Roman" panose="02020603050405020304" pitchFamily="18" charset="0"/>
              </a:rPr>
              <a:t>We used several methods like </a:t>
            </a:r>
            <a:r>
              <a:rPr lang="en-US" b="1" i="0" dirty="0">
                <a:solidFill>
                  <a:srgbClr val="000000"/>
                </a:solidFill>
                <a:effectLst/>
                <a:latin typeface="Helvetica Neue"/>
              </a:rPr>
              <a:t>Logistic Regression , </a:t>
            </a:r>
            <a:r>
              <a:rPr lang="en-US" b="1" i="0" dirty="0" err="1">
                <a:solidFill>
                  <a:srgbClr val="000000"/>
                </a:solidFill>
                <a:effectLst/>
                <a:latin typeface="Helvetica Neue"/>
              </a:rPr>
              <a:t>DecisionTreeClassifier</a:t>
            </a:r>
            <a:r>
              <a:rPr lang="en-US" b="1" i="0" dirty="0">
                <a:solidFill>
                  <a:srgbClr val="000000"/>
                </a:solidFill>
                <a:effectLst/>
                <a:latin typeface="Helvetica Neue"/>
              </a:rPr>
              <a:t> , </a:t>
            </a:r>
            <a:r>
              <a:rPr lang="en-US" b="1" i="0" dirty="0" err="1">
                <a:solidFill>
                  <a:srgbClr val="000000"/>
                </a:solidFill>
                <a:effectLst/>
                <a:latin typeface="Helvetica Neue"/>
              </a:rPr>
              <a:t>RandomForestClassifier</a:t>
            </a:r>
            <a:r>
              <a:rPr lang="en-US" b="1" i="0" dirty="0">
                <a:solidFill>
                  <a:srgbClr val="000000"/>
                </a:solidFill>
                <a:effectLst/>
                <a:latin typeface="Helvetica Neue"/>
              </a:rPr>
              <a:t> , </a:t>
            </a:r>
            <a:r>
              <a:rPr lang="en-US" b="1" i="0" dirty="0" err="1">
                <a:solidFill>
                  <a:srgbClr val="000000"/>
                </a:solidFill>
                <a:effectLst/>
                <a:latin typeface="Helvetica Neue"/>
              </a:rPr>
              <a:t>MultinomialNB</a:t>
            </a:r>
            <a:r>
              <a:rPr lang="en-US" i="0" dirty="0">
                <a:solidFill>
                  <a:srgbClr val="000000"/>
                </a:solidFill>
                <a:effectLst/>
                <a:latin typeface="Helvetica Neue"/>
              </a:rPr>
              <a:t> &amp; </a:t>
            </a:r>
            <a:r>
              <a:rPr lang="en-US" b="1" i="0" dirty="0" err="1">
                <a:solidFill>
                  <a:srgbClr val="000000"/>
                </a:solidFill>
                <a:effectLst/>
                <a:latin typeface="Helvetica Neue"/>
              </a:rPr>
              <a:t>PassiveAggressiveClassifier</a:t>
            </a:r>
            <a:r>
              <a:rPr lang="en-US" i="0" dirty="0">
                <a:solidFill>
                  <a:srgbClr val="000000"/>
                </a:solidFill>
                <a:effectLst/>
                <a:latin typeface="Helvetica Neue"/>
              </a:rPr>
              <a:t> to separate the real(not fake) and fake news to </a:t>
            </a:r>
            <a:r>
              <a:rPr lang="en-US" i="0" dirty="0" err="1">
                <a:solidFill>
                  <a:srgbClr val="000000"/>
                </a:solidFill>
                <a:effectLst/>
                <a:latin typeface="Helvetica Neue"/>
              </a:rPr>
              <a:t>analyse</a:t>
            </a:r>
            <a:r>
              <a:rPr lang="en-US" i="0" dirty="0">
                <a:solidFill>
                  <a:srgbClr val="000000"/>
                </a:solidFill>
                <a:effectLst/>
                <a:latin typeface="Helvetica Neue"/>
              </a:rPr>
              <a:t> which one provide greater accuracy rate in providing the solution which helps business related problem and to implement in production with more efficiency. </a:t>
            </a:r>
          </a:p>
          <a:p>
            <a:pPr lvl="1"/>
            <a:r>
              <a:rPr lang="en-US" dirty="0">
                <a:solidFill>
                  <a:srgbClr val="000000"/>
                </a:solidFill>
                <a:latin typeface="Helvetica Neue"/>
              </a:rPr>
              <a:t>Finally </a:t>
            </a:r>
            <a:r>
              <a:rPr lang="en-US" b="1" i="0" dirty="0" err="1">
                <a:solidFill>
                  <a:srgbClr val="000000"/>
                </a:solidFill>
                <a:effectLst/>
                <a:latin typeface="Helvetica Neue"/>
              </a:rPr>
              <a:t>PassiveAggressiveClassifier</a:t>
            </a:r>
            <a:r>
              <a:rPr lang="en-US" i="0" dirty="0">
                <a:solidFill>
                  <a:srgbClr val="000000"/>
                </a:solidFill>
                <a:effectLst/>
                <a:latin typeface="Helvetica Neue"/>
              </a:rPr>
              <a:t> provides more accuracy than any other techniques</a:t>
            </a:r>
            <a:r>
              <a:rPr lang="en-US" b="1" i="0" dirty="0">
                <a:solidFill>
                  <a:srgbClr val="000000"/>
                </a:solidFill>
                <a:effectLst/>
                <a:latin typeface="Helvetica Neue"/>
              </a:rPr>
              <a:t>.</a:t>
            </a:r>
            <a:endParaRPr lang="en-US" i="0" dirty="0">
              <a:solidFill>
                <a:srgbClr val="000000"/>
              </a:solidFill>
              <a:effectLst/>
              <a:latin typeface="Helvetica Neue"/>
            </a:endParaRPr>
          </a:p>
          <a:p>
            <a:pPr lvl="1"/>
            <a:endParaRPr lang="en-US" i="0" dirty="0">
              <a:solidFill>
                <a:srgbClr val="000000"/>
              </a:solidFill>
              <a:effectLst/>
              <a:latin typeface="Helvetica Neue"/>
            </a:endParaRPr>
          </a:p>
        </p:txBody>
      </p:sp>
    </p:spTree>
    <p:extLst>
      <p:ext uri="{BB962C8B-B14F-4D97-AF65-F5344CB8AC3E}">
        <p14:creationId xmlns:p14="http://schemas.microsoft.com/office/powerpoint/2010/main" val="31405117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0</TotalTime>
  <Words>668</Words>
  <Application>Microsoft Office PowerPoint</Application>
  <PresentationFormat>On-screen Show (16:9)</PresentationFormat>
  <Paragraphs>46</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Montserrat</vt:lpstr>
      <vt:lpstr>Arial</vt:lpstr>
      <vt:lpstr>Century Gothic</vt:lpstr>
      <vt:lpstr>Helvetica Neue</vt:lpstr>
      <vt:lpstr>Merriweather</vt:lpstr>
      <vt:lpstr>Wingdings 3</vt:lpstr>
      <vt:lpstr>Symbol</vt:lpstr>
      <vt:lpstr>Calibri</vt:lpstr>
      <vt:lpstr>Slice</vt:lpstr>
      <vt:lpstr>Report : Fake News  Detection Model </vt:lpstr>
      <vt:lpstr>ACKNOWLEDGMENT  </vt:lpstr>
      <vt:lpstr>INTRODUCTION</vt:lpstr>
      <vt:lpstr>PowerPoint Presentation</vt:lpstr>
      <vt:lpstr>PowerPoint Presentation</vt:lpstr>
      <vt:lpstr>Analytical Problem Framing  </vt:lpstr>
      <vt:lpstr>Model/s Development and Evaluation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 Fake News  Detection Model</dc:title>
  <dc:creator>Fallen Angel</dc:creator>
  <cp:lastModifiedBy>Gopinath L</cp:lastModifiedBy>
  <cp:revision>1</cp:revision>
  <dcterms:modified xsi:type="dcterms:W3CDTF">2020-11-26T16:56:35Z</dcterms:modified>
</cp:coreProperties>
</file>