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256" r:id="rId5"/>
    <p:sldId id="792" r:id="rId6"/>
    <p:sldId id="793" r:id="rId7"/>
    <p:sldId id="799" r:id="rId8"/>
    <p:sldId id="800" r:id="rId9"/>
    <p:sldId id="801" r:id="rId10"/>
    <p:sldId id="810" r:id="rId11"/>
    <p:sldId id="815" r:id="rId12"/>
    <p:sldId id="811" r:id="rId13"/>
    <p:sldId id="817" r:id="rId14"/>
    <p:sldId id="604" r:id="rId15"/>
  </p:sldIdLst>
  <p:sldSz cx="14630400" cy="8229600"/>
  <p:notesSz cx="6858000" cy="9144000"/>
  <p:defaultTextStyle>
    <a:defPPr>
      <a:defRPr lang="en-US"/>
    </a:defPPr>
    <a:lvl1pPr marL="0" algn="l" defTabSz="1097280" rtl="0" eaLnBrk="1" latinLnBrk="0" hangingPunct="1">
      <a:defRPr sz="2200" kern="1200">
        <a:solidFill>
          <a:schemeClr val="tx1"/>
        </a:solidFill>
        <a:latin typeface="+mn-lt"/>
        <a:ea typeface="+mn-ea"/>
        <a:cs typeface="+mn-cs"/>
      </a:defRPr>
    </a:lvl1pPr>
    <a:lvl2pPr marL="548640" algn="l" defTabSz="1097280" rtl="0" eaLnBrk="1" latinLnBrk="0" hangingPunct="1">
      <a:defRPr sz="2200" kern="1200">
        <a:solidFill>
          <a:schemeClr val="tx1"/>
        </a:solidFill>
        <a:latin typeface="+mn-lt"/>
        <a:ea typeface="+mn-ea"/>
        <a:cs typeface="+mn-cs"/>
      </a:defRPr>
    </a:lvl2pPr>
    <a:lvl3pPr marL="1097280" algn="l" defTabSz="1097280" rtl="0" eaLnBrk="1" latinLnBrk="0" hangingPunct="1">
      <a:defRPr sz="2200" kern="1200">
        <a:solidFill>
          <a:schemeClr val="tx1"/>
        </a:solidFill>
        <a:latin typeface="+mn-lt"/>
        <a:ea typeface="+mn-ea"/>
        <a:cs typeface="+mn-cs"/>
      </a:defRPr>
    </a:lvl3pPr>
    <a:lvl4pPr marL="1645920" algn="l" defTabSz="1097280" rtl="0" eaLnBrk="1" latinLnBrk="0" hangingPunct="1">
      <a:defRPr sz="2200" kern="1200">
        <a:solidFill>
          <a:schemeClr val="tx1"/>
        </a:solidFill>
        <a:latin typeface="+mn-lt"/>
        <a:ea typeface="+mn-ea"/>
        <a:cs typeface="+mn-cs"/>
      </a:defRPr>
    </a:lvl4pPr>
    <a:lvl5pPr marL="2194560" algn="l" defTabSz="1097280" rtl="0" eaLnBrk="1" latinLnBrk="0" hangingPunct="1">
      <a:defRPr sz="2200" kern="1200">
        <a:solidFill>
          <a:schemeClr val="tx1"/>
        </a:solidFill>
        <a:latin typeface="+mn-lt"/>
        <a:ea typeface="+mn-ea"/>
        <a:cs typeface="+mn-cs"/>
      </a:defRPr>
    </a:lvl5pPr>
    <a:lvl6pPr marL="2743200" algn="l" defTabSz="1097280" rtl="0" eaLnBrk="1" latinLnBrk="0" hangingPunct="1">
      <a:defRPr sz="2200" kern="1200">
        <a:solidFill>
          <a:schemeClr val="tx1"/>
        </a:solidFill>
        <a:latin typeface="+mn-lt"/>
        <a:ea typeface="+mn-ea"/>
        <a:cs typeface="+mn-cs"/>
      </a:defRPr>
    </a:lvl6pPr>
    <a:lvl7pPr marL="3291840" algn="l" defTabSz="1097280" rtl="0" eaLnBrk="1" latinLnBrk="0" hangingPunct="1">
      <a:defRPr sz="2200" kern="1200">
        <a:solidFill>
          <a:schemeClr val="tx1"/>
        </a:solidFill>
        <a:latin typeface="+mn-lt"/>
        <a:ea typeface="+mn-ea"/>
        <a:cs typeface="+mn-cs"/>
      </a:defRPr>
    </a:lvl7pPr>
    <a:lvl8pPr marL="3840480" algn="l" defTabSz="1097280" rtl="0" eaLnBrk="1" latinLnBrk="0" hangingPunct="1">
      <a:defRPr sz="2200" kern="1200">
        <a:solidFill>
          <a:schemeClr val="tx1"/>
        </a:solidFill>
        <a:latin typeface="+mn-lt"/>
        <a:ea typeface="+mn-ea"/>
        <a:cs typeface="+mn-cs"/>
      </a:defRPr>
    </a:lvl8pPr>
    <a:lvl9pPr marL="4389120" algn="l" defTabSz="1097280" rtl="0" eaLnBrk="1" latinLnBrk="0" hangingPunct="1">
      <a:defRPr sz="2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CF3D"/>
    <a:srgbClr val="C0A523"/>
    <a:srgbClr val="246B1B"/>
    <a:srgbClr val="660033"/>
    <a:srgbClr val="660066"/>
    <a:srgbClr val="C7C7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82"/>
    <p:restoredTop sz="94772"/>
  </p:normalViewPr>
  <p:slideViewPr>
    <p:cSldViewPr snapToGrid="0" snapToObjects="1">
      <p:cViewPr varScale="1">
        <p:scale>
          <a:sx n="58" d="100"/>
          <a:sy n="58" d="100"/>
        </p:scale>
        <p:origin x="224" y="60"/>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392B7C-7B94-48F3-AD53-1D9389467956}" type="datetimeFigureOut">
              <a:rPr lang="en-US" smtClean="0"/>
              <a:t>4/7/2025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D8FE51-5DD6-4BF3-9495-81C4A5D2F89C}" type="slidenum">
              <a:rPr lang="en-US" smtClean="0"/>
              <a:t>‹#›</a:t>
            </a:fld>
            <a:endParaRPr lang="en-US"/>
          </a:p>
        </p:txBody>
      </p:sp>
    </p:spTree>
    <p:extLst>
      <p:ext uri="{BB962C8B-B14F-4D97-AF65-F5344CB8AC3E}">
        <p14:creationId xmlns:p14="http://schemas.microsoft.com/office/powerpoint/2010/main" val="4069219790"/>
      </p:ext>
    </p:extLst>
  </p:cSld>
  <p:clrMap bg1="lt1" tx1="dk1" bg2="lt2" tx2="dk2" accent1="accent1" accent2="accent2" accent3="accent3" accent4="accent4" accent5="accent5" accent6="accent6" hlink="hlink" folHlink="folHlink"/>
  <p:notesStyle>
    <a:lvl1pPr marL="0" algn="l" defTabSz="1097280" rtl="0" eaLnBrk="1" latinLnBrk="0" hangingPunct="1">
      <a:defRPr sz="1400" kern="1200">
        <a:solidFill>
          <a:schemeClr val="tx1"/>
        </a:solidFill>
        <a:latin typeface="+mn-lt"/>
        <a:ea typeface="+mn-ea"/>
        <a:cs typeface="+mn-cs"/>
      </a:defRPr>
    </a:lvl1pPr>
    <a:lvl2pPr marL="548640" algn="l" defTabSz="1097280" rtl="0" eaLnBrk="1" latinLnBrk="0" hangingPunct="1">
      <a:defRPr sz="1400" kern="1200">
        <a:solidFill>
          <a:schemeClr val="tx1"/>
        </a:solidFill>
        <a:latin typeface="+mn-lt"/>
        <a:ea typeface="+mn-ea"/>
        <a:cs typeface="+mn-cs"/>
      </a:defRPr>
    </a:lvl2pPr>
    <a:lvl3pPr marL="1097280" algn="l" defTabSz="1097280" rtl="0" eaLnBrk="1" latinLnBrk="0" hangingPunct="1">
      <a:defRPr sz="1400" kern="1200">
        <a:solidFill>
          <a:schemeClr val="tx1"/>
        </a:solidFill>
        <a:latin typeface="+mn-lt"/>
        <a:ea typeface="+mn-ea"/>
        <a:cs typeface="+mn-cs"/>
      </a:defRPr>
    </a:lvl3pPr>
    <a:lvl4pPr marL="1645920" algn="l" defTabSz="1097280" rtl="0" eaLnBrk="1" latinLnBrk="0" hangingPunct="1">
      <a:defRPr sz="1400" kern="1200">
        <a:solidFill>
          <a:schemeClr val="tx1"/>
        </a:solidFill>
        <a:latin typeface="+mn-lt"/>
        <a:ea typeface="+mn-ea"/>
        <a:cs typeface="+mn-cs"/>
      </a:defRPr>
    </a:lvl4pPr>
    <a:lvl5pPr marL="2194560" algn="l" defTabSz="1097280" rtl="0" eaLnBrk="1" latinLnBrk="0" hangingPunct="1">
      <a:defRPr sz="1400" kern="1200">
        <a:solidFill>
          <a:schemeClr val="tx1"/>
        </a:solidFill>
        <a:latin typeface="+mn-lt"/>
        <a:ea typeface="+mn-ea"/>
        <a:cs typeface="+mn-cs"/>
      </a:defRPr>
    </a:lvl5pPr>
    <a:lvl6pPr marL="2743200" algn="l" defTabSz="1097280" rtl="0" eaLnBrk="1" latinLnBrk="0" hangingPunct="1">
      <a:defRPr sz="1400" kern="1200">
        <a:solidFill>
          <a:schemeClr val="tx1"/>
        </a:solidFill>
        <a:latin typeface="+mn-lt"/>
        <a:ea typeface="+mn-ea"/>
        <a:cs typeface="+mn-cs"/>
      </a:defRPr>
    </a:lvl6pPr>
    <a:lvl7pPr marL="3291840" algn="l" defTabSz="1097280" rtl="0" eaLnBrk="1" latinLnBrk="0" hangingPunct="1">
      <a:defRPr sz="1400" kern="1200">
        <a:solidFill>
          <a:schemeClr val="tx1"/>
        </a:solidFill>
        <a:latin typeface="+mn-lt"/>
        <a:ea typeface="+mn-ea"/>
        <a:cs typeface="+mn-cs"/>
      </a:defRPr>
    </a:lvl7pPr>
    <a:lvl8pPr marL="3840480" algn="l" defTabSz="1097280" rtl="0" eaLnBrk="1" latinLnBrk="0" hangingPunct="1">
      <a:defRPr sz="1400" kern="1200">
        <a:solidFill>
          <a:schemeClr val="tx1"/>
        </a:solidFill>
        <a:latin typeface="+mn-lt"/>
        <a:ea typeface="+mn-ea"/>
        <a:cs typeface="+mn-cs"/>
      </a:defRPr>
    </a:lvl8pPr>
    <a:lvl9pPr marL="4389120" algn="l" defTabSz="109728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D8FE51-5DD6-4BF3-9495-81C4A5D2F89C}" type="slidenum">
              <a:rPr lang="en-US" smtClean="0"/>
              <a:t>10</a:t>
            </a:fld>
            <a:endParaRPr lang="en-US"/>
          </a:p>
        </p:txBody>
      </p:sp>
    </p:spTree>
    <p:extLst>
      <p:ext uri="{BB962C8B-B14F-4D97-AF65-F5344CB8AC3E}">
        <p14:creationId xmlns:p14="http://schemas.microsoft.com/office/powerpoint/2010/main" val="2230449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0" y="3911273"/>
            <a:ext cx="14630400" cy="431832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28" tIns="54864" rIns="109728" bIns="54864" rtlCol="0" anchor="ctr"/>
          <a:lstStyle/>
          <a:p>
            <a:pPr algn="ctr"/>
            <a:endParaRPr lang="en-GB" dirty="0"/>
          </a:p>
        </p:txBody>
      </p:sp>
      <p:sp>
        <p:nvSpPr>
          <p:cNvPr id="2" name="Title 1">
            <a:extLst>
              <a:ext uri="{FF2B5EF4-FFF2-40B4-BE49-F238E27FC236}">
                <a16:creationId xmlns:a16="http://schemas.microsoft.com/office/drawing/2014/main" id="{A90BEE7A-7819-E04D-BB55-67CA13864374}"/>
              </a:ext>
            </a:extLst>
          </p:cNvPr>
          <p:cNvSpPr>
            <a:spLocks noGrp="1"/>
          </p:cNvSpPr>
          <p:nvPr>
            <p:ph type="ctrTitle" hasCustomPrompt="1"/>
          </p:nvPr>
        </p:nvSpPr>
        <p:spPr>
          <a:xfrm>
            <a:off x="1828799" y="4070555"/>
            <a:ext cx="8170607" cy="1926324"/>
          </a:xfrm>
        </p:spPr>
        <p:txBody>
          <a:bodyPr anchor="t">
            <a:normAutofit/>
          </a:bodyPr>
          <a:lstStyle>
            <a:lvl1pPr algn="l">
              <a:defRPr sz="5800">
                <a:solidFill>
                  <a:schemeClr val="bg1"/>
                </a:solidFill>
              </a:defRPr>
            </a:lvl1pPr>
          </a:lstStyle>
          <a:p>
            <a:r>
              <a:rPr lang="en-GB" dirty="0"/>
              <a:t>Slide Deck Title</a:t>
            </a:r>
          </a:p>
        </p:txBody>
      </p:sp>
      <p:sp>
        <p:nvSpPr>
          <p:cNvPr id="3" name="Subtitle 2">
            <a:extLst>
              <a:ext uri="{FF2B5EF4-FFF2-40B4-BE49-F238E27FC236}">
                <a16:creationId xmlns:a16="http://schemas.microsoft.com/office/drawing/2014/main" id="{8D57E49C-3EEA-A443-9547-90F2FEFC96E2}"/>
              </a:ext>
            </a:extLst>
          </p:cNvPr>
          <p:cNvSpPr>
            <a:spLocks noGrp="1"/>
          </p:cNvSpPr>
          <p:nvPr>
            <p:ph type="subTitle" idx="1" hasCustomPrompt="1"/>
          </p:nvPr>
        </p:nvSpPr>
        <p:spPr>
          <a:xfrm>
            <a:off x="1828799" y="5996878"/>
            <a:ext cx="6683969" cy="1701779"/>
          </a:xfrm>
        </p:spPr>
        <p:txBody>
          <a:bodyPr anchor="t"/>
          <a:lstStyle>
            <a:lvl1pPr marL="0" indent="0" algn="l">
              <a:buNone/>
              <a:defRPr sz="2900">
                <a:solidFill>
                  <a:schemeClr val="bg1"/>
                </a:solidFill>
              </a:defRPr>
            </a:lvl1pPr>
            <a:lvl2pPr marL="548640" indent="0" algn="ctr">
              <a:buNone/>
              <a:defRPr sz="2400"/>
            </a:lvl2pPr>
            <a:lvl3pPr marL="1097280" indent="0" algn="ctr">
              <a:buNone/>
              <a:defRPr sz="2200"/>
            </a:lvl3pPr>
            <a:lvl4pPr marL="1645920" indent="0" algn="ctr">
              <a:buNone/>
              <a:defRPr sz="1900"/>
            </a:lvl4pPr>
            <a:lvl5pPr marL="2194560" indent="0" algn="ctr">
              <a:buNone/>
              <a:defRPr sz="1900"/>
            </a:lvl5pPr>
            <a:lvl6pPr marL="2743200" indent="0" algn="ctr">
              <a:buNone/>
              <a:defRPr sz="1900"/>
            </a:lvl6pPr>
            <a:lvl7pPr marL="3291840" indent="0" algn="ctr">
              <a:buNone/>
              <a:defRPr sz="1900"/>
            </a:lvl7pPr>
            <a:lvl8pPr marL="3840480" indent="0" algn="ctr">
              <a:buNone/>
              <a:defRPr sz="1900"/>
            </a:lvl8pPr>
            <a:lvl9pPr marL="4389120" indent="0" algn="ctr">
              <a:buNone/>
              <a:defRPr sz="1900"/>
            </a:lvl9pPr>
          </a:lstStyle>
          <a:p>
            <a:r>
              <a:rPr lang="en-GB" dirty="0"/>
              <a:t>Author </a:t>
            </a:r>
          </a:p>
          <a:p>
            <a:r>
              <a:rPr lang="en-GB" dirty="0"/>
              <a:t>Date </a:t>
            </a:r>
          </a:p>
        </p:txBody>
      </p:sp>
    </p:spTree>
    <p:extLst>
      <p:ext uri="{BB962C8B-B14F-4D97-AF65-F5344CB8AC3E}">
        <p14:creationId xmlns:p14="http://schemas.microsoft.com/office/powerpoint/2010/main" val="1566591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6544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0" y="7741207"/>
            <a:ext cx="4937760" cy="438150"/>
          </a:xfrm>
        </p:spPr>
        <p:txBody>
          <a:bodyPr/>
          <a:lstStyle/>
          <a:p>
            <a:pPr algn="l"/>
            <a:r>
              <a:rPr lang="en-US" dirty="0"/>
              <a:t>Kalyan Reddy Daida</a:t>
            </a:r>
            <a:endParaRPr lang="en-GB" dirty="0"/>
          </a:p>
        </p:txBody>
      </p:sp>
      <p:sp>
        <p:nvSpPr>
          <p:cNvPr id="4" name="Content Placeholder 2">
            <a:extLst>
              <a:ext uri="{FF2B5EF4-FFF2-40B4-BE49-F238E27FC236}">
                <a16:creationId xmlns:a16="http://schemas.microsoft.com/office/drawing/2014/main" id="{6E404D94-AC54-F344-B51A-76FE094D9001}"/>
              </a:ext>
            </a:extLst>
          </p:cNvPr>
          <p:cNvSpPr>
            <a:spLocks noGrp="1"/>
          </p:cNvSpPr>
          <p:nvPr>
            <p:ph idx="1"/>
          </p:nvPr>
        </p:nvSpPr>
        <p:spPr>
          <a:xfrm>
            <a:off x="1005840" y="1821433"/>
            <a:ext cx="12618720" cy="559092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itle Placeholder 1">
            <a:extLst>
              <a:ext uri="{FF2B5EF4-FFF2-40B4-BE49-F238E27FC236}">
                <a16:creationId xmlns:a16="http://schemas.microsoft.com/office/drawing/2014/main" id="{47D18E9C-71B9-6048-8B72-C5BBB56E4CA9}"/>
              </a:ext>
            </a:extLst>
          </p:cNvPr>
          <p:cNvSpPr>
            <a:spLocks noGrp="1"/>
          </p:cNvSpPr>
          <p:nvPr>
            <p:ph type="title"/>
          </p:nvPr>
        </p:nvSpPr>
        <p:spPr>
          <a:xfrm>
            <a:off x="1005840" y="272807"/>
            <a:ext cx="12618720" cy="1188851"/>
          </a:xfrm>
          <a:prstGeom prst="rect">
            <a:avLst/>
          </a:prstGeom>
        </p:spPr>
        <p:txBody>
          <a:bodyPr vert="horz" lIns="109728" tIns="54864" rIns="109728" bIns="54864" rtlCol="0" anchor="ctr">
            <a:normAutofit/>
          </a:bodyPr>
          <a:lstStyle>
            <a:lvl1pPr>
              <a:defRPr>
                <a:solidFill>
                  <a:schemeClr val="accent6">
                    <a:lumMod val="75000"/>
                  </a:schemeClr>
                </a:solidFill>
              </a:defRPr>
            </a:lvl1pPr>
          </a:lstStyle>
          <a:p>
            <a:r>
              <a:rPr lang="en-US" dirty="0"/>
              <a:t>Click to edit Master title style</a:t>
            </a:r>
            <a:br>
              <a:rPr lang="en-US" dirty="0"/>
            </a:br>
            <a:r>
              <a:rPr lang="en-US" sz="2400" dirty="0"/>
              <a:t>Sub heading</a:t>
            </a:r>
            <a:endParaRPr lang="en-GB" dirty="0"/>
          </a:p>
        </p:txBody>
      </p:sp>
    </p:spTree>
    <p:extLst>
      <p:ext uri="{BB962C8B-B14F-4D97-AF65-F5344CB8AC3E}">
        <p14:creationId xmlns:p14="http://schemas.microsoft.com/office/powerpoint/2010/main" val="1230007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alyan-without-Headin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0" y="7726175"/>
            <a:ext cx="4937760" cy="438150"/>
          </a:xfrm>
        </p:spPr>
        <p:txBody>
          <a:bodyPr/>
          <a:lstStyle/>
          <a:p>
            <a:pPr algn="l"/>
            <a:r>
              <a:rPr lang="en-US" dirty="0"/>
              <a:t>Kalyan Reddy Daida</a:t>
            </a:r>
            <a:endParaRPr lang="en-GB" dirty="0"/>
          </a:p>
        </p:txBody>
      </p:sp>
      <p:sp>
        <p:nvSpPr>
          <p:cNvPr id="4" name="Content Placeholder 2">
            <a:extLst>
              <a:ext uri="{FF2B5EF4-FFF2-40B4-BE49-F238E27FC236}">
                <a16:creationId xmlns:a16="http://schemas.microsoft.com/office/drawing/2014/main" id="{6E404D94-AC54-F344-B51A-76FE094D9001}"/>
              </a:ext>
            </a:extLst>
          </p:cNvPr>
          <p:cNvSpPr>
            <a:spLocks noGrp="1"/>
          </p:cNvSpPr>
          <p:nvPr>
            <p:ph idx="1"/>
          </p:nvPr>
        </p:nvSpPr>
        <p:spPr>
          <a:xfrm>
            <a:off x="1005840" y="1112311"/>
            <a:ext cx="12618720" cy="63000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75460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404D94-AC54-F344-B51A-76FE094D9001}"/>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Footer Placeholder 1"/>
          <p:cNvSpPr>
            <a:spLocks noGrp="1"/>
          </p:cNvSpPr>
          <p:nvPr>
            <p:ph type="ftr" sz="quarter" idx="10"/>
          </p:nvPr>
        </p:nvSpPr>
        <p:spPr>
          <a:xfrm>
            <a:off x="0" y="7741207"/>
            <a:ext cx="4937760" cy="438150"/>
          </a:xfrm>
        </p:spPr>
        <p:txBody>
          <a:bodyPr/>
          <a:lstStyle/>
          <a:p>
            <a:pPr algn="l"/>
            <a:r>
              <a:rPr lang="en-GB" dirty="0"/>
              <a:t>AWS VPC Master Class @Kalyan Reddy Daida</a:t>
            </a:r>
          </a:p>
        </p:txBody>
      </p:sp>
      <p:sp>
        <p:nvSpPr>
          <p:cNvPr id="4" name="Title 3">
            <a:extLst>
              <a:ext uri="{FF2B5EF4-FFF2-40B4-BE49-F238E27FC236}">
                <a16:creationId xmlns:a16="http://schemas.microsoft.com/office/drawing/2014/main" id="{7C995CC4-5E34-0E41-A7F9-D8A93939036A}"/>
              </a:ext>
            </a:extLst>
          </p:cNvPr>
          <p:cNvSpPr>
            <a:spLocks noGrp="1"/>
          </p:cNvSpPr>
          <p:nvPr>
            <p:ph type="title"/>
          </p:nvPr>
        </p:nvSpPr>
        <p:spPr>
          <a:xfrm>
            <a:off x="1005840" y="438151"/>
            <a:ext cx="12618720" cy="120777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419086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98A33-184A-8544-9FAA-FFAA66EAE573}"/>
              </a:ext>
            </a:extLst>
          </p:cNvPr>
          <p:cNvSpPr>
            <a:spLocks noGrp="1"/>
          </p:cNvSpPr>
          <p:nvPr>
            <p:ph type="title"/>
          </p:nvPr>
        </p:nvSpPr>
        <p:spPr>
          <a:xfrm>
            <a:off x="998220" y="2051686"/>
            <a:ext cx="12618720" cy="3423284"/>
          </a:xfrm>
        </p:spPr>
        <p:txBody>
          <a:bodyPr anchor="b"/>
          <a:lstStyle>
            <a:lvl1pPr>
              <a:defRPr sz="72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46F8684-740B-CF45-9F5C-1B7432DBD9FC}"/>
              </a:ext>
            </a:extLst>
          </p:cNvPr>
          <p:cNvSpPr>
            <a:spLocks noGrp="1"/>
          </p:cNvSpPr>
          <p:nvPr>
            <p:ph type="body" idx="1"/>
          </p:nvPr>
        </p:nvSpPr>
        <p:spPr>
          <a:xfrm>
            <a:off x="998220" y="5507356"/>
            <a:ext cx="12618720" cy="1800224"/>
          </a:xfrm>
        </p:spPr>
        <p:txBody>
          <a:bodyPr/>
          <a:lstStyle>
            <a:lvl1pPr marL="0" indent="0">
              <a:buNone/>
              <a:defRPr sz="2900">
                <a:solidFill>
                  <a:schemeClr val="tx1">
                    <a:tint val="75000"/>
                  </a:schemeClr>
                </a:solidFill>
              </a:defRPr>
            </a:lvl1pPr>
            <a:lvl2pPr marL="548640" indent="0">
              <a:buNone/>
              <a:defRPr sz="2400">
                <a:solidFill>
                  <a:schemeClr val="tx1">
                    <a:tint val="75000"/>
                  </a:schemeClr>
                </a:solidFill>
              </a:defRPr>
            </a:lvl2pPr>
            <a:lvl3pPr marL="1097280" indent="0">
              <a:buNone/>
              <a:defRPr sz="2200">
                <a:solidFill>
                  <a:schemeClr val="tx1">
                    <a:tint val="75000"/>
                  </a:schemeClr>
                </a:solidFill>
              </a:defRPr>
            </a:lvl3pPr>
            <a:lvl4pPr marL="1645920" indent="0">
              <a:buNone/>
              <a:defRPr sz="1900">
                <a:solidFill>
                  <a:schemeClr val="tx1">
                    <a:tint val="75000"/>
                  </a:schemeClr>
                </a:solidFill>
              </a:defRPr>
            </a:lvl4pPr>
            <a:lvl5pPr marL="2194560" indent="0">
              <a:buNone/>
              <a:defRPr sz="1900">
                <a:solidFill>
                  <a:schemeClr val="tx1">
                    <a:tint val="75000"/>
                  </a:schemeClr>
                </a:solidFill>
              </a:defRPr>
            </a:lvl5pPr>
            <a:lvl6pPr marL="2743200" indent="0">
              <a:buNone/>
              <a:defRPr sz="1900">
                <a:solidFill>
                  <a:schemeClr val="tx1">
                    <a:tint val="75000"/>
                  </a:schemeClr>
                </a:solidFill>
              </a:defRPr>
            </a:lvl6pPr>
            <a:lvl7pPr marL="3291840" indent="0">
              <a:buNone/>
              <a:defRPr sz="1900">
                <a:solidFill>
                  <a:schemeClr val="tx1">
                    <a:tint val="75000"/>
                  </a:schemeClr>
                </a:solidFill>
              </a:defRPr>
            </a:lvl7pPr>
            <a:lvl8pPr marL="3840480" indent="0">
              <a:buNone/>
              <a:defRPr sz="1900">
                <a:solidFill>
                  <a:schemeClr val="tx1">
                    <a:tint val="75000"/>
                  </a:schemeClr>
                </a:solidFill>
              </a:defRPr>
            </a:lvl8pPr>
            <a:lvl9pPr marL="4389120" indent="0">
              <a:buNone/>
              <a:defRPr sz="19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221892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719BB-4979-0B44-AF6B-85907812124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4F36EAB-B254-C146-A7C6-0DE76935A5BB}"/>
              </a:ext>
            </a:extLst>
          </p:cNvPr>
          <p:cNvSpPr>
            <a:spLocks noGrp="1"/>
          </p:cNvSpPr>
          <p:nvPr>
            <p:ph sz="half" idx="1"/>
          </p:nvPr>
        </p:nvSpPr>
        <p:spPr>
          <a:xfrm>
            <a:off x="1005840" y="1835107"/>
            <a:ext cx="6217920" cy="55772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C78D9AA-C4F2-F341-9AD2-DD78F9E32015}"/>
              </a:ext>
            </a:extLst>
          </p:cNvPr>
          <p:cNvSpPr>
            <a:spLocks noGrp="1"/>
          </p:cNvSpPr>
          <p:nvPr>
            <p:ph sz="half" idx="2"/>
          </p:nvPr>
        </p:nvSpPr>
        <p:spPr>
          <a:xfrm>
            <a:off x="7406640" y="1835106"/>
            <a:ext cx="6217920" cy="5577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477111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E078-3DB5-CD4E-B5FF-74FE6A229D02}"/>
              </a:ext>
            </a:extLst>
          </p:cNvPr>
          <p:cNvSpPr>
            <a:spLocks noGrp="1"/>
          </p:cNvSpPr>
          <p:nvPr>
            <p:ph type="title"/>
          </p:nvPr>
        </p:nvSpPr>
        <p:spPr>
          <a:xfrm>
            <a:off x="1007746" y="438150"/>
            <a:ext cx="12618720" cy="1590676"/>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88C4095-462F-0E4F-B67A-AB0DB86AECAE}"/>
              </a:ext>
            </a:extLst>
          </p:cNvPr>
          <p:cNvSpPr>
            <a:spLocks noGrp="1"/>
          </p:cNvSpPr>
          <p:nvPr>
            <p:ph type="body" idx="1"/>
          </p:nvPr>
        </p:nvSpPr>
        <p:spPr>
          <a:xfrm>
            <a:off x="1007746" y="2017396"/>
            <a:ext cx="6189344" cy="988694"/>
          </a:xfrm>
        </p:spPr>
        <p:txBody>
          <a:bodyPr anchor="b"/>
          <a:lstStyle>
            <a:lvl1pPr marL="0" indent="0">
              <a:buNone/>
              <a:defRPr sz="2900" b="1"/>
            </a:lvl1pPr>
            <a:lvl2pPr marL="548640" indent="0">
              <a:buNone/>
              <a:defRPr sz="2400" b="1"/>
            </a:lvl2pPr>
            <a:lvl3pPr marL="1097280" indent="0">
              <a:buNone/>
              <a:defRPr sz="2200" b="1"/>
            </a:lvl3pPr>
            <a:lvl4pPr marL="1645920" indent="0">
              <a:buNone/>
              <a:defRPr sz="1900" b="1"/>
            </a:lvl4pPr>
            <a:lvl5pPr marL="2194560" indent="0">
              <a:buNone/>
              <a:defRPr sz="1900" b="1"/>
            </a:lvl5pPr>
            <a:lvl6pPr marL="2743200" indent="0">
              <a:buNone/>
              <a:defRPr sz="1900" b="1"/>
            </a:lvl6pPr>
            <a:lvl7pPr marL="3291840" indent="0">
              <a:buNone/>
              <a:defRPr sz="1900" b="1"/>
            </a:lvl7pPr>
            <a:lvl8pPr marL="3840480" indent="0">
              <a:buNone/>
              <a:defRPr sz="1900" b="1"/>
            </a:lvl8pPr>
            <a:lvl9pPr marL="4389120" indent="0">
              <a:buNone/>
              <a:defRPr sz="1900" b="1"/>
            </a:lvl9pPr>
          </a:lstStyle>
          <a:p>
            <a:pPr lvl="0"/>
            <a:r>
              <a:rPr lang="en-US"/>
              <a:t>Edit Master text styles</a:t>
            </a:r>
          </a:p>
        </p:txBody>
      </p:sp>
      <p:sp>
        <p:nvSpPr>
          <p:cNvPr id="4" name="Content Placeholder 3">
            <a:extLst>
              <a:ext uri="{FF2B5EF4-FFF2-40B4-BE49-F238E27FC236}">
                <a16:creationId xmlns:a16="http://schemas.microsoft.com/office/drawing/2014/main" id="{53989E46-5048-5442-9E93-17CCAA14B2F8}"/>
              </a:ext>
            </a:extLst>
          </p:cNvPr>
          <p:cNvSpPr>
            <a:spLocks noGrp="1"/>
          </p:cNvSpPr>
          <p:nvPr>
            <p:ph sz="half" idx="2"/>
          </p:nvPr>
        </p:nvSpPr>
        <p:spPr>
          <a:xfrm>
            <a:off x="1007746" y="3006090"/>
            <a:ext cx="6189344" cy="44215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CD68C68-60E1-8E48-B221-933C8C8734BA}"/>
              </a:ext>
            </a:extLst>
          </p:cNvPr>
          <p:cNvSpPr>
            <a:spLocks noGrp="1"/>
          </p:cNvSpPr>
          <p:nvPr>
            <p:ph type="body" sz="quarter" idx="3"/>
          </p:nvPr>
        </p:nvSpPr>
        <p:spPr>
          <a:xfrm>
            <a:off x="7406640" y="2017396"/>
            <a:ext cx="6219826" cy="988694"/>
          </a:xfrm>
        </p:spPr>
        <p:txBody>
          <a:bodyPr anchor="b"/>
          <a:lstStyle>
            <a:lvl1pPr marL="0" indent="0">
              <a:buNone/>
              <a:defRPr sz="2900" b="1"/>
            </a:lvl1pPr>
            <a:lvl2pPr marL="548640" indent="0">
              <a:buNone/>
              <a:defRPr sz="2400" b="1"/>
            </a:lvl2pPr>
            <a:lvl3pPr marL="1097280" indent="0">
              <a:buNone/>
              <a:defRPr sz="2200" b="1"/>
            </a:lvl3pPr>
            <a:lvl4pPr marL="1645920" indent="0">
              <a:buNone/>
              <a:defRPr sz="1900" b="1"/>
            </a:lvl4pPr>
            <a:lvl5pPr marL="2194560" indent="0">
              <a:buNone/>
              <a:defRPr sz="1900" b="1"/>
            </a:lvl5pPr>
            <a:lvl6pPr marL="2743200" indent="0">
              <a:buNone/>
              <a:defRPr sz="1900" b="1"/>
            </a:lvl6pPr>
            <a:lvl7pPr marL="3291840" indent="0">
              <a:buNone/>
              <a:defRPr sz="1900" b="1"/>
            </a:lvl7pPr>
            <a:lvl8pPr marL="3840480" indent="0">
              <a:buNone/>
              <a:defRPr sz="1900" b="1"/>
            </a:lvl8pPr>
            <a:lvl9pPr marL="4389120" indent="0">
              <a:buNone/>
              <a:defRPr sz="1900" b="1"/>
            </a:lvl9pPr>
          </a:lstStyle>
          <a:p>
            <a:pPr lvl="0"/>
            <a:r>
              <a:rPr lang="en-US"/>
              <a:t>Edit Master text styles</a:t>
            </a:r>
          </a:p>
        </p:txBody>
      </p:sp>
      <p:sp>
        <p:nvSpPr>
          <p:cNvPr id="6" name="Content Placeholder 5">
            <a:extLst>
              <a:ext uri="{FF2B5EF4-FFF2-40B4-BE49-F238E27FC236}">
                <a16:creationId xmlns:a16="http://schemas.microsoft.com/office/drawing/2014/main" id="{A8F8A2F8-2BBD-5C48-9615-20088671D9EF}"/>
              </a:ext>
            </a:extLst>
          </p:cNvPr>
          <p:cNvSpPr>
            <a:spLocks noGrp="1"/>
          </p:cNvSpPr>
          <p:nvPr>
            <p:ph sz="quarter" idx="4"/>
          </p:nvPr>
        </p:nvSpPr>
        <p:spPr>
          <a:xfrm>
            <a:off x="7406640" y="3006090"/>
            <a:ext cx="6219826" cy="44215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35601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9923F-80CF-1549-A2F3-FD799F8D8292}"/>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284444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2359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A188-0C7D-5B48-8F5A-A4914AFAC988}"/>
              </a:ext>
            </a:extLst>
          </p:cNvPr>
          <p:cNvSpPr>
            <a:spLocks noGrp="1"/>
          </p:cNvSpPr>
          <p:nvPr>
            <p:ph type="title"/>
          </p:nvPr>
        </p:nvSpPr>
        <p:spPr>
          <a:xfrm>
            <a:off x="1007746" y="548640"/>
            <a:ext cx="4718684" cy="1920240"/>
          </a:xfrm>
        </p:spPr>
        <p:txBody>
          <a:bodyPr anchor="b"/>
          <a:lstStyle>
            <a:lvl1pPr>
              <a:defRPr sz="3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D79F44-FC70-FA4C-ABA7-3BC66D2F509B}"/>
              </a:ext>
            </a:extLst>
          </p:cNvPr>
          <p:cNvSpPr>
            <a:spLocks noGrp="1"/>
          </p:cNvSpPr>
          <p:nvPr>
            <p:ph idx="1"/>
          </p:nvPr>
        </p:nvSpPr>
        <p:spPr>
          <a:xfrm>
            <a:off x="6219826" y="1184911"/>
            <a:ext cx="7406640" cy="5848350"/>
          </a:xfrm>
        </p:spPr>
        <p:txBody>
          <a:bodyPr/>
          <a:lstStyle>
            <a:lvl1pPr>
              <a:defRPr sz="3800"/>
            </a:lvl1pPr>
            <a:lvl2pPr>
              <a:defRPr sz="3400"/>
            </a:lvl2pPr>
            <a:lvl3pPr>
              <a:defRPr sz="2900"/>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97335F7-E000-8E41-80E4-E0A5EE4F2A8E}"/>
              </a:ext>
            </a:extLst>
          </p:cNvPr>
          <p:cNvSpPr>
            <a:spLocks noGrp="1"/>
          </p:cNvSpPr>
          <p:nvPr>
            <p:ph type="body" sz="half" idx="2"/>
          </p:nvPr>
        </p:nvSpPr>
        <p:spPr>
          <a:xfrm>
            <a:off x="1007746" y="2468880"/>
            <a:ext cx="4718684" cy="4573906"/>
          </a:xfrm>
        </p:spPr>
        <p:txBody>
          <a:bodyPr/>
          <a:lstStyle>
            <a:lvl1pPr marL="0" indent="0">
              <a:buNone/>
              <a:defRPr sz="1900"/>
            </a:lvl1pPr>
            <a:lvl2pPr marL="548640" indent="0">
              <a:buNone/>
              <a:defRPr sz="1700"/>
            </a:lvl2pPr>
            <a:lvl3pPr marL="1097280" indent="0">
              <a:buNone/>
              <a:defRPr sz="140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Edit Master text styles</a:t>
            </a:r>
          </a:p>
        </p:txBody>
      </p:sp>
    </p:spTree>
    <p:extLst>
      <p:ext uri="{BB962C8B-B14F-4D97-AF65-F5344CB8AC3E}">
        <p14:creationId xmlns:p14="http://schemas.microsoft.com/office/powerpoint/2010/main" val="1797874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627E9-05F0-FE4F-9A4C-7EBDC6827538}"/>
              </a:ext>
            </a:extLst>
          </p:cNvPr>
          <p:cNvSpPr>
            <a:spLocks noGrp="1"/>
          </p:cNvSpPr>
          <p:nvPr>
            <p:ph type="title"/>
          </p:nvPr>
        </p:nvSpPr>
        <p:spPr>
          <a:xfrm>
            <a:off x="1007746" y="548640"/>
            <a:ext cx="4718684" cy="1920240"/>
          </a:xfrm>
        </p:spPr>
        <p:txBody>
          <a:bodyPr anchor="b"/>
          <a:lstStyle>
            <a:lvl1pPr>
              <a:defRPr sz="38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AE113E1-980C-1E4F-BD57-EFD7C1325AA0}"/>
              </a:ext>
            </a:extLst>
          </p:cNvPr>
          <p:cNvSpPr>
            <a:spLocks noGrp="1"/>
          </p:cNvSpPr>
          <p:nvPr>
            <p:ph type="pic" idx="1"/>
          </p:nvPr>
        </p:nvSpPr>
        <p:spPr>
          <a:xfrm>
            <a:off x="6219826" y="1184911"/>
            <a:ext cx="7406640" cy="5848350"/>
          </a:xfrm>
        </p:spPr>
        <p:txBody>
          <a:bodyPr/>
          <a:lstStyle>
            <a:lvl1pPr marL="0" indent="0">
              <a:buNone/>
              <a:defRPr sz="3800"/>
            </a:lvl1pPr>
            <a:lvl2pPr marL="548640" indent="0">
              <a:buNone/>
              <a:defRPr sz="3400"/>
            </a:lvl2pPr>
            <a:lvl3pPr marL="1097280" indent="0">
              <a:buNone/>
              <a:defRPr sz="290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endParaRPr lang="en-GB"/>
          </a:p>
        </p:txBody>
      </p:sp>
      <p:sp>
        <p:nvSpPr>
          <p:cNvPr id="4" name="Text Placeholder 3">
            <a:extLst>
              <a:ext uri="{FF2B5EF4-FFF2-40B4-BE49-F238E27FC236}">
                <a16:creationId xmlns:a16="http://schemas.microsoft.com/office/drawing/2014/main" id="{4913DE4B-B046-924F-B3CB-32E0383A5D60}"/>
              </a:ext>
            </a:extLst>
          </p:cNvPr>
          <p:cNvSpPr>
            <a:spLocks noGrp="1"/>
          </p:cNvSpPr>
          <p:nvPr>
            <p:ph type="body" sz="half" idx="2"/>
          </p:nvPr>
        </p:nvSpPr>
        <p:spPr>
          <a:xfrm>
            <a:off x="1007746" y="2468880"/>
            <a:ext cx="4718684" cy="4573906"/>
          </a:xfrm>
        </p:spPr>
        <p:txBody>
          <a:bodyPr/>
          <a:lstStyle>
            <a:lvl1pPr marL="0" indent="0">
              <a:buNone/>
              <a:defRPr sz="1900"/>
            </a:lvl1pPr>
            <a:lvl2pPr marL="548640" indent="0">
              <a:buNone/>
              <a:defRPr sz="1700"/>
            </a:lvl2pPr>
            <a:lvl3pPr marL="1097280" indent="0">
              <a:buNone/>
              <a:defRPr sz="140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Edit Master text styles</a:t>
            </a:r>
          </a:p>
        </p:txBody>
      </p:sp>
      <p:sp>
        <p:nvSpPr>
          <p:cNvPr id="5" name="Date Placeholder 4">
            <a:extLst>
              <a:ext uri="{FF2B5EF4-FFF2-40B4-BE49-F238E27FC236}">
                <a16:creationId xmlns:a16="http://schemas.microsoft.com/office/drawing/2014/main" id="{8C152A71-4150-4C4A-9445-154BD939EB38}"/>
              </a:ext>
            </a:extLst>
          </p:cNvPr>
          <p:cNvSpPr>
            <a:spLocks noGrp="1"/>
          </p:cNvSpPr>
          <p:nvPr>
            <p:ph type="dt" sz="half" idx="10"/>
          </p:nvPr>
        </p:nvSpPr>
        <p:spPr>
          <a:xfrm>
            <a:off x="1005840" y="7627621"/>
            <a:ext cx="3291840" cy="438150"/>
          </a:xfrm>
          <a:prstGeom prst="rect">
            <a:avLst/>
          </a:prstGeom>
        </p:spPr>
        <p:txBody>
          <a:bodyPr lIns="109728" tIns="54864" rIns="109728" bIns="54864"/>
          <a:lstStyle/>
          <a:p>
            <a:endParaRPr lang="en-GB"/>
          </a:p>
        </p:txBody>
      </p:sp>
      <p:sp>
        <p:nvSpPr>
          <p:cNvPr id="6" name="Footer Placeholder 5">
            <a:extLst>
              <a:ext uri="{FF2B5EF4-FFF2-40B4-BE49-F238E27FC236}">
                <a16:creationId xmlns:a16="http://schemas.microsoft.com/office/drawing/2014/main" id="{5BF15324-A847-7E48-BDE6-12E305FCF720}"/>
              </a:ext>
            </a:extLst>
          </p:cNvPr>
          <p:cNvSpPr>
            <a:spLocks noGrp="1"/>
          </p:cNvSpPr>
          <p:nvPr>
            <p:ph type="ftr" sz="quarter" idx="11"/>
          </p:nvPr>
        </p:nvSpPr>
        <p:spPr>
          <a:xfrm>
            <a:off x="4846320" y="7627621"/>
            <a:ext cx="4937760" cy="438150"/>
          </a:xfrm>
          <a:prstGeom prst="rect">
            <a:avLst/>
          </a:prstGeom>
        </p:spPr>
        <p:txBody>
          <a:bodyPr/>
          <a:lstStyle/>
          <a:p>
            <a:r>
              <a:rPr lang="en-US"/>
              <a:t>AWS VPC Master Class @Kalyan Reddy Daida</a:t>
            </a:r>
            <a:endParaRPr lang="en-GB"/>
          </a:p>
        </p:txBody>
      </p:sp>
      <p:sp>
        <p:nvSpPr>
          <p:cNvPr id="7" name="Slide Number Placeholder 6">
            <a:extLst>
              <a:ext uri="{FF2B5EF4-FFF2-40B4-BE49-F238E27FC236}">
                <a16:creationId xmlns:a16="http://schemas.microsoft.com/office/drawing/2014/main" id="{C2DD7A1F-D1EA-C646-9E58-6DC2830FA9BD}"/>
              </a:ext>
            </a:extLst>
          </p:cNvPr>
          <p:cNvSpPr>
            <a:spLocks noGrp="1"/>
          </p:cNvSpPr>
          <p:nvPr>
            <p:ph type="sldNum" sz="quarter" idx="12"/>
          </p:nvPr>
        </p:nvSpPr>
        <p:spPr>
          <a:xfrm>
            <a:off x="10332720" y="7627621"/>
            <a:ext cx="3291840" cy="438150"/>
          </a:xfrm>
          <a:prstGeom prst="rect">
            <a:avLst/>
          </a:prstGeom>
        </p:spPr>
        <p:txBody>
          <a:bodyPr lIns="109728" tIns="54864" rIns="109728" bIns="54864"/>
          <a:lstStyle/>
          <a:p>
            <a:fld id="{18A65C51-7344-6544-8116-303C127F5139}" type="slidenum">
              <a:rPr lang="en-GB" smtClean="0"/>
              <a:t>‹#›</a:t>
            </a:fld>
            <a:endParaRPr lang="en-GB"/>
          </a:p>
        </p:txBody>
      </p:sp>
    </p:spTree>
    <p:extLst>
      <p:ext uri="{BB962C8B-B14F-4D97-AF65-F5344CB8AC3E}">
        <p14:creationId xmlns:p14="http://schemas.microsoft.com/office/powerpoint/2010/main" val="2406569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73CC461-EC5E-944F-B708-4B7701E89627}"/>
              </a:ext>
            </a:extLst>
          </p:cNvPr>
          <p:cNvSpPr/>
          <p:nvPr/>
        </p:nvSpPr>
        <p:spPr>
          <a:xfrm>
            <a:off x="-15031" y="7665929"/>
            <a:ext cx="14645431" cy="563671"/>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28" tIns="54864" rIns="109728" bIns="54864" rtlCol="0" anchor="ctr"/>
          <a:lstStyle/>
          <a:p>
            <a:pPr algn="ctr"/>
            <a:endParaRPr lang="en-GB">
              <a:solidFill>
                <a:schemeClr val="bg1"/>
              </a:solidFill>
            </a:endParaRPr>
          </a:p>
        </p:txBody>
      </p:sp>
      <p:sp>
        <p:nvSpPr>
          <p:cNvPr id="2" name="Title Placeholder 1">
            <a:extLst>
              <a:ext uri="{FF2B5EF4-FFF2-40B4-BE49-F238E27FC236}">
                <a16:creationId xmlns:a16="http://schemas.microsoft.com/office/drawing/2014/main" id="{47D18E9C-71B9-6048-8B72-C5BBB56E4CA9}"/>
              </a:ext>
            </a:extLst>
          </p:cNvPr>
          <p:cNvSpPr>
            <a:spLocks noGrp="1"/>
          </p:cNvSpPr>
          <p:nvPr>
            <p:ph type="title"/>
          </p:nvPr>
        </p:nvSpPr>
        <p:spPr>
          <a:xfrm>
            <a:off x="1005840" y="438151"/>
            <a:ext cx="12618720" cy="1188851"/>
          </a:xfrm>
          <a:prstGeom prst="rect">
            <a:avLst/>
          </a:prstGeom>
        </p:spPr>
        <p:txBody>
          <a:bodyPr vert="horz" lIns="109728" tIns="54864" rIns="109728" bIns="54864" rtlCol="0" anchor="ctr">
            <a:normAutofit/>
          </a:bodyPr>
          <a:lstStyle/>
          <a:p>
            <a:r>
              <a:rPr lang="en-US" dirty="0"/>
              <a:t>Click to edit Master title style</a:t>
            </a:r>
            <a:br>
              <a:rPr lang="en-US" dirty="0"/>
            </a:br>
            <a:r>
              <a:rPr lang="en-US" sz="2400" dirty="0"/>
              <a:t>Sub heading</a:t>
            </a:r>
            <a:endParaRPr lang="en-GB" dirty="0"/>
          </a:p>
        </p:txBody>
      </p:sp>
      <p:sp>
        <p:nvSpPr>
          <p:cNvPr id="3" name="Text Placeholder 2">
            <a:extLst>
              <a:ext uri="{FF2B5EF4-FFF2-40B4-BE49-F238E27FC236}">
                <a16:creationId xmlns:a16="http://schemas.microsoft.com/office/drawing/2014/main" id="{D0A5E41C-C682-7742-8D56-362E23AF93A1}"/>
              </a:ext>
            </a:extLst>
          </p:cNvPr>
          <p:cNvSpPr>
            <a:spLocks noGrp="1"/>
          </p:cNvSpPr>
          <p:nvPr>
            <p:ph type="body" idx="1"/>
          </p:nvPr>
        </p:nvSpPr>
        <p:spPr>
          <a:xfrm>
            <a:off x="1005840" y="1821433"/>
            <a:ext cx="12618720" cy="5590922"/>
          </a:xfrm>
          <a:prstGeom prst="rect">
            <a:avLst/>
          </a:prstGeom>
        </p:spPr>
        <p:txBody>
          <a:bodyPr vert="horz" lIns="109728" tIns="54864" rIns="109728" bIns="54864"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Footer Placeholder 7"/>
          <p:cNvSpPr>
            <a:spLocks noGrp="1"/>
          </p:cNvSpPr>
          <p:nvPr>
            <p:ph type="ftr" sz="quarter" idx="3"/>
          </p:nvPr>
        </p:nvSpPr>
        <p:spPr>
          <a:xfrm>
            <a:off x="0" y="7756238"/>
            <a:ext cx="4937760" cy="438150"/>
          </a:xfrm>
          <a:prstGeom prst="rect">
            <a:avLst/>
          </a:prstGeom>
        </p:spPr>
        <p:txBody>
          <a:bodyPr vert="horz" lIns="109728" tIns="54864" rIns="109728" bIns="54864" rtlCol="0" anchor="ctr"/>
          <a:lstStyle>
            <a:lvl1pPr algn="ctr">
              <a:defRPr sz="1700" b="1">
                <a:solidFill>
                  <a:schemeClr val="bg1"/>
                </a:solidFill>
              </a:defRPr>
            </a:lvl1pPr>
          </a:lstStyle>
          <a:p>
            <a:pPr algn="l"/>
            <a:r>
              <a:rPr lang="en-US" dirty="0"/>
              <a:t>Kalyan Reddy Daida</a:t>
            </a:r>
            <a:endParaRPr lang="en-GB" dirty="0"/>
          </a:p>
        </p:txBody>
      </p:sp>
      <p:sp>
        <p:nvSpPr>
          <p:cNvPr id="6" name="Footer Placeholder 7"/>
          <p:cNvSpPr txBox="1">
            <a:spLocks/>
          </p:cNvSpPr>
          <p:nvPr/>
        </p:nvSpPr>
        <p:spPr>
          <a:xfrm>
            <a:off x="12852044" y="7714109"/>
            <a:ext cx="1735609" cy="437415"/>
          </a:xfrm>
          <a:prstGeom prst="rect">
            <a:avLst/>
          </a:prstGeom>
        </p:spPr>
        <p:txBody>
          <a:bodyPr vert="horz" lIns="109728" tIns="54864" rIns="109728" bIns="54864" rtlCol="0" anchor="ctr"/>
          <a:lstStyle>
            <a:defPPr>
              <a:defRPr lang="en-US"/>
            </a:defPPr>
            <a:lvl1pPr marL="0" algn="ct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700" dirty="0"/>
              <a:t>StackSimplify</a:t>
            </a:r>
            <a:endParaRPr lang="en-GB" sz="1700" dirty="0"/>
          </a:p>
        </p:txBody>
      </p:sp>
    </p:spTree>
    <p:extLst>
      <p:ext uri="{BB962C8B-B14F-4D97-AF65-F5344CB8AC3E}">
        <p14:creationId xmlns:p14="http://schemas.microsoft.com/office/powerpoint/2010/main" val="422198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ctr" defTabSz="1097280" rtl="0" eaLnBrk="1" latinLnBrk="0" hangingPunct="1">
        <a:lnSpc>
          <a:spcPct val="90000"/>
        </a:lnSpc>
        <a:spcBef>
          <a:spcPct val="0"/>
        </a:spcBef>
        <a:buNone/>
        <a:defRPr sz="530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40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90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1097280" rtl="0" eaLnBrk="1" latinLnBrk="0" hangingPunct="1">
        <a:defRPr sz="2200" kern="1200">
          <a:solidFill>
            <a:schemeClr val="tx1"/>
          </a:solidFill>
          <a:latin typeface="+mn-lt"/>
          <a:ea typeface="+mn-ea"/>
          <a:cs typeface="+mn-cs"/>
        </a:defRPr>
      </a:lvl1pPr>
      <a:lvl2pPr marL="548640" algn="l" defTabSz="1097280" rtl="0" eaLnBrk="1" latinLnBrk="0" hangingPunct="1">
        <a:defRPr sz="2200" kern="1200">
          <a:solidFill>
            <a:schemeClr val="tx1"/>
          </a:solidFill>
          <a:latin typeface="+mn-lt"/>
          <a:ea typeface="+mn-ea"/>
          <a:cs typeface="+mn-cs"/>
        </a:defRPr>
      </a:lvl2pPr>
      <a:lvl3pPr marL="1097280" algn="l" defTabSz="1097280" rtl="0" eaLnBrk="1" latinLnBrk="0" hangingPunct="1">
        <a:defRPr sz="2200" kern="1200">
          <a:solidFill>
            <a:schemeClr val="tx1"/>
          </a:solidFill>
          <a:latin typeface="+mn-lt"/>
          <a:ea typeface="+mn-ea"/>
          <a:cs typeface="+mn-cs"/>
        </a:defRPr>
      </a:lvl3pPr>
      <a:lvl4pPr marL="1645920" algn="l" defTabSz="1097280" rtl="0" eaLnBrk="1" latinLnBrk="0" hangingPunct="1">
        <a:defRPr sz="2200" kern="1200">
          <a:solidFill>
            <a:schemeClr val="tx1"/>
          </a:solidFill>
          <a:latin typeface="+mn-lt"/>
          <a:ea typeface="+mn-ea"/>
          <a:cs typeface="+mn-cs"/>
        </a:defRPr>
      </a:lvl4pPr>
      <a:lvl5pPr marL="2194560" algn="l" defTabSz="1097280" rtl="0" eaLnBrk="1" latinLnBrk="0" hangingPunct="1">
        <a:defRPr sz="2200" kern="1200">
          <a:solidFill>
            <a:schemeClr val="tx1"/>
          </a:solidFill>
          <a:latin typeface="+mn-lt"/>
          <a:ea typeface="+mn-ea"/>
          <a:cs typeface="+mn-cs"/>
        </a:defRPr>
      </a:lvl5pPr>
      <a:lvl6pPr marL="2743200" algn="l" defTabSz="1097280" rtl="0" eaLnBrk="1" latinLnBrk="0" hangingPunct="1">
        <a:defRPr sz="2200" kern="1200">
          <a:solidFill>
            <a:schemeClr val="tx1"/>
          </a:solidFill>
          <a:latin typeface="+mn-lt"/>
          <a:ea typeface="+mn-ea"/>
          <a:cs typeface="+mn-cs"/>
        </a:defRPr>
      </a:lvl6pPr>
      <a:lvl7pPr marL="3291840" algn="l" defTabSz="1097280" rtl="0" eaLnBrk="1" latinLnBrk="0" hangingPunct="1">
        <a:defRPr sz="2200" kern="1200">
          <a:solidFill>
            <a:schemeClr val="tx1"/>
          </a:solidFill>
          <a:latin typeface="+mn-lt"/>
          <a:ea typeface="+mn-ea"/>
          <a:cs typeface="+mn-cs"/>
        </a:defRPr>
      </a:lvl7pPr>
      <a:lvl8pPr marL="3840480" algn="l" defTabSz="1097280" rtl="0" eaLnBrk="1" latinLnBrk="0" hangingPunct="1">
        <a:defRPr sz="2200" kern="1200">
          <a:solidFill>
            <a:schemeClr val="tx1"/>
          </a:solidFill>
          <a:latin typeface="+mn-lt"/>
          <a:ea typeface="+mn-ea"/>
          <a:cs typeface="+mn-cs"/>
        </a:defRPr>
      </a:lvl8pPr>
      <a:lvl9pPr marL="4389120" algn="l" defTabSz="1097280"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1.xml"/><Relationship Id="rId5" Type="http://schemas.openxmlformats.org/officeDocument/2006/relationships/image" Target="../media/image4.tiff"/><Relationship Id="rId4" Type="http://schemas.openxmlformats.org/officeDocument/2006/relationships/image" Target="../media/image3.tiff"/></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1.xml"/><Relationship Id="rId5" Type="http://schemas.openxmlformats.org/officeDocument/2006/relationships/image" Target="../media/image4.tiff"/><Relationship Id="rId4" Type="http://schemas.openxmlformats.org/officeDocument/2006/relationships/image" Target="../media/image3.tiff"/></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tiff"/><Relationship Id="rId1" Type="http://schemas.openxmlformats.org/officeDocument/2006/relationships/slideLayout" Target="../slideLayouts/slideLayout11.xml"/><Relationship Id="rId5" Type="http://schemas.openxmlformats.org/officeDocument/2006/relationships/image" Target="../media/image3.tiff"/><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tiff"/><Relationship Id="rId1" Type="http://schemas.openxmlformats.org/officeDocument/2006/relationships/slideLayout" Target="../slideLayouts/slideLayout11.xml"/><Relationship Id="rId5" Type="http://schemas.openxmlformats.org/officeDocument/2006/relationships/image" Target="../media/image3.tiff"/><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000" dirty="0"/>
              <a:t>Docker Fundamentals</a:t>
            </a:r>
          </a:p>
        </p:txBody>
      </p:sp>
      <p:sp>
        <p:nvSpPr>
          <p:cNvPr id="3" name="Subtitle 2"/>
          <p:cNvSpPr>
            <a:spLocks noGrp="1"/>
          </p:cNvSpPr>
          <p:nvPr>
            <p:ph type="subTitle" idx="1"/>
          </p:nvPr>
        </p:nvSpPr>
        <p:spPr>
          <a:xfrm>
            <a:off x="1828799" y="6502724"/>
            <a:ext cx="8569236" cy="1400305"/>
          </a:xfrm>
        </p:spPr>
        <p:txBody>
          <a:bodyPr/>
          <a:lstStyle/>
          <a:p>
            <a:r>
              <a:rPr lang="en-US" dirty="0"/>
              <a:t>DG REDDY</a:t>
            </a:r>
          </a:p>
        </p:txBody>
      </p:sp>
    </p:spTree>
    <p:extLst>
      <p:ext uri="{BB962C8B-B14F-4D97-AF65-F5344CB8AC3E}">
        <p14:creationId xmlns:p14="http://schemas.microsoft.com/office/powerpoint/2010/main" val="2739888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050AE0-22AB-A44E-A8B8-9914899E3D4F}"/>
              </a:ext>
            </a:extLst>
          </p:cNvPr>
          <p:cNvSpPr>
            <a:spLocks noGrp="1"/>
          </p:cNvSpPr>
          <p:nvPr>
            <p:ph type="ftr" sz="quarter" idx="10"/>
          </p:nvPr>
        </p:nvSpPr>
        <p:spPr/>
        <p:txBody>
          <a:bodyPr/>
          <a:lstStyle/>
          <a:p>
            <a:pPr algn="l"/>
            <a:r>
              <a:rPr lang="en-GB" dirty="0"/>
              <a:t>DG REDDY</a:t>
            </a:r>
          </a:p>
        </p:txBody>
      </p:sp>
      <p:sp>
        <p:nvSpPr>
          <p:cNvPr id="20" name="Rectangle 19">
            <a:extLst>
              <a:ext uri="{FF2B5EF4-FFF2-40B4-BE49-F238E27FC236}">
                <a16:creationId xmlns:a16="http://schemas.microsoft.com/office/drawing/2014/main" id="{888A30AD-B593-7541-9C46-C827D850C798}"/>
              </a:ext>
            </a:extLst>
          </p:cNvPr>
          <p:cNvSpPr/>
          <p:nvPr/>
        </p:nvSpPr>
        <p:spPr>
          <a:xfrm>
            <a:off x="3892029" y="1658979"/>
            <a:ext cx="4206240" cy="29783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86248FF-1EE2-6248-9DA2-20AACA51E4CC}"/>
              </a:ext>
            </a:extLst>
          </p:cNvPr>
          <p:cNvSpPr/>
          <p:nvPr/>
        </p:nvSpPr>
        <p:spPr>
          <a:xfrm>
            <a:off x="4114098" y="2692893"/>
            <a:ext cx="1410789" cy="128631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277CD22-4E0E-E149-8AB0-CCA6EA9BAB43}"/>
              </a:ext>
            </a:extLst>
          </p:cNvPr>
          <p:cNvSpPr/>
          <p:nvPr/>
        </p:nvSpPr>
        <p:spPr>
          <a:xfrm>
            <a:off x="6395744" y="2692893"/>
            <a:ext cx="1410789" cy="138033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3F0C538-AD6D-3749-BECC-F2427A64C3D7}"/>
              </a:ext>
            </a:extLst>
          </p:cNvPr>
          <p:cNvSpPr txBox="1"/>
          <p:nvPr/>
        </p:nvSpPr>
        <p:spPr>
          <a:xfrm>
            <a:off x="5033141" y="4145304"/>
            <a:ext cx="1575047" cy="430887"/>
          </a:xfrm>
          <a:prstGeom prst="rect">
            <a:avLst/>
          </a:prstGeom>
          <a:noFill/>
        </p:spPr>
        <p:txBody>
          <a:bodyPr wrap="none" rtlCol="0">
            <a:spAutoFit/>
          </a:bodyPr>
          <a:lstStyle/>
          <a:p>
            <a:r>
              <a:rPr lang="en-US" dirty="0">
                <a:solidFill>
                  <a:schemeClr val="bg1"/>
                </a:solidFill>
              </a:rPr>
              <a:t>Docker Host</a:t>
            </a:r>
          </a:p>
        </p:txBody>
      </p:sp>
      <p:sp>
        <p:nvSpPr>
          <p:cNvPr id="24" name="TextBox 23">
            <a:extLst>
              <a:ext uri="{FF2B5EF4-FFF2-40B4-BE49-F238E27FC236}">
                <a16:creationId xmlns:a16="http://schemas.microsoft.com/office/drawing/2014/main" id="{EC4D1F20-0A74-7D42-999C-A4CBBF56FB15}"/>
              </a:ext>
            </a:extLst>
          </p:cNvPr>
          <p:cNvSpPr txBox="1"/>
          <p:nvPr/>
        </p:nvSpPr>
        <p:spPr>
          <a:xfrm>
            <a:off x="4282224" y="3642344"/>
            <a:ext cx="998222" cy="430887"/>
          </a:xfrm>
          <a:prstGeom prst="rect">
            <a:avLst/>
          </a:prstGeom>
          <a:noFill/>
        </p:spPr>
        <p:txBody>
          <a:bodyPr wrap="none" rtlCol="0">
            <a:spAutoFit/>
          </a:bodyPr>
          <a:lstStyle/>
          <a:p>
            <a:r>
              <a:rPr lang="en-US" dirty="0"/>
              <a:t>Images</a:t>
            </a:r>
          </a:p>
        </p:txBody>
      </p:sp>
      <p:sp>
        <p:nvSpPr>
          <p:cNvPr id="25" name="TextBox 24">
            <a:extLst>
              <a:ext uri="{FF2B5EF4-FFF2-40B4-BE49-F238E27FC236}">
                <a16:creationId xmlns:a16="http://schemas.microsoft.com/office/drawing/2014/main" id="{1CDD2233-4238-2040-99B5-64B944F974E3}"/>
              </a:ext>
            </a:extLst>
          </p:cNvPr>
          <p:cNvSpPr txBox="1"/>
          <p:nvPr/>
        </p:nvSpPr>
        <p:spPr>
          <a:xfrm>
            <a:off x="6356621" y="3688844"/>
            <a:ext cx="1411284" cy="430887"/>
          </a:xfrm>
          <a:prstGeom prst="rect">
            <a:avLst/>
          </a:prstGeom>
          <a:noFill/>
        </p:spPr>
        <p:txBody>
          <a:bodyPr wrap="none" rtlCol="0">
            <a:spAutoFit/>
          </a:bodyPr>
          <a:lstStyle/>
          <a:p>
            <a:r>
              <a:rPr lang="en-US" dirty="0"/>
              <a:t>Containers</a:t>
            </a:r>
          </a:p>
        </p:txBody>
      </p:sp>
      <p:sp>
        <p:nvSpPr>
          <p:cNvPr id="26" name="Rectangle 25">
            <a:extLst>
              <a:ext uri="{FF2B5EF4-FFF2-40B4-BE49-F238E27FC236}">
                <a16:creationId xmlns:a16="http://schemas.microsoft.com/office/drawing/2014/main" id="{94C26E6B-24A0-D347-B042-574888550A58}"/>
              </a:ext>
            </a:extLst>
          </p:cNvPr>
          <p:cNvSpPr/>
          <p:nvPr/>
        </p:nvSpPr>
        <p:spPr>
          <a:xfrm>
            <a:off x="4205538" y="3074433"/>
            <a:ext cx="1214846" cy="4702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nginxdemos</a:t>
            </a:r>
            <a:r>
              <a:rPr lang="en-IN" sz="1600" dirty="0"/>
              <a:t>/hello</a:t>
            </a:r>
            <a:endParaRPr lang="en-US" sz="1600" dirty="0"/>
          </a:p>
        </p:txBody>
      </p:sp>
      <p:sp>
        <p:nvSpPr>
          <p:cNvPr id="28" name="Rectangle 27">
            <a:extLst>
              <a:ext uri="{FF2B5EF4-FFF2-40B4-BE49-F238E27FC236}">
                <a16:creationId xmlns:a16="http://schemas.microsoft.com/office/drawing/2014/main" id="{FB8F9173-2712-964B-9CD7-6664DA46303C}"/>
              </a:ext>
            </a:extLst>
          </p:cNvPr>
          <p:cNvSpPr/>
          <p:nvPr/>
        </p:nvSpPr>
        <p:spPr>
          <a:xfrm>
            <a:off x="6510777" y="3089859"/>
            <a:ext cx="1214846" cy="4702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Container-11</a:t>
            </a:r>
          </a:p>
        </p:txBody>
      </p:sp>
      <p:sp>
        <p:nvSpPr>
          <p:cNvPr id="51" name="Title 3">
            <a:extLst>
              <a:ext uri="{FF2B5EF4-FFF2-40B4-BE49-F238E27FC236}">
                <a16:creationId xmlns:a16="http://schemas.microsoft.com/office/drawing/2014/main" id="{37A14BEF-0B2A-EE47-87AB-EDA848A7F597}"/>
              </a:ext>
            </a:extLst>
          </p:cNvPr>
          <p:cNvSpPr>
            <a:spLocks noGrp="1"/>
          </p:cNvSpPr>
          <p:nvPr>
            <p:ph type="title"/>
          </p:nvPr>
        </p:nvSpPr>
        <p:spPr>
          <a:xfrm>
            <a:off x="1005840" y="-119082"/>
            <a:ext cx="12618720" cy="1188851"/>
          </a:xfrm>
        </p:spPr>
        <p:txBody>
          <a:bodyPr/>
          <a:lstStyle/>
          <a:p>
            <a:r>
              <a:rPr lang="en-US" dirty="0"/>
              <a:t>Docker - Terminology</a:t>
            </a:r>
          </a:p>
        </p:txBody>
      </p:sp>
      <p:sp>
        <p:nvSpPr>
          <p:cNvPr id="53" name="Rectangle 52">
            <a:extLst>
              <a:ext uri="{FF2B5EF4-FFF2-40B4-BE49-F238E27FC236}">
                <a16:creationId xmlns:a16="http://schemas.microsoft.com/office/drawing/2014/main" id="{525098B8-37FA-9240-9DE5-8864605A5C69}"/>
              </a:ext>
            </a:extLst>
          </p:cNvPr>
          <p:cNvSpPr/>
          <p:nvPr/>
        </p:nvSpPr>
        <p:spPr>
          <a:xfrm>
            <a:off x="4205538" y="1972634"/>
            <a:ext cx="3657387" cy="5110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Daemon</a:t>
            </a:r>
          </a:p>
        </p:txBody>
      </p:sp>
      <p:sp>
        <p:nvSpPr>
          <p:cNvPr id="34" name="Rectangle 33">
            <a:extLst>
              <a:ext uri="{FF2B5EF4-FFF2-40B4-BE49-F238E27FC236}">
                <a16:creationId xmlns:a16="http://schemas.microsoft.com/office/drawing/2014/main" id="{9845A712-CC80-7E40-920E-AE96B153DB46}"/>
              </a:ext>
            </a:extLst>
          </p:cNvPr>
          <p:cNvSpPr/>
          <p:nvPr/>
        </p:nvSpPr>
        <p:spPr>
          <a:xfrm>
            <a:off x="443801" y="1658979"/>
            <a:ext cx="2150992" cy="165058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293616F-ACE9-C841-9B34-1AFAF9A031E2}"/>
              </a:ext>
            </a:extLst>
          </p:cNvPr>
          <p:cNvSpPr/>
          <p:nvPr/>
        </p:nvSpPr>
        <p:spPr>
          <a:xfrm>
            <a:off x="809540" y="1870354"/>
            <a:ext cx="1214846" cy="4702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nginxdemos</a:t>
            </a:r>
            <a:r>
              <a:rPr lang="en-IN" sz="1600" dirty="0"/>
              <a:t>/hello</a:t>
            </a:r>
            <a:endParaRPr lang="en-US" sz="1600" dirty="0"/>
          </a:p>
        </p:txBody>
      </p:sp>
      <p:sp>
        <p:nvSpPr>
          <p:cNvPr id="41" name="TextBox 40">
            <a:extLst>
              <a:ext uri="{FF2B5EF4-FFF2-40B4-BE49-F238E27FC236}">
                <a16:creationId xmlns:a16="http://schemas.microsoft.com/office/drawing/2014/main" id="{268980BB-00D3-8946-81B3-E8472CD3F0F2}"/>
              </a:ext>
            </a:extLst>
          </p:cNvPr>
          <p:cNvSpPr txBox="1"/>
          <p:nvPr/>
        </p:nvSpPr>
        <p:spPr>
          <a:xfrm>
            <a:off x="504688" y="2463283"/>
            <a:ext cx="1964192" cy="707886"/>
          </a:xfrm>
          <a:prstGeom prst="rect">
            <a:avLst/>
          </a:prstGeom>
          <a:noFill/>
        </p:spPr>
        <p:txBody>
          <a:bodyPr wrap="none" rtlCol="0">
            <a:spAutoFit/>
          </a:bodyPr>
          <a:lstStyle/>
          <a:p>
            <a:r>
              <a:rPr lang="en-US" dirty="0">
                <a:solidFill>
                  <a:schemeClr val="bg1"/>
                </a:solidFill>
              </a:rPr>
              <a:t>Docker Registry</a:t>
            </a:r>
          </a:p>
          <a:p>
            <a:pPr algn="ctr"/>
            <a:r>
              <a:rPr lang="en-US" sz="1800" dirty="0">
                <a:solidFill>
                  <a:srgbClr val="E4CF3D"/>
                </a:solidFill>
              </a:rPr>
              <a:t>(Docker Hub)</a:t>
            </a:r>
          </a:p>
        </p:txBody>
      </p:sp>
      <p:sp>
        <p:nvSpPr>
          <p:cNvPr id="43" name="Rectangle 42">
            <a:extLst>
              <a:ext uri="{FF2B5EF4-FFF2-40B4-BE49-F238E27FC236}">
                <a16:creationId xmlns:a16="http://schemas.microsoft.com/office/drawing/2014/main" id="{0E25CEC5-C3E7-6745-AD31-1AC206D021FA}"/>
              </a:ext>
            </a:extLst>
          </p:cNvPr>
          <p:cNvSpPr/>
          <p:nvPr/>
        </p:nvSpPr>
        <p:spPr>
          <a:xfrm>
            <a:off x="9213567" y="4313561"/>
            <a:ext cx="5218619" cy="17970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32D3E7A3-5369-404A-B874-72F103E4873B}"/>
              </a:ext>
            </a:extLst>
          </p:cNvPr>
          <p:cNvSpPr txBox="1"/>
          <p:nvPr/>
        </p:nvSpPr>
        <p:spPr>
          <a:xfrm>
            <a:off x="9391220" y="5649995"/>
            <a:ext cx="5082545" cy="430887"/>
          </a:xfrm>
          <a:prstGeom prst="rect">
            <a:avLst/>
          </a:prstGeom>
          <a:noFill/>
        </p:spPr>
        <p:txBody>
          <a:bodyPr wrap="none" rtlCol="0">
            <a:spAutoFit/>
          </a:bodyPr>
          <a:lstStyle/>
          <a:p>
            <a:r>
              <a:rPr lang="en-US" dirty="0">
                <a:solidFill>
                  <a:schemeClr val="bg1"/>
                </a:solidFill>
              </a:rPr>
              <a:t>Docker Client (My Desktop or Docker Host)</a:t>
            </a:r>
          </a:p>
        </p:txBody>
      </p:sp>
      <p:sp>
        <p:nvSpPr>
          <p:cNvPr id="5" name="TextBox 4">
            <a:extLst>
              <a:ext uri="{FF2B5EF4-FFF2-40B4-BE49-F238E27FC236}">
                <a16:creationId xmlns:a16="http://schemas.microsoft.com/office/drawing/2014/main" id="{74A6CD58-1618-284E-912A-77A238A70C09}"/>
              </a:ext>
            </a:extLst>
          </p:cNvPr>
          <p:cNvSpPr txBox="1"/>
          <p:nvPr/>
        </p:nvSpPr>
        <p:spPr>
          <a:xfrm>
            <a:off x="9391220" y="4495414"/>
            <a:ext cx="3563604" cy="430887"/>
          </a:xfrm>
          <a:prstGeom prst="rect">
            <a:avLst/>
          </a:prstGeom>
          <a:solidFill>
            <a:schemeClr val="bg1"/>
          </a:solidFill>
        </p:spPr>
        <p:txBody>
          <a:bodyPr wrap="none" rtlCol="0">
            <a:spAutoFit/>
          </a:bodyPr>
          <a:lstStyle/>
          <a:p>
            <a:r>
              <a:rPr lang="en-US" dirty="0"/>
              <a:t>docker pull </a:t>
            </a:r>
            <a:r>
              <a:rPr lang="en-US" dirty="0" err="1"/>
              <a:t>nginxdemos</a:t>
            </a:r>
            <a:r>
              <a:rPr lang="en-US" dirty="0"/>
              <a:t>/hello</a:t>
            </a:r>
          </a:p>
        </p:txBody>
      </p:sp>
      <p:sp>
        <p:nvSpPr>
          <p:cNvPr id="49" name="TextBox 48">
            <a:extLst>
              <a:ext uri="{FF2B5EF4-FFF2-40B4-BE49-F238E27FC236}">
                <a16:creationId xmlns:a16="http://schemas.microsoft.com/office/drawing/2014/main" id="{4855946C-DE6E-8748-ACAE-0EF522832B72}"/>
              </a:ext>
            </a:extLst>
          </p:cNvPr>
          <p:cNvSpPr txBox="1"/>
          <p:nvPr/>
        </p:nvSpPr>
        <p:spPr>
          <a:xfrm>
            <a:off x="9360824" y="5037255"/>
            <a:ext cx="4839595" cy="430887"/>
          </a:xfrm>
          <a:prstGeom prst="rect">
            <a:avLst/>
          </a:prstGeom>
          <a:solidFill>
            <a:schemeClr val="bg1"/>
          </a:solidFill>
        </p:spPr>
        <p:txBody>
          <a:bodyPr wrap="none" rtlCol="0">
            <a:spAutoFit/>
          </a:bodyPr>
          <a:lstStyle/>
          <a:p>
            <a:r>
              <a:rPr lang="en-IN" dirty="0"/>
              <a:t>docker run -p 82:80 -d </a:t>
            </a:r>
            <a:r>
              <a:rPr lang="en-IN" dirty="0" err="1"/>
              <a:t>nginxdemos</a:t>
            </a:r>
            <a:r>
              <a:rPr lang="en-IN" dirty="0"/>
              <a:t>/hello</a:t>
            </a:r>
            <a:endParaRPr lang="en-US" dirty="0"/>
          </a:p>
        </p:txBody>
      </p:sp>
      <p:cxnSp>
        <p:nvCxnSpPr>
          <p:cNvPr id="13" name="Straight Arrow Connector 12">
            <a:extLst>
              <a:ext uri="{FF2B5EF4-FFF2-40B4-BE49-F238E27FC236}">
                <a16:creationId xmlns:a16="http://schemas.microsoft.com/office/drawing/2014/main" id="{BE305137-E0C3-2542-AAF6-A63DA1B3A748}"/>
              </a:ext>
            </a:extLst>
          </p:cNvPr>
          <p:cNvCxnSpPr>
            <a:cxnSpLocks/>
            <a:stCxn id="5" idx="0"/>
            <a:endCxn id="53" idx="3"/>
          </p:cNvCxnSpPr>
          <p:nvPr/>
        </p:nvCxnSpPr>
        <p:spPr>
          <a:xfrm flipH="1" flipV="1">
            <a:off x="7862925" y="2228151"/>
            <a:ext cx="3310097" cy="22672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E4D1AFE-4D00-1B45-BE9F-2932BD7FCF8A}"/>
              </a:ext>
            </a:extLst>
          </p:cNvPr>
          <p:cNvCxnSpPr>
            <a:cxnSpLocks/>
            <a:stCxn id="53" idx="1"/>
            <a:endCxn id="38" idx="3"/>
          </p:cNvCxnSpPr>
          <p:nvPr/>
        </p:nvCxnSpPr>
        <p:spPr>
          <a:xfrm flipH="1" flipV="1">
            <a:off x="2024386" y="2105486"/>
            <a:ext cx="2181152" cy="122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89AC1030-9CA5-AE40-A8EF-18156FCC3B3B}"/>
              </a:ext>
            </a:extLst>
          </p:cNvPr>
          <p:cNvCxnSpPr>
            <a:cxnSpLocks/>
            <a:stCxn id="38" idx="3"/>
            <a:endCxn id="21" idx="1"/>
          </p:cNvCxnSpPr>
          <p:nvPr/>
        </p:nvCxnSpPr>
        <p:spPr>
          <a:xfrm>
            <a:off x="2024386" y="2105486"/>
            <a:ext cx="2089712" cy="12305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Freeform 62">
            <a:extLst>
              <a:ext uri="{FF2B5EF4-FFF2-40B4-BE49-F238E27FC236}">
                <a16:creationId xmlns:a16="http://schemas.microsoft.com/office/drawing/2014/main" id="{7D291375-A728-1C4F-B37C-8941FBA00A3F}"/>
              </a:ext>
            </a:extLst>
          </p:cNvPr>
          <p:cNvSpPr/>
          <p:nvPr/>
        </p:nvSpPr>
        <p:spPr>
          <a:xfrm>
            <a:off x="5485024" y="2156342"/>
            <a:ext cx="3867982" cy="3107985"/>
          </a:xfrm>
          <a:custGeom>
            <a:avLst/>
            <a:gdLst>
              <a:gd name="connsiteX0" fmla="*/ 3867982 w 3867982"/>
              <a:gd name="connsiteY0" fmla="*/ 3107985 h 3107985"/>
              <a:gd name="connsiteX1" fmla="*/ 2352690 w 3867982"/>
              <a:gd name="connsiteY1" fmla="*/ 64340 h 3107985"/>
              <a:gd name="connsiteX2" fmla="*/ 27502 w 3867982"/>
              <a:gd name="connsiteY2" fmla="*/ 1030991 h 3107985"/>
              <a:gd name="connsiteX3" fmla="*/ 1072530 w 3867982"/>
              <a:gd name="connsiteY3" fmla="*/ 1004865 h 3107985"/>
            </a:gdLst>
            <a:ahLst/>
            <a:cxnLst>
              <a:cxn ang="0">
                <a:pos x="connsiteX0" y="connsiteY0"/>
              </a:cxn>
              <a:cxn ang="0">
                <a:pos x="connsiteX1" y="connsiteY1"/>
              </a:cxn>
              <a:cxn ang="0">
                <a:pos x="connsiteX2" y="connsiteY2"/>
              </a:cxn>
              <a:cxn ang="0">
                <a:pos x="connsiteX3" y="connsiteY3"/>
              </a:cxn>
            </a:cxnLst>
            <a:rect l="l" t="t" r="r" b="b"/>
            <a:pathLst>
              <a:path w="3867982" h="3107985">
                <a:moveTo>
                  <a:pt x="3867982" y="3107985"/>
                </a:moveTo>
                <a:cubicBezTo>
                  <a:pt x="3430376" y="1759245"/>
                  <a:pt x="2992770" y="410506"/>
                  <a:pt x="2352690" y="64340"/>
                </a:cubicBezTo>
                <a:cubicBezTo>
                  <a:pt x="1712610" y="-281826"/>
                  <a:pt x="240862" y="874237"/>
                  <a:pt x="27502" y="1030991"/>
                </a:cubicBezTo>
                <a:cubicBezTo>
                  <a:pt x="-185858" y="1187745"/>
                  <a:pt x="907067" y="1011396"/>
                  <a:pt x="1072530" y="1004865"/>
                </a:cubicBezTo>
              </a:path>
            </a:pathLst>
          </a:cu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
        <p:nvSpPr>
          <p:cNvPr id="64" name="Content Placeholder 2">
            <a:extLst>
              <a:ext uri="{FF2B5EF4-FFF2-40B4-BE49-F238E27FC236}">
                <a16:creationId xmlns:a16="http://schemas.microsoft.com/office/drawing/2014/main" id="{FDE9785F-DFDE-9D4D-BB52-FF4BF37A67E5}"/>
              </a:ext>
            </a:extLst>
          </p:cNvPr>
          <p:cNvSpPr>
            <a:spLocks noGrp="1"/>
          </p:cNvSpPr>
          <p:nvPr>
            <p:ph idx="1"/>
          </p:nvPr>
        </p:nvSpPr>
        <p:spPr>
          <a:xfrm>
            <a:off x="118786" y="4892380"/>
            <a:ext cx="7900055" cy="2720175"/>
          </a:xfrm>
        </p:spPr>
        <p:txBody>
          <a:bodyPr>
            <a:normAutofit fontScale="70000" lnSpcReduction="20000"/>
          </a:bodyPr>
          <a:lstStyle/>
          <a:p>
            <a:r>
              <a:rPr lang="en-US" dirty="0">
                <a:solidFill>
                  <a:schemeClr val="accent6">
                    <a:lumMod val="75000"/>
                  </a:schemeClr>
                </a:solidFill>
              </a:rPr>
              <a:t>Docker Registry or Docker Hub</a:t>
            </a:r>
          </a:p>
          <a:p>
            <a:pPr lvl="1"/>
            <a:r>
              <a:rPr lang="en-IN" dirty="0"/>
              <a:t>A Docker </a:t>
            </a:r>
            <a:r>
              <a:rPr lang="en-IN" i="1" dirty="0"/>
              <a:t>registry</a:t>
            </a:r>
            <a:r>
              <a:rPr lang="en-IN" dirty="0"/>
              <a:t> </a:t>
            </a:r>
            <a:r>
              <a:rPr lang="en-IN" dirty="0">
                <a:solidFill>
                  <a:srgbClr val="0070C0"/>
                </a:solidFill>
              </a:rPr>
              <a:t>stores</a:t>
            </a:r>
            <a:r>
              <a:rPr lang="en-IN" dirty="0"/>
              <a:t> Docker images. </a:t>
            </a:r>
          </a:p>
          <a:p>
            <a:pPr lvl="1"/>
            <a:r>
              <a:rPr lang="en-IN" dirty="0">
                <a:solidFill>
                  <a:srgbClr val="0070C0"/>
                </a:solidFill>
              </a:rPr>
              <a:t>Docker Hub </a:t>
            </a:r>
            <a:r>
              <a:rPr lang="en-IN" dirty="0"/>
              <a:t>is a public registry that anyone can use, and Docker is configured to look for images on Docker Hub by default. </a:t>
            </a:r>
          </a:p>
          <a:p>
            <a:pPr lvl="1"/>
            <a:r>
              <a:rPr lang="en-IN" dirty="0"/>
              <a:t>We can even run our own </a:t>
            </a:r>
            <a:r>
              <a:rPr lang="en-IN" dirty="0">
                <a:solidFill>
                  <a:srgbClr val="0070C0"/>
                </a:solidFill>
              </a:rPr>
              <a:t>private registry</a:t>
            </a:r>
            <a:r>
              <a:rPr lang="en-IN" dirty="0"/>
              <a:t>. </a:t>
            </a:r>
          </a:p>
          <a:p>
            <a:pPr lvl="1"/>
            <a:r>
              <a:rPr lang="en-IN" dirty="0"/>
              <a:t>When we use the </a:t>
            </a:r>
            <a:r>
              <a:rPr lang="en-IN" dirty="0">
                <a:solidFill>
                  <a:srgbClr val="C00000"/>
                </a:solidFill>
              </a:rPr>
              <a:t>docker pull </a:t>
            </a:r>
            <a:r>
              <a:rPr lang="en-IN" dirty="0"/>
              <a:t>or </a:t>
            </a:r>
            <a:r>
              <a:rPr lang="en-IN" dirty="0">
                <a:solidFill>
                  <a:srgbClr val="C00000"/>
                </a:solidFill>
              </a:rPr>
              <a:t>docker run </a:t>
            </a:r>
            <a:r>
              <a:rPr lang="en-IN" dirty="0"/>
              <a:t>commands, the required images are pulled from our configured registry. </a:t>
            </a:r>
          </a:p>
          <a:p>
            <a:pPr lvl="1"/>
            <a:r>
              <a:rPr lang="en-IN" dirty="0"/>
              <a:t>When we use the </a:t>
            </a:r>
            <a:r>
              <a:rPr lang="en-IN" dirty="0">
                <a:solidFill>
                  <a:srgbClr val="C00000"/>
                </a:solidFill>
              </a:rPr>
              <a:t>docker push </a:t>
            </a:r>
            <a:r>
              <a:rPr lang="en-IN" dirty="0"/>
              <a:t>command, our image is pushed to our configured registry.</a:t>
            </a:r>
          </a:p>
          <a:p>
            <a:pPr lvl="1"/>
            <a:endParaRPr lang="en-US" dirty="0"/>
          </a:p>
        </p:txBody>
      </p:sp>
    </p:spTree>
    <p:extLst>
      <p:ext uri="{BB962C8B-B14F-4D97-AF65-F5344CB8AC3E}">
        <p14:creationId xmlns:p14="http://schemas.microsoft.com/office/powerpoint/2010/main" val="331557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down)">
                                      <p:cBhvr>
                                        <p:cTn id="13" dur="500"/>
                                        <p:tgtEl>
                                          <p:spTgt spid="5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down)">
                                      <p:cBhvr>
                                        <p:cTn id="16" dur="500"/>
                                        <p:tgtEl>
                                          <p:spTgt spid="2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down)">
                                      <p:cBhvr>
                                        <p:cTn id="19" dur="500"/>
                                        <p:tgtEl>
                                          <p:spTgt spid="21"/>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down)">
                                      <p:cBhvr>
                                        <p:cTn id="22" dur="500"/>
                                        <p:tgtEl>
                                          <p:spTgt spid="2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down)">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wipe(down)">
                                      <p:cBhvr>
                                        <p:cTn id="30" dur="500"/>
                                        <p:tgtEl>
                                          <p:spTgt spid="43"/>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wipe(down)">
                                      <p:cBhvr>
                                        <p:cTn id="33" dur="500"/>
                                        <p:tgtEl>
                                          <p:spTgt spid="4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down)">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down)">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wipe(down)">
                                      <p:cBhvr>
                                        <p:cTn id="48" dur="500"/>
                                        <p:tgtEl>
                                          <p:spTgt spid="34"/>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wipe(down)">
                                      <p:cBhvr>
                                        <p:cTn id="51" dur="500"/>
                                        <p:tgtEl>
                                          <p:spTgt spid="41"/>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wipe(down)">
                                      <p:cBhvr>
                                        <p:cTn id="54" dur="500"/>
                                        <p:tgtEl>
                                          <p:spTgt spid="38"/>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64">
                                            <p:txEl>
                                              <p:pRg st="0" end="0"/>
                                            </p:txEl>
                                          </p:spTgt>
                                        </p:tgtEl>
                                        <p:attrNameLst>
                                          <p:attrName>style.visibility</p:attrName>
                                        </p:attrNameLst>
                                      </p:cBhvr>
                                      <p:to>
                                        <p:strVal val="visible"/>
                                      </p:to>
                                    </p:set>
                                    <p:animEffect transition="in" filter="wipe(down)">
                                      <p:cBhvr>
                                        <p:cTn id="57" dur="500"/>
                                        <p:tgtEl>
                                          <p:spTgt spid="64">
                                            <p:txEl>
                                              <p:pRg st="0" end="0"/>
                                            </p:txEl>
                                          </p:spTgt>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64">
                                            <p:txEl>
                                              <p:pRg st="1" end="1"/>
                                            </p:txEl>
                                          </p:spTgt>
                                        </p:tgtEl>
                                        <p:attrNameLst>
                                          <p:attrName>style.visibility</p:attrName>
                                        </p:attrNameLst>
                                      </p:cBhvr>
                                      <p:to>
                                        <p:strVal val="visible"/>
                                      </p:to>
                                    </p:set>
                                    <p:animEffect transition="in" filter="wipe(down)">
                                      <p:cBhvr>
                                        <p:cTn id="60" dur="500"/>
                                        <p:tgtEl>
                                          <p:spTgt spid="64">
                                            <p:txEl>
                                              <p:pRg st="1" end="1"/>
                                            </p:txEl>
                                          </p:spTgt>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64">
                                            <p:txEl>
                                              <p:pRg st="2" end="2"/>
                                            </p:txEl>
                                          </p:spTgt>
                                        </p:tgtEl>
                                        <p:attrNameLst>
                                          <p:attrName>style.visibility</p:attrName>
                                        </p:attrNameLst>
                                      </p:cBhvr>
                                      <p:to>
                                        <p:strVal val="visible"/>
                                      </p:to>
                                    </p:set>
                                    <p:animEffect transition="in" filter="wipe(down)">
                                      <p:cBhvr>
                                        <p:cTn id="63" dur="500"/>
                                        <p:tgtEl>
                                          <p:spTgt spid="64">
                                            <p:txEl>
                                              <p:pRg st="2" end="2"/>
                                            </p:txEl>
                                          </p:spTgt>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64">
                                            <p:txEl>
                                              <p:pRg st="3" end="3"/>
                                            </p:txEl>
                                          </p:spTgt>
                                        </p:tgtEl>
                                        <p:attrNameLst>
                                          <p:attrName>style.visibility</p:attrName>
                                        </p:attrNameLst>
                                      </p:cBhvr>
                                      <p:to>
                                        <p:strVal val="visible"/>
                                      </p:to>
                                    </p:set>
                                    <p:animEffect transition="in" filter="wipe(down)">
                                      <p:cBhvr>
                                        <p:cTn id="66" dur="500"/>
                                        <p:tgtEl>
                                          <p:spTgt spid="64">
                                            <p:txEl>
                                              <p:pRg st="3" end="3"/>
                                            </p:txEl>
                                          </p:spTgt>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64">
                                            <p:txEl>
                                              <p:pRg st="4" end="4"/>
                                            </p:txEl>
                                          </p:spTgt>
                                        </p:tgtEl>
                                        <p:attrNameLst>
                                          <p:attrName>style.visibility</p:attrName>
                                        </p:attrNameLst>
                                      </p:cBhvr>
                                      <p:to>
                                        <p:strVal val="visible"/>
                                      </p:to>
                                    </p:set>
                                    <p:animEffect transition="in" filter="wipe(down)">
                                      <p:cBhvr>
                                        <p:cTn id="69" dur="500"/>
                                        <p:tgtEl>
                                          <p:spTgt spid="64">
                                            <p:txEl>
                                              <p:pRg st="4" end="4"/>
                                            </p:txEl>
                                          </p:spTgt>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64">
                                            <p:txEl>
                                              <p:pRg st="5" end="5"/>
                                            </p:txEl>
                                          </p:spTgt>
                                        </p:tgtEl>
                                        <p:attrNameLst>
                                          <p:attrName>style.visibility</p:attrName>
                                        </p:attrNameLst>
                                      </p:cBhvr>
                                      <p:to>
                                        <p:strVal val="visible"/>
                                      </p:to>
                                    </p:set>
                                    <p:animEffect transition="in" filter="wipe(down)">
                                      <p:cBhvr>
                                        <p:cTn id="72" dur="500"/>
                                        <p:tgtEl>
                                          <p:spTgt spid="64">
                                            <p:txEl>
                                              <p:pRg st="5" end="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wipe(down)">
                                      <p:cBhvr>
                                        <p:cTn id="77" dur="500"/>
                                        <p:tgtEl>
                                          <p:spTgt spid="1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wipe(down)">
                                      <p:cBhvr>
                                        <p:cTn id="82" dur="500"/>
                                        <p:tgtEl>
                                          <p:spTgt spid="18"/>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wipe(down)">
                                      <p:cBhvr>
                                        <p:cTn id="85" dur="500"/>
                                        <p:tgtEl>
                                          <p:spTgt spid="26"/>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49"/>
                                        </p:tgtEl>
                                        <p:attrNameLst>
                                          <p:attrName>style.visibility</p:attrName>
                                        </p:attrNameLst>
                                      </p:cBhvr>
                                      <p:to>
                                        <p:strVal val="visible"/>
                                      </p:to>
                                    </p:set>
                                    <p:animEffect transition="in" filter="wipe(down)">
                                      <p:cBhvr>
                                        <p:cTn id="90" dur="500"/>
                                        <p:tgtEl>
                                          <p:spTgt spid="49"/>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63"/>
                                        </p:tgtEl>
                                        <p:attrNameLst>
                                          <p:attrName>style.visibility</p:attrName>
                                        </p:attrNameLst>
                                      </p:cBhvr>
                                      <p:to>
                                        <p:strVal val="visible"/>
                                      </p:to>
                                    </p:set>
                                    <p:animEffect transition="in" filter="wipe(down)">
                                      <p:cBhvr>
                                        <p:cTn id="95" dur="500"/>
                                        <p:tgtEl>
                                          <p:spTgt spid="63"/>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28"/>
                                        </p:tgtEl>
                                        <p:attrNameLst>
                                          <p:attrName>style.visibility</p:attrName>
                                        </p:attrNameLst>
                                      </p:cBhvr>
                                      <p:to>
                                        <p:strVal val="visible"/>
                                      </p:to>
                                    </p:set>
                                    <p:animEffect transition="in" filter="wipe(down)">
                                      <p:cBhvr>
                                        <p:cTn id="9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p:bldP spid="24" grpId="0"/>
      <p:bldP spid="25" grpId="0"/>
      <p:bldP spid="26" grpId="0" animBg="1"/>
      <p:bldP spid="28" grpId="0" animBg="1"/>
      <p:bldP spid="53" grpId="0" animBg="1"/>
      <p:bldP spid="34" grpId="0" animBg="1"/>
      <p:bldP spid="38" grpId="0" animBg="1"/>
      <p:bldP spid="41" grpId="0"/>
      <p:bldP spid="43" grpId="0" animBg="1"/>
      <p:bldP spid="47" grpId="0"/>
      <p:bldP spid="5" grpId="0" animBg="1"/>
      <p:bldP spid="49" grpId="0" animBg="1"/>
      <p:bldP spid="63" grpId="0" animBg="1"/>
      <p:bldP spid="64"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BCE0AF-8FAF-C447-BA40-CCAF3E43B398}"/>
              </a:ext>
            </a:extLst>
          </p:cNvPr>
          <p:cNvSpPr>
            <a:spLocks noGrp="1"/>
          </p:cNvSpPr>
          <p:nvPr>
            <p:ph type="ftr" sz="quarter" idx="10"/>
          </p:nvPr>
        </p:nvSpPr>
        <p:spPr/>
        <p:txBody>
          <a:bodyPr/>
          <a:lstStyle/>
          <a:p>
            <a:pPr algn="l"/>
            <a:r>
              <a:rPr lang="en-US"/>
              <a:t>Kalyan Reddy Daida</a:t>
            </a:r>
            <a:endParaRPr lang="en-GB" dirty="0"/>
          </a:p>
        </p:txBody>
      </p:sp>
      <p:sp>
        <p:nvSpPr>
          <p:cNvPr id="4" name="Title 3">
            <a:extLst>
              <a:ext uri="{FF2B5EF4-FFF2-40B4-BE49-F238E27FC236}">
                <a16:creationId xmlns:a16="http://schemas.microsoft.com/office/drawing/2014/main" id="{4E37ED85-E2CA-FB4D-B515-ECACD66C5F1D}"/>
              </a:ext>
            </a:extLst>
          </p:cNvPr>
          <p:cNvSpPr>
            <a:spLocks noGrp="1"/>
          </p:cNvSpPr>
          <p:nvPr>
            <p:ph type="title"/>
          </p:nvPr>
        </p:nvSpPr>
        <p:spPr>
          <a:xfrm>
            <a:off x="779808" y="3313958"/>
            <a:ext cx="12618720" cy="1188851"/>
          </a:xfrm>
        </p:spPr>
        <p:txBody>
          <a:bodyPr/>
          <a:lstStyle/>
          <a:p>
            <a:r>
              <a:rPr lang="en-US" b="1" dirty="0"/>
              <a:t>Thank You</a:t>
            </a:r>
          </a:p>
        </p:txBody>
      </p:sp>
    </p:spTree>
    <p:extLst>
      <p:ext uri="{BB962C8B-B14F-4D97-AF65-F5344CB8AC3E}">
        <p14:creationId xmlns:p14="http://schemas.microsoft.com/office/powerpoint/2010/main" val="2521995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0" y="7741207"/>
            <a:ext cx="14762602" cy="438150"/>
          </a:xfrm>
        </p:spPr>
        <p:txBody>
          <a:bodyPr/>
          <a:lstStyle/>
          <a:p>
            <a:pPr algn="l"/>
            <a:r>
              <a:rPr lang="en-GB" dirty="0"/>
              <a:t>DG REDDY</a:t>
            </a:r>
          </a:p>
        </p:txBody>
      </p:sp>
      <p:sp>
        <p:nvSpPr>
          <p:cNvPr id="3" name="Content Placeholder 2"/>
          <p:cNvSpPr>
            <a:spLocks noGrp="1"/>
          </p:cNvSpPr>
          <p:nvPr>
            <p:ph idx="1"/>
          </p:nvPr>
        </p:nvSpPr>
        <p:spPr>
          <a:xfrm>
            <a:off x="501819" y="3025246"/>
            <a:ext cx="8390701" cy="1089553"/>
          </a:xfrm>
        </p:spPr>
        <p:txBody>
          <a:bodyPr>
            <a:noAutofit/>
          </a:bodyPr>
          <a:lstStyle/>
          <a:p>
            <a:pPr marL="0" indent="0" algn="ctr">
              <a:buNone/>
            </a:pPr>
            <a:r>
              <a:rPr lang="en-US" sz="7000" b="1" dirty="0">
                <a:solidFill>
                  <a:schemeClr val="accent6">
                    <a:lumMod val="75000"/>
                  </a:schemeClr>
                </a:solidFill>
              </a:rPr>
              <a:t>Docker</a:t>
            </a:r>
          </a:p>
          <a:p>
            <a:pPr marL="0" indent="0" algn="ctr">
              <a:buNone/>
            </a:pPr>
            <a:r>
              <a:rPr lang="en-US" sz="7000" b="1" dirty="0">
                <a:solidFill>
                  <a:srgbClr val="00B050"/>
                </a:solidFill>
              </a:rPr>
              <a:t>Introduction</a:t>
            </a:r>
          </a:p>
        </p:txBody>
      </p:sp>
      <p:pic>
        <p:nvPicPr>
          <p:cNvPr id="4" name="Picture 3">
            <a:extLst>
              <a:ext uri="{FF2B5EF4-FFF2-40B4-BE49-F238E27FC236}">
                <a16:creationId xmlns:a16="http://schemas.microsoft.com/office/drawing/2014/main" id="{D45A5794-3F82-2044-94EE-3A964AC1E320}"/>
              </a:ext>
            </a:extLst>
          </p:cNvPr>
          <p:cNvPicPr>
            <a:picLocks noChangeAspect="1"/>
          </p:cNvPicPr>
          <p:nvPr/>
        </p:nvPicPr>
        <p:blipFill>
          <a:blip r:embed="rId2"/>
          <a:stretch>
            <a:fillRect/>
          </a:stretch>
        </p:blipFill>
        <p:spPr>
          <a:xfrm>
            <a:off x="9049184" y="2156970"/>
            <a:ext cx="4296081" cy="4296081"/>
          </a:xfrm>
          <a:prstGeom prst="rect">
            <a:avLst/>
          </a:prstGeom>
        </p:spPr>
      </p:pic>
    </p:spTree>
    <p:extLst>
      <p:ext uri="{BB962C8B-B14F-4D97-AF65-F5344CB8AC3E}">
        <p14:creationId xmlns:p14="http://schemas.microsoft.com/office/powerpoint/2010/main" val="2408803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851B03-123B-8A46-B597-5674748527E6}"/>
              </a:ext>
            </a:extLst>
          </p:cNvPr>
          <p:cNvSpPr>
            <a:spLocks noGrp="1"/>
          </p:cNvSpPr>
          <p:nvPr>
            <p:ph type="ftr" sz="quarter" idx="10"/>
          </p:nvPr>
        </p:nvSpPr>
        <p:spPr/>
        <p:txBody>
          <a:bodyPr/>
          <a:lstStyle/>
          <a:p>
            <a:pPr algn="l"/>
            <a:r>
              <a:rPr lang="en-US"/>
              <a:t>Kalyan Reddy Daida</a:t>
            </a:r>
            <a:endParaRPr lang="en-GB" dirty="0"/>
          </a:p>
        </p:txBody>
      </p:sp>
      <p:sp>
        <p:nvSpPr>
          <p:cNvPr id="4" name="Title 3">
            <a:extLst>
              <a:ext uri="{FF2B5EF4-FFF2-40B4-BE49-F238E27FC236}">
                <a16:creationId xmlns:a16="http://schemas.microsoft.com/office/drawing/2014/main" id="{A8190E7C-84DB-0542-84E7-BD7EC8775AC0}"/>
              </a:ext>
            </a:extLst>
          </p:cNvPr>
          <p:cNvSpPr>
            <a:spLocks noGrp="1"/>
          </p:cNvSpPr>
          <p:nvPr>
            <p:ph type="title"/>
          </p:nvPr>
        </p:nvSpPr>
        <p:spPr/>
        <p:txBody>
          <a:bodyPr>
            <a:normAutofit fontScale="90000"/>
          </a:bodyPr>
          <a:lstStyle/>
          <a:p>
            <a:r>
              <a:rPr lang="en-US" dirty="0"/>
              <a:t>What problems we have with Traditional Infra?</a:t>
            </a:r>
          </a:p>
        </p:txBody>
      </p:sp>
      <p:sp>
        <p:nvSpPr>
          <p:cNvPr id="5" name="Rectangle 4">
            <a:extLst>
              <a:ext uri="{FF2B5EF4-FFF2-40B4-BE49-F238E27FC236}">
                <a16:creationId xmlns:a16="http://schemas.microsoft.com/office/drawing/2014/main" id="{23E67ACB-4ECE-4344-A97C-4FB1EE1F4B20}"/>
              </a:ext>
            </a:extLst>
          </p:cNvPr>
          <p:cNvSpPr/>
          <p:nvPr/>
        </p:nvSpPr>
        <p:spPr>
          <a:xfrm>
            <a:off x="7707086" y="6583680"/>
            <a:ext cx="630936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Infrastructure</a:t>
            </a:r>
          </a:p>
        </p:txBody>
      </p:sp>
      <p:sp>
        <p:nvSpPr>
          <p:cNvPr id="6" name="Rectangle 5">
            <a:extLst>
              <a:ext uri="{FF2B5EF4-FFF2-40B4-BE49-F238E27FC236}">
                <a16:creationId xmlns:a16="http://schemas.microsoft.com/office/drawing/2014/main" id="{285EFBD5-C78D-F841-B19E-8F49D8B3B719}"/>
              </a:ext>
            </a:extLst>
          </p:cNvPr>
          <p:cNvSpPr/>
          <p:nvPr/>
        </p:nvSpPr>
        <p:spPr>
          <a:xfrm>
            <a:off x="7707086" y="5717177"/>
            <a:ext cx="6309360"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7" name="Rectangle 6">
            <a:extLst>
              <a:ext uri="{FF2B5EF4-FFF2-40B4-BE49-F238E27FC236}">
                <a16:creationId xmlns:a16="http://schemas.microsoft.com/office/drawing/2014/main" id="{E2303D16-CCC2-1943-BE64-259DE60DA07B}"/>
              </a:ext>
            </a:extLst>
          </p:cNvPr>
          <p:cNvSpPr/>
          <p:nvPr/>
        </p:nvSpPr>
        <p:spPr>
          <a:xfrm>
            <a:off x="7707086" y="4850674"/>
            <a:ext cx="3069771" cy="5486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Libraries</a:t>
            </a:r>
          </a:p>
        </p:txBody>
      </p:sp>
      <p:sp>
        <p:nvSpPr>
          <p:cNvPr id="8" name="Rectangle 7">
            <a:extLst>
              <a:ext uri="{FF2B5EF4-FFF2-40B4-BE49-F238E27FC236}">
                <a16:creationId xmlns:a16="http://schemas.microsoft.com/office/drawing/2014/main" id="{9A2711E5-E135-C941-96A1-31AFEBDDC0BA}"/>
              </a:ext>
            </a:extLst>
          </p:cNvPr>
          <p:cNvSpPr/>
          <p:nvPr/>
        </p:nvSpPr>
        <p:spPr>
          <a:xfrm>
            <a:off x="11072949" y="4850674"/>
            <a:ext cx="2943497" cy="548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Dependencies</a:t>
            </a:r>
          </a:p>
        </p:txBody>
      </p:sp>
      <p:pic>
        <p:nvPicPr>
          <p:cNvPr id="9" name="Picture 2">
            <a:extLst>
              <a:ext uri="{FF2B5EF4-FFF2-40B4-BE49-F238E27FC236}">
                <a16:creationId xmlns:a16="http://schemas.microsoft.com/office/drawing/2014/main" id="{924D2A63-37DF-D248-8BDA-CC44B66F4586}"/>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10335464" y="2794331"/>
            <a:ext cx="1285059" cy="1203349"/>
          </a:xfrm>
          <a:prstGeom prst="rect">
            <a:avLst/>
          </a:prstGeom>
          <a:noFill/>
          <a:effectLst>
            <a:softEdge rad="0"/>
          </a:effectLst>
        </p:spPr>
      </p:pic>
      <p:pic>
        <p:nvPicPr>
          <p:cNvPr id="10" name="Picture 9">
            <a:extLst>
              <a:ext uri="{FF2B5EF4-FFF2-40B4-BE49-F238E27FC236}">
                <a16:creationId xmlns:a16="http://schemas.microsoft.com/office/drawing/2014/main" id="{716548D5-D1BA-5448-B1B9-FB725E5FC1AE}"/>
              </a:ext>
            </a:extLst>
          </p:cNvPr>
          <p:cNvPicPr>
            <a:picLocks noChangeAspect="1"/>
          </p:cNvPicPr>
          <p:nvPr/>
        </p:nvPicPr>
        <p:blipFill>
          <a:blip r:embed="rId4"/>
          <a:stretch>
            <a:fillRect/>
          </a:stretch>
        </p:blipFill>
        <p:spPr>
          <a:xfrm>
            <a:off x="12731387" y="2712621"/>
            <a:ext cx="1285059" cy="1285059"/>
          </a:xfrm>
          <a:prstGeom prst="rect">
            <a:avLst/>
          </a:prstGeom>
        </p:spPr>
      </p:pic>
      <p:pic>
        <p:nvPicPr>
          <p:cNvPr id="11" name="Picture 10">
            <a:extLst>
              <a:ext uri="{FF2B5EF4-FFF2-40B4-BE49-F238E27FC236}">
                <a16:creationId xmlns:a16="http://schemas.microsoft.com/office/drawing/2014/main" id="{4B8F5F30-5586-3D45-ACED-BA5ADFDBD432}"/>
              </a:ext>
            </a:extLst>
          </p:cNvPr>
          <p:cNvPicPr>
            <a:picLocks noChangeAspect="1"/>
          </p:cNvPicPr>
          <p:nvPr/>
        </p:nvPicPr>
        <p:blipFill>
          <a:blip r:embed="rId5"/>
          <a:stretch>
            <a:fillRect/>
          </a:stretch>
        </p:blipFill>
        <p:spPr>
          <a:xfrm>
            <a:off x="7707172" y="2808829"/>
            <a:ext cx="1517428" cy="1188851"/>
          </a:xfrm>
          <a:prstGeom prst="rect">
            <a:avLst/>
          </a:prstGeom>
        </p:spPr>
      </p:pic>
      <p:sp>
        <p:nvSpPr>
          <p:cNvPr id="12" name="Content Placeholder 2">
            <a:extLst>
              <a:ext uri="{FF2B5EF4-FFF2-40B4-BE49-F238E27FC236}">
                <a16:creationId xmlns:a16="http://schemas.microsoft.com/office/drawing/2014/main" id="{644EB53E-4A30-D144-852C-3C401783B904}"/>
              </a:ext>
            </a:extLst>
          </p:cNvPr>
          <p:cNvSpPr>
            <a:spLocks noGrp="1"/>
          </p:cNvSpPr>
          <p:nvPr>
            <p:ph idx="1"/>
          </p:nvPr>
        </p:nvSpPr>
        <p:spPr>
          <a:xfrm>
            <a:off x="287383" y="1821433"/>
            <a:ext cx="7123611" cy="5590922"/>
          </a:xfrm>
        </p:spPr>
        <p:txBody>
          <a:bodyPr>
            <a:normAutofit fontScale="62500" lnSpcReduction="20000"/>
          </a:bodyPr>
          <a:lstStyle/>
          <a:p>
            <a:r>
              <a:rPr lang="en-US" dirty="0">
                <a:solidFill>
                  <a:schemeClr val="accent6">
                    <a:lumMod val="75000"/>
                  </a:schemeClr>
                </a:solidFill>
              </a:rPr>
              <a:t>Traditional Approach</a:t>
            </a:r>
          </a:p>
          <a:p>
            <a:r>
              <a:rPr lang="en-US" dirty="0">
                <a:solidFill>
                  <a:schemeClr val="accent6">
                    <a:lumMod val="75000"/>
                  </a:schemeClr>
                </a:solidFill>
              </a:rPr>
              <a:t>Installation &amp; Configuration</a:t>
            </a:r>
          </a:p>
          <a:p>
            <a:pPr lvl="1"/>
            <a:r>
              <a:rPr lang="en-US" dirty="0"/>
              <a:t>Time consuming</a:t>
            </a:r>
          </a:p>
          <a:p>
            <a:pPr lvl="1"/>
            <a:r>
              <a:rPr lang="en-US" dirty="0"/>
              <a:t>Need to perform install/configs on every server and every environment (dev, </a:t>
            </a:r>
            <a:r>
              <a:rPr lang="en-US" dirty="0" err="1"/>
              <a:t>qa</a:t>
            </a:r>
            <a:r>
              <a:rPr lang="en-US" dirty="0"/>
              <a:t>, staging, production)</a:t>
            </a:r>
          </a:p>
          <a:p>
            <a:r>
              <a:rPr lang="en-US" dirty="0">
                <a:solidFill>
                  <a:schemeClr val="accent6">
                    <a:lumMod val="75000"/>
                  </a:schemeClr>
                </a:solidFill>
              </a:rPr>
              <a:t>Compatibility &amp; Dependency </a:t>
            </a:r>
          </a:p>
          <a:p>
            <a:pPr lvl="1"/>
            <a:r>
              <a:rPr lang="en-US" dirty="0"/>
              <a:t>Need to keep resolving issues related to libraries and dependencies</a:t>
            </a:r>
          </a:p>
          <a:p>
            <a:r>
              <a:rPr lang="en-US" dirty="0">
                <a:solidFill>
                  <a:schemeClr val="accent6">
                    <a:lumMod val="75000"/>
                  </a:schemeClr>
                </a:solidFill>
              </a:rPr>
              <a:t>Inconsistencies across Environments</a:t>
            </a:r>
          </a:p>
          <a:p>
            <a:pPr lvl="1"/>
            <a:r>
              <a:rPr lang="en-US" dirty="0"/>
              <a:t>Very hard to track changes across Dev/QA/Staging and Prod environments and they end up with inconsistencies</a:t>
            </a:r>
          </a:p>
          <a:p>
            <a:r>
              <a:rPr lang="en-US" dirty="0">
                <a:solidFill>
                  <a:schemeClr val="accent6">
                    <a:lumMod val="75000"/>
                  </a:schemeClr>
                </a:solidFill>
              </a:rPr>
              <a:t>Operational Support</a:t>
            </a:r>
          </a:p>
          <a:p>
            <a:pPr lvl="1"/>
            <a:r>
              <a:rPr lang="en-US" dirty="0"/>
              <a:t>Need more resources to handle operational issues on day to day basis </a:t>
            </a:r>
          </a:p>
          <a:p>
            <a:pPr lvl="2"/>
            <a:r>
              <a:rPr lang="en-US" dirty="0"/>
              <a:t>Server Support (hardware, software)</a:t>
            </a:r>
          </a:p>
          <a:p>
            <a:pPr lvl="2"/>
            <a:r>
              <a:rPr lang="en-US" dirty="0"/>
              <a:t>Patching releases</a:t>
            </a:r>
          </a:p>
          <a:p>
            <a:r>
              <a:rPr lang="en-US" dirty="0">
                <a:solidFill>
                  <a:schemeClr val="accent6">
                    <a:lumMod val="75000"/>
                  </a:schemeClr>
                </a:solidFill>
              </a:rPr>
              <a:t>Developer Environments</a:t>
            </a:r>
          </a:p>
          <a:p>
            <a:pPr lvl="1"/>
            <a:r>
              <a:rPr lang="en-US" dirty="0"/>
              <a:t>When a new developer joins the team, time it takes to provision his development environment in traditional approach is time taking.</a:t>
            </a:r>
          </a:p>
        </p:txBody>
      </p:sp>
      <p:sp>
        <p:nvSpPr>
          <p:cNvPr id="13" name="TextBox 12">
            <a:extLst>
              <a:ext uri="{FF2B5EF4-FFF2-40B4-BE49-F238E27FC236}">
                <a16:creationId xmlns:a16="http://schemas.microsoft.com/office/drawing/2014/main" id="{B702AB95-AA6B-0746-A4BB-F3FD2547AF98}"/>
              </a:ext>
            </a:extLst>
          </p:cNvPr>
          <p:cNvSpPr txBox="1"/>
          <p:nvPr/>
        </p:nvSpPr>
        <p:spPr>
          <a:xfrm>
            <a:off x="7707086" y="2390503"/>
            <a:ext cx="1533818" cy="430887"/>
          </a:xfrm>
          <a:prstGeom prst="rect">
            <a:avLst/>
          </a:prstGeom>
          <a:noFill/>
        </p:spPr>
        <p:txBody>
          <a:bodyPr wrap="none" rtlCol="0">
            <a:spAutoFit/>
          </a:bodyPr>
          <a:lstStyle/>
          <a:p>
            <a:r>
              <a:rPr lang="en-US" dirty="0"/>
              <a:t>Webservers</a:t>
            </a:r>
          </a:p>
        </p:txBody>
      </p:sp>
      <p:sp>
        <p:nvSpPr>
          <p:cNvPr id="14" name="TextBox 13">
            <a:extLst>
              <a:ext uri="{FF2B5EF4-FFF2-40B4-BE49-F238E27FC236}">
                <a16:creationId xmlns:a16="http://schemas.microsoft.com/office/drawing/2014/main" id="{62B4B058-8A57-2C43-A97C-25D04223511F}"/>
              </a:ext>
            </a:extLst>
          </p:cNvPr>
          <p:cNvSpPr txBox="1"/>
          <p:nvPr/>
        </p:nvSpPr>
        <p:spPr>
          <a:xfrm>
            <a:off x="10216640" y="2340778"/>
            <a:ext cx="1482970" cy="430887"/>
          </a:xfrm>
          <a:prstGeom prst="rect">
            <a:avLst/>
          </a:prstGeom>
          <a:noFill/>
        </p:spPr>
        <p:txBody>
          <a:bodyPr wrap="none" rtlCol="0">
            <a:spAutoFit/>
          </a:bodyPr>
          <a:lstStyle/>
          <a:p>
            <a:r>
              <a:rPr lang="en-US" dirty="0" err="1"/>
              <a:t>AppServers</a:t>
            </a:r>
            <a:endParaRPr lang="en-US" dirty="0"/>
          </a:p>
        </p:txBody>
      </p:sp>
      <p:sp>
        <p:nvSpPr>
          <p:cNvPr id="15" name="TextBox 14">
            <a:extLst>
              <a:ext uri="{FF2B5EF4-FFF2-40B4-BE49-F238E27FC236}">
                <a16:creationId xmlns:a16="http://schemas.microsoft.com/office/drawing/2014/main" id="{345CEA7F-A255-3D4F-AEEE-F0B3E30CDB00}"/>
              </a:ext>
            </a:extLst>
          </p:cNvPr>
          <p:cNvSpPr txBox="1"/>
          <p:nvPr/>
        </p:nvSpPr>
        <p:spPr>
          <a:xfrm>
            <a:off x="12600018" y="2314652"/>
            <a:ext cx="1359988" cy="430887"/>
          </a:xfrm>
          <a:prstGeom prst="rect">
            <a:avLst/>
          </a:prstGeom>
          <a:noFill/>
        </p:spPr>
        <p:txBody>
          <a:bodyPr wrap="none" rtlCol="0">
            <a:spAutoFit/>
          </a:bodyPr>
          <a:lstStyle/>
          <a:p>
            <a:r>
              <a:rPr lang="en-US" dirty="0"/>
              <a:t>Databases</a:t>
            </a:r>
          </a:p>
        </p:txBody>
      </p:sp>
    </p:spTree>
    <p:extLst>
      <p:ext uri="{BB962C8B-B14F-4D97-AF65-F5344CB8AC3E}">
        <p14:creationId xmlns:p14="http://schemas.microsoft.com/office/powerpoint/2010/main" val="341419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par>
                                <p:cTn id="26" presetID="22" presetClass="entr" presetSubtype="4"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500"/>
                                        <p:tgtEl>
                                          <p:spTgt spid="10"/>
                                        </p:tgtEl>
                                      </p:cBhvr>
                                    </p:animEffect>
                                  </p:childTnLst>
                                </p:cTn>
                              </p:par>
                              <p:par>
                                <p:cTn id="29" presetID="22" presetClass="entr" presetSubtype="4"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down)">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2">
                                            <p:txEl>
                                              <p:pRg st="0" end="0"/>
                                            </p:txEl>
                                          </p:spTgt>
                                        </p:tgtEl>
                                        <p:attrNameLst>
                                          <p:attrName>style.visibility</p:attrName>
                                        </p:attrNameLst>
                                      </p:cBhvr>
                                      <p:to>
                                        <p:strVal val="visible"/>
                                      </p:to>
                                    </p:set>
                                    <p:animEffect transition="in" filter="wipe(down)">
                                      <p:cBhvr>
                                        <p:cTn id="45" dur="500"/>
                                        <p:tgtEl>
                                          <p:spTgt spid="12">
                                            <p:txEl>
                                              <p:pRg st="0" end="0"/>
                                            </p:txEl>
                                          </p:spTgt>
                                        </p:tgtEl>
                                      </p:cBhvr>
                                    </p:animEffect>
                                  </p:childTnLst>
                                </p:cTn>
                              </p:par>
                              <p:par>
                                <p:cTn id="46" presetID="22" presetClass="entr" presetSubtype="4" fill="hold" nodeType="withEffect">
                                  <p:stCondLst>
                                    <p:cond delay="0"/>
                                  </p:stCondLst>
                                  <p:childTnLst>
                                    <p:set>
                                      <p:cBhvr>
                                        <p:cTn id="47" dur="1" fill="hold">
                                          <p:stCondLst>
                                            <p:cond delay="0"/>
                                          </p:stCondLst>
                                        </p:cTn>
                                        <p:tgtEl>
                                          <p:spTgt spid="12">
                                            <p:txEl>
                                              <p:pRg st="1" end="1"/>
                                            </p:txEl>
                                          </p:spTgt>
                                        </p:tgtEl>
                                        <p:attrNameLst>
                                          <p:attrName>style.visibility</p:attrName>
                                        </p:attrNameLst>
                                      </p:cBhvr>
                                      <p:to>
                                        <p:strVal val="visible"/>
                                      </p:to>
                                    </p:set>
                                    <p:animEffect transition="in" filter="wipe(down)">
                                      <p:cBhvr>
                                        <p:cTn id="48" dur="500"/>
                                        <p:tgtEl>
                                          <p:spTgt spid="12">
                                            <p:txEl>
                                              <p:pRg st="1" end="1"/>
                                            </p:txEl>
                                          </p:spTgt>
                                        </p:tgtEl>
                                      </p:cBhvr>
                                    </p:animEffect>
                                  </p:childTnLst>
                                </p:cTn>
                              </p:par>
                              <p:par>
                                <p:cTn id="49" presetID="22" presetClass="entr" presetSubtype="4" fill="hold" nodeType="withEffect">
                                  <p:stCondLst>
                                    <p:cond delay="0"/>
                                  </p:stCondLst>
                                  <p:childTnLst>
                                    <p:set>
                                      <p:cBhvr>
                                        <p:cTn id="50" dur="1" fill="hold">
                                          <p:stCondLst>
                                            <p:cond delay="0"/>
                                          </p:stCondLst>
                                        </p:cTn>
                                        <p:tgtEl>
                                          <p:spTgt spid="12">
                                            <p:txEl>
                                              <p:pRg st="2" end="2"/>
                                            </p:txEl>
                                          </p:spTgt>
                                        </p:tgtEl>
                                        <p:attrNameLst>
                                          <p:attrName>style.visibility</p:attrName>
                                        </p:attrNameLst>
                                      </p:cBhvr>
                                      <p:to>
                                        <p:strVal val="visible"/>
                                      </p:to>
                                    </p:set>
                                    <p:animEffect transition="in" filter="wipe(down)">
                                      <p:cBhvr>
                                        <p:cTn id="51" dur="500"/>
                                        <p:tgtEl>
                                          <p:spTgt spid="12">
                                            <p:txEl>
                                              <p:pRg st="2" end="2"/>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12">
                                            <p:txEl>
                                              <p:pRg st="3" end="3"/>
                                            </p:txEl>
                                          </p:spTgt>
                                        </p:tgtEl>
                                        <p:attrNameLst>
                                          <p:attrName>style.visibility</p:attrName>
                                        </p:attrNameLst>
                                      </p:cBhvr>
                                      <p:to>
                                        <p:strVal val="visible"/>
                                      </p:to>
                                    </p:set>
                                    <p:animEffect transition="in" filter="wipe(down)">
                                      <p:cBhvr>
                                        <p:cTn id="54" dur="500"/>
                                        <p:tgtEl>
                                          <p:spTgt spid="12">
                                            <p:txEl>
                                              <p:pRg st="3" end="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12">
                                            <p:txEl>
                                              <p:pRg st="4" end="4"/>
                                            </p:txEl>
                                          </p:spTgt>
                                        </p:tgtEl>
                                        <p:attrNameLst>
                                          <p:attrName>style.visibility</p:attrName>
                                        </p:attrNameLst>
                                      </p:cBhvr>
                                      <p:to>
                                        <p:strVal val="visible"/>
                                      </p:to>
                                    </p:set>
                                    <p:animEffect transition="in" filter="wipe(down)">
                                      <p:cBhvr>
                                        <p:cTn id="59" dur="500"/>
                                        <p:tgtEl>
                                          <p:spTgt spid="12">
                                            <p:txEl>
                                              <p:pRg st="4" end="4"/>
                                            </p:txEl>
                                          </p:spTgt>
                                        </p:tgtEl>
                                      </p:cBhvr>
                                    </p:animEffect>
                                  </p:childTnLst>
                                </p:cTn>
                              </p:par>
                              <p:par>
                                <p:cTn id="60" presetID="22" presetClass="entr" presetSubtype="4" fill="hold" nodeType="withEffect">
                                  <p:stCondLst>
                                    <p:cond delay="0"/>
                                  </p:stCondLst>
                                  <p:childTnLst>
                                    <p:set>
                                      <p:cBhvr>
                                        <p:cTn id="61" dur="1" fill="hold">
                                          <p:stCondLst>
                                            <p:cond delay="0"/>
                                          </p:stCondLst>
                                        </p:cTn>
                                        <p:tgtEl>
                                          <p:spTgt spid="12">
                                            <p:txEl>
                                              <p:pRg st="5" end="5"/>
                                            </p:txEl>
                                          </p:spTgt>
                                        </p:tgtEl>
                                        <p:attrNameLst>
                                          <p:attrName>style.visibility</p:attrName>
                                        </p:attrNameLst>
                                      </p:cBhvr>
                                      <p:to>
                                        <p:strVal val="visible"/>
                                      </p:to>
                                    </p:set>
                                    <p:animEffect transition="in" filter="wipe(down)">
                                      <p:cBhvr>
                                        <p:cTn id="62" dur="500"/>
                                        <p:tgtEl>
                                          <p:spTgt spid="12">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2">
                                            <p:txEl>
                                              <p:pRg st="6" end="6"/>
                                            </p:txEl>
                                          </p:spTgt>
                                        </p:tgtEl>
                                        <p:attrNameLst>
                                          <p:attrName>style.visibility</p:attrName>
                                        </p:attrNameLst>
                                      </p:cBhvr>
                                      <p:to>
                                        <p:strVal val="visible"/>
                                      </p:to>
                                    </p:set>
                                    <p:animEffect transition="in" filter="wipe(down)">
                                      <p:cBhvr>
                                        <p:cTn id="67" dur="500"/>
                                        <p:tgtEl>
                                          <p:spTgt spid="12">
                                            <p:txEl>
                                              <p:pRg st="6" end="6"/>
                                            </p:txEl>
                                          </p:spTgt>
                                        </p:tgtEl>
                                      </p:cBhvr>
                                    </p:animEffect>
                                  </p:childTnLst>
                                </p:cTn>
                              </p:par>
                              <p:par>
                                <p:cTn id="68" presetID="22" presetClass="entr" presetSubtype="4" fill="hold" nodeType="withEffect">
                                  <p:stCondLst>
                                    <p:cond delay="0"/>
                                  </p:stCondLst>
                                  <p:childTnLst>
                                    <p:set>
                                      <p:cBhvr>
                                        <p:cTn id="69" dur="1" fill="hold">
                                          <p:stCondLst>
                                            <p:cond delay="0"/>
                                          </p:stCondLst>
                                        </p:cTn>
                                        <p:tgtEl>
                                          <p:spTgt spid="12">
                                            <p:txEl>
                                              <p:pRg st="7" end="7"/>
                                            </p:txEl>
                                          </p:spTgt>
                                        </p:tgtEl>
                                        <p:attrNameLst>
                                          <p:attrName>style.visibility</p:attrName>
                                        </p:attrNameLst>
                                      </p:cBhvr>
                                      <p:to>
                                        <p:strVal val="visible"/>
                                      </p:to>
                                    </p:set>
                                    <p:animEffect transition="in" filter="wipe(down)">
                                      <p:cBhvr>
                                        <p:cTn id="70" dur="500"/>
                                        <p:tgtEl>
                                          <p:spTgt spid="12">
                                            <p:txEl>
                                              <p:pRg st="7" end="7"/>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12">
                                            <p:txEl>
                                              <p:pRg st="8" end="8"/>
                                            </p:txEl>
                                          </p:spTgt>
                                        </p:tgtEl>
                                        <p:attrNameLst>
                                          <p:attrName>style.visibility</p:attrName>
                                        </p:attrNameLst>
                                      </p:cBhvr>
                                      <p:to>
                                        <p:strVal val="visible"/>
                                      </p:to>
                                    </p:set>
                                    <p:animEffect transition="in" filter="wipe(down)">
                                      <p:cBhvr>
                                        <p:cTn id="75" dur="500"/>
                                        <p:tgtEl>
                                          <p:spTgt spid="12">
                                            <p:txEl>
                                              <p:pRg st="8" end="8"/>
                                            </p:txEl>
                                          </p:spTgt>
                                        </p:tgtEl>
                                      </p:cBhvr>
                                    </p:animEffect>
                                  </p:childTnLst>
                                </p:cTn>
                              </p:par>
                              <p:par>
                                <p:cTn id="76" presetID="22" presetClass="entr" presetSubtype="4" fill="hold" nodeType="withEffect">
                                  <p:stCondLst>
                                    <p:cond delay="0"/>
                                  </p:stCondLst>
                                  <p:childTnLst>
                                    <p:set>
                                      <p:cBhvr>
                                        <p:cTn id="77" dur="1" fill="hold">
                                          <p:stCondLst>
                                            <p:cond delay="0"/>
                                          </p:stCondLst>
                                        </p:cTn>
                                        <p:tgtEl>
                                          <p:spTgt spid="12">
                                            <p:txEl>
                                              <p:pRg st="9" end="9"/>
                                            </p:txEl>
                                          </p:spTgt>
                                        </p:tgtEl>
                                        <p:attrNameLst>
                                          <p:attrName>style.visibility</p:attrName>
                                        </p:attrNameLst>
                                      </p:cBhvr>
                                      <p:to>
                                        <p:strVal val="visible"/>
                                      </p:to>
                                    </p:set>
                                    <p:animEffect transition="in" filter="wipe(down)">
                                      <p:cBhvr>
                                        <p:cTn id="78" dur="500"/>
                                        <p:tgtEl>
                                          <p:spTgt spid="12">
                                            <p:txEl>
                                              <p:pRg st="9" end="9"/>
                                            </p:txEl>
                                          </p:spTgt>
                                        </p:tgtEl>
                                      </p:cBhvr>
                                    </p:animEffect>
                                  </p:childTnLst>
                                </p:cTn>
                              </p:par>
                              <p:par>
                                <p:cTn id="79" presetID="22" presetClass="entr" presetSubtype="4" fill="hold" nodeType="withEffect">
                                  <p:stCondLst>
                                    <p:cond delay="0"/>
                                  </p:stCondLst>
                                  <p:childTnLst>
                                    <p:set>
                                      <p:cBhvr>
                                        <p:cTn id="80" dur="1" fill="hold">
                                          <p:stCondLst>
                                            <p:cond delay="0"/>
                                          </p:stCondLst>
                                        </p:cTn>
                                        <p:tgtEl>
                                          <p:spTgt spid="12">
                                            <p:txEl>
                                              <p:pRg st="10" end="10"/>
                                            </p:txEl>
                                          </p:spTgt>
                                        </p:tgtEl>
                                        <p:attrNameLst>
                                          <p:attrName>style.visibility</p:attrName>
                                        </p:attrNameLst>
                                      </p:cBhvr>
                                      <p:to>
                                        <p:strVal val="visible"/>
                                      </p:to>
                                    </p:set>
                                    <p:animEffect transition="in" filter="wipe(down)">
                                      <p:cBhvr>
                                        <p:cTn id="81" dur="500"/>
                                        <p:tgtEl>
                                          <p:spTgt spid="12">
                                            <p:txEl>
                                              <p:pRg st="10" end="10"/>
                                            </p:txEl>
                                          </p:spTgt>
                                        </p:tgtEl>
                                      </p:cBhvr>
                                    </p:animEffect>
                                  </p:childTnLst>
                                </p:cTn>
                              </p:par>
                              <p:par>
                                <p:cTn id="82" presetID="22" presetClass="entr" presetSubtype="4" fill="hold" nodeType="withEffect">
                                  <p:stCondLst>
                                    <p:cond delay="0"/>
                                  </p:stCondLst>
                                  <p:childTnLst>
                                    <p:set>
                                      <p:cBhvr>
                                        <p:cTn id="83" dur="1" fill="hold">
                                          <p:stCondLst>
                                            <p:cond delay="0"/>
                                          </p:stCondLst>
                                        </p:cTn>
                                        <p:tgtEl>
                                          <p:spTgt spid="12">
                                            <p:txEl>
                                              <p:pRg st="11" end="11"/>
                                            </p:txEl>
                                          </p:spTgt>
                                        </p:tgtEl>
                                        <p:attrNameLst>
                                          <p:attrName>style.visibility</p:attrName>
                                        </p:attrNameLst>
                                      </p:cBhvr>
                                      <p:to>
                                        <p:strVal val="visible"/>
                                      </p:to>
                                    </p:set>
                                    <p:animEffect transition="in" filter="wipe(down)">
                                      <p:cBhvr>
                                        <p:cTn id="84" dur="500"/>
                                        <p:tgtEl>
                                          <p:spTgt spid="12">
                                            <p:txEl>
                                              <p:pRg st="11" end="11"/>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12">
                                            <p:txEl>
                                              <p:pRg st="12" end="12"/>
                                            </p:txEl>
                                          </p:spTgt>
                                        </p:tgtEl>
                                        <p:attrNameLst>
                                          <p:attrName>style.visibility</p:attrName>
                                        </p:attrNameLst>
                                      </p:cBhvr>
                                      <p:to>
                                        <p:strVal val="visible"/>
                                      </p:to>
                                    </p:set>
                                    <p:animEffect transition="in" filter="wipe(down)">
                                      <p:cBhvr>
                                        <p:cTn id="89" dur="500"/>
                                        <p:tgtEl>
                                          <p:spTgt spid="12">
                                            <p:txEl>
                                              <p:pRg st="12" end="12"/>
                                            </p:txEl>
                                          </p:spTgt>
                                        </p:tgtEl>
                                      </p:cBhvr>
                                    </p:animEffect>
                                  </p:childTnLst>
                                </p:cTn>
                              </p:par>
                              <p:par>
                                <p:cTn id="90" presetID="22" presetClass="entr" presetSubtype="4" fill="hold" nodeType="withEffect">
                                  <p:stCondLst>
                                    <p:cond delay="0"/>
                                  </p:stCondLst>
                                  <p:childTnLst>
                                    <p:set>
                                      <p:cBhvr>
                                        <p:cTn id="91" dur="1" fill="hold">
                                          <p:stCondLst>
                                            <p:cond delay="0"/>
                                          </p:stCondLst>
                                        </p:cTn>
                                        <p:tgtEl>
                                          <p:spTgt spid="12">
                                            <p:txEl>
                                              <p:pRg st="13" end="13"/>
                                            </p:txEl>
                                          </p:spTgt>
                                        </p:tgtEl>
                                        <p:attrNameLst>
                                          <p:attrName>style.visibility</p:attrName>
                                        </p:attrNameLst>
                                      </p:cBhvr>
                                      <p:to>
                                        <p:strVal val="visible"/>
                                      </p:to>
                                    </p:set>
                                    <p:animEffect transition="in" filter="wipe(down)">
                                      <p:cBhvr>
                                        <p:cTn id="92" dur="500"/>
                                        <p:tgtEl>
                                          <p:spTgt spid="1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3"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851B03-123B-8A46-B597-5674748527E6}"/>
              </a:ext>
            </a:extLst>
          </p:cNvPr>
          <p:cNvSpPr>
            <a:spLocks noGrp="1"/>
          </p:cNvSpPr>
          <p:nvPr>
            <p:ph type="ftr" sz="quarter" idx="10"/>
          </p:nvPr>
        </p:nvSpPr>
        <p:spPr/>
        <p:txBody>
          <a:bodyPr/>
          <a:lstStyle/>
          <a:p>
            <a:pPr algn="l"/>
            <a:r>
              <a:rPr lang="en-US"/>
              <a:t>Kalyan Reddy Daida</a:t>
            </a:r>
            <a:endParaRPr lang="en-GB" dirty="0"/>
          </a:p>
        </p:txBody>
      </p:sp>
      <p:sp>
        <p:nvSpPr>
          <p:cNvPr id="4" name="Title 3">
            <a:extLst>
              <a:ext uri="{FF2B5EF4-FFF2-40B4-BE49-F238E27FC236}">
                <a16:creationId xmlns:a16="http://schemas.microsoft.com/office/drawing/2014/main" id="{A8190E7C-84DB-0542-84E7-BD7EC8775AC0}"/>
              </a:ext>
            </a:extLst>
          </p:cNvPr>
          <p:cNvSpPr>
            <a:spLocks noGrp="1"/>
          </p:cNvSpPr>
          <p:nvPr>
            <p:ph type="title"/>
          </p:nvPr>
        </p:nvSpPr>
        <p:spPr>
          <a:xfrm>
            <a:off x="571443" y="50243"/>
            <a:ext cx="6008914" cy="1188851"/>
          </a:xfrm>
        </p:spPr>
        <p:txBody>
          <a:bodyPr>
            <a:normAutofit/>
          </a:bodyPr>
          <a:lstStyle/>
          <a:p>
            <a:r>
              <a:rPr lang="en-US" b="1" dirty="0"/>
              <a:t>Physical Machines</a:t>
            </a:r>
          </a:p>
        </p:txBody>
      </p:sp>
      <p:sp>
        <p:nvSpPr>
          <p:cNvPr id="5" name="Rectangle 4">
            <a:extLst>
              <a:ext uri="{FF2B5EF4-FFF2-40B4-BE49-F238E27FC236}">
                <a16:creationId xmlns:a16="http://schemas.microsoft.com/office/drawing/2014/main" id="{23E67ACB-4ECE-4344-A97C-4FB1EE1F4B20}"/>
              </a:ext>
            </a:extLst>
          </p:cNvPr>
          <p:cNvSpPr/>
          <p:nvPr/>
        </p:nvSpPr>
        <p:spPr>
          <a:xfrm>
            <a:off x="7707086" y="6583680"/>
            <a:ext cx="630936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Infrastructure</a:t>
            </a:r>
          </a:p>
        </p:txBody>
      </p:sp>
      <p:sp>
        <p:nvSpPr>
          <p:cNvPr id="17" name="Rectangle 16">
            <a:extLst>
              <a:ext uri="{FF2B5EF4-FFF2-40B4-BE49-F238E27FC236}">
                <a16:creationId xmlns:a16="http://schemas.microsoft.com/office/drawing/2014/main" id="{B736F91E-3781-044C-A836-B7CBFC68C4C4}"/>
              </a:ext>
            </a:extLst>
          </p:cNvPr>
          <p:cNvSpPr/>
          <p:nvPr/>
        </p:nvSpPr>
        <p:spPr>
          <a:xfrm>
            <a:off x="421220" y="6609806"/>
            <a:ext cx="630936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Infrastructure</a:t>
            </a:r>
          </a:p>
        </p:txBody>
      </p:sp>
      <p:sp>
        <p:nvSpPr>
          <p:cNvPr id="18" name="Rectangle 17">
            <a:extLst>
              <a:ext uri="{FF2B5EF4-FFF2-40B4-BE49-F238E27FC236}">
                <a16:creationId xmlns:a16="http://schemas.microsoft.com/office/drawing/2014/main" id="{3FB7CDA2-3CA6-C148-95FE-B27CFE6AC3D0}"/>
              </a:ext>
            </a:extLst>
          </p:cNvPr>
          <p:cNvSpPr/>
          <p:nvPr/>
        </p:nvSpPr>
        <p:spPr>
          <a:xfrm>
            <a:off x="421220" y="5743303"/>
            <a:ext cx="6309360"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19" name="Rectangle 18">
            <a:extLst>
              <a:ext uri="{FF2B5EF4-FFF2-40B4-BE49-F238E27FC236}">
                <a16:creationId xmlns:a16="http://schemas.microsoft.com/office/drawing/2014/main" id="{9330ED75-E349-9248-AAA1-78879A619B5E}"/>
              </a:ext>
            </a:extLst>
          </p:cNvPr>
          <p:cNvSpPr/>
          <p:nvPr/>
        </p:nvSpPr>
        <p:spPr>
          <a:xfrm>
            <a:off x="421220" y="4876800"/>
            <a:ext cx="3069771" cy="5486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Libraries</a:t>
            </a:r>
          </a:p>
        </p:txBody>
      </p:sp>
      <p:sp>
        <p:nvSpPr>
          <p:cNvPr id="20" name="Rectangle 19">
            <a:extLst>
              <a:ext uri="{FF2B5EF4-FFF2-40B4-BE49-F238E27FC236}">
                <a16:creationId xmlns:a16="http://schemas.microsoft.com/office/drawing/2014/main" id="{FFA4E3E0-C669-3E46-870C-DEDD4FF54696}"/>
              </a:ext>
            </a:extLst>
          </p:cNvPr>
          <p:cNvSpPr/>
          <p:nvPr/>
        </p:nvSpPr>
        <p:spPr>
          <a:xfrm>
            <a:off x="3787083" y="4876800"/>
            <a:ext cx="2943497" cy="548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Dependencies</a:t>
            </a:r>
          </a:p>
        </p:txBody>
      </p:sp>
      <p:pic>
        <p:nvPicPr>
          <p:cNvPr id="21" name="Picture 2">
            <a:extLst>
              <a:ext uri="{FF2B5EF4-FFF2-40B4-BE49-F238E27FC236}">
                <a16:creationId xmlns:a16="http://schemas.microsoft.com/office/drawing/2014/main" id="{56A7C951-ECED-3147-AB61-A7DD18496024}"/>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3049598" y="2820457"/>
            <a:ext cx="1285059" cy="1203349"/>
          </a:xfrm>
          <a:prstGeom prst="rect">
            <a:avLst/>
          </a:prstGeom>
          <a:noFill/>
          <a:effectLst>
            <a:softEdge rad="0"/>
          </a:effectLst>
        </p:spPr>
      </p:pic>
      <p:pic>
        <p:nvPicPr>
          <p:cNvPr id="22" name="Picture 21">
            <a:extLst>
              <a:ext uri="{FF2B5EF4-FFF2-40B4-BE49-F238E27FC236}">
                <a16:creationId xmlns:a16="http://schemas.microsoft.com/office/drawing/2014/main" id="{3721087B-7737-744A-9057-91341A80BF3A}"/>
              </a:ext>
            </a:extLst>
          </p:cNvPr>
          <p:cNvPicPr>
            <a:picLocks noChangeAspect="1"/>
          </p:cNvPicPr>
          <p:nvPr/>
        </p:nvPicPr>
        <p:blipFill>
          <a:blip r:embed="rId4"/>
          <a:stretch>
            <a:fillRect/>
          </a:stretch>
        </p:blipFill>
        <p:spPr>
          <a:xfrm>
            <a:off x="5445521" y="2738747"/>
            <a:ext cx="1285059" cy="1285059"/>
          </a:xfrm>
          <a:prstGeom prst="rect">
            <a:avLst/>
          </a:prstGeom>
        </p:spPr>
      </p:pic>
      <p:pic>
        <p:nvPicPr>
          <p:cNvPr id="23" name="Picture 22">
            <a:extLst>
              <a:ext uri="{FF2B5EF4-FFF2-40B4-BE49-F238E27FC236}">
                <a16:creationId xmlns:a16="http://schemas.microsoft.com/office/drawing/2014/main" id="{1E69514F-97A7-5345-A01F-B4C4D6638C48}"/>
              </a:ext>
            </a:extLst>
          </p:cNvPr>
          <p:cNvPicPr>
            <a:picLocks noChangeAspect="1"/>
          </p:cNvPicPr>
          <p:nvPr/>
        </p:nvPicPr>
        <p:blipFill>
          <a:blip r:embed="rId5"/>
          <a:stretch>
            <a:fillRect/>
          </a:stretch>
        </p:blipFill>
        <p:spPr>
          <a:xfrm>
            <a:off x="421306" y="2834955"/>
            <a:ext cx="1517428" cy="1188851"/>
          </a:xfrm>
          <a:prstGeom prst="rect">
            <a:avLst/>
          </a:prstGeom>
        </p:spPr>
      </p:pic>
      <p:sp>
        <p:nvSpPr>
          <p:cNvPr id="24" name="TextBox 23">
            <a:extLst>
              <a:ext uri="{FF2B5EF4-FFF2-40B4-BE49-F238E27FC236}">
                <a16:creationId xmlns:a16="http://schemas.microsoft.com/office/drawing/2014/main" id="{AE5360C0-1E39-EA49-955E-F903988AEEA6}"/>
              </a:ext>
            </a:extLst>
          </p:cNvPr>
          <p:cNvSpPr txBox="1"/>
          <p:nvPr/>
        </p:nvSpPr>
        <p:spPr>
          <a:xfrm>
            <a:off x="421220" y="2416629"/>
            <a:ext cx="1533818" cy="430887"/>
          </a:xfrm>
          <a:prstGeom prst="rect">
            <a:avLst/>
          </a:prstGeom>
          <a:noFill/>
        </p:spPr>
        <p:txBody>
          <a:bodyPr wrap="none" rtlCol="0">
            <a:spAutoFit/>
          </a:bodyPr>
          <a:lstStyle/>
          <a:p>
            <a:r>
              <a:rPr lang="en-US" dirty="0"/>
              <a:t>Webservers</a:t>
            </a:r>
          </a:p>
        </p:txBody>
      </p:sp>
      <p:sp>
        <p:nvSpPr>
          <p:cNvPr id="25" name="TextBox 24">
            <a:extLst>
              <a:ext uri="{FF2B5EF4-FFF2-40B4-BE49-F238E27FC236}">
                <a16:creationId xmlns:a16="http://schemas.microsoft.com/office/drawing/2014/main" id="{069F6E76-FA19-D04D-A4C7-F9D89AF4F960}"/>
              </a:ext>
            </a:extLst>
          </p:cNvPr>
          <p:cNvSpPr txBox="1"/>
          <p:nvPr/>
        </p:nvSpPr>
        <p:spPr>
          <a:xfrm>
            <a:off x="2930774" y="2366904"/>
            <a:ext cx="1482970" cy="430887"/>
          </a:xfrm>
          <a:prstGeom prst="rect">
            <a:avLst/>
          </a:prstGeom>
          <a:noFill/>
        </p:spPr>
        <p:txBody>
          <a:bodyPr wrap="none" rtlCol="0">
            <a:spAutoFit/>
          </a:bodyPr>
          <a:lstStyle/>
          <a:p>
            <a:r>
              <a:rPr lang="en-US" dirty="0" err="1"/>
              <a:t>AppServers</a:t>
            </a:r>
            <a:endParaRPr lang="en-US" dirty="0"/>
          </a:p>
        </p:txBody>
      </p:sp>
      <p:sp>
        <p:nvSpPr>
          <p:cNvPr id="26" name="TextBox 25">
            <a:extLst>
              <a:ext uri="{FF2B5EF4-FFF2-40B4-BE49-F238E27FC236}">
                <a16:creationId xmlns:a16="http://schemas.microsoft.com/office/drawing/2014/main" id="{EB8F1DA5-D0AF-B544-8E4E-4CF5609DA010}"/>
              </a:ext>
            </a:extLst>
          </p:cNvPr>
          <p:cNvSpPr txBox="1"/>
          <p:nvPr/>
        </p:nvSpPr>
        <p:spPr>
          <a:xfrm>
            <a:off x="5314152" y="2340778"/>
            <a:ext cx="1359988" cy="430887"/>
          </a:xfrm>
          <a:prstGeom prst="rect">
            <a:avLst/>
          </a:prstGeom>
          <a:noFill/>
        </p:spPr>
        <p:txBody>
          <a:bodyPr wrap="none" rtlCol="0">
            <a:spAutoFit/>
          </a:bodyPr>
          <a:lstStyle/>
          <a:p>
            <a:r>
              <a:rPr lang="en-US" dirty="0"/>
              <a:t>Databases</a:t>
            </a:r>
          </a:p>
        </p:txBody>
      </p:sp>
      <p:sp>
        <p:nvSpPr>
          <p:cNvPr id="27" name="Title 3">
            <a:extLst>
              <a:ext uri="{FF2B5EF4-FFF2-40B4-BE49-F238E27FC236}">
                <a16:creationId xmlns:a16="http://schemas.microsoft.com/office/drawing/2014/main" id="{2131AEA8-5093-9744-9AC8-C914EFADFC90}"/>
              </a:ext>
            </a:extLst>
          </p:cNvPr>
          <p:cNvSpPr txBox="1">
            <a:spLocks/>
          </p:cNvSpPr>
          <p:nvPr/>
        </p:nvSpPr>
        <p:spPr>
          <a:xfrm>
            <a:off x="7857309" y="111159"/>
            <a:ext cx="6008914" cy="1188851"/>
          </a:xfrm>
          <a:prstGeom prst="rect">
            <a:avLst/>
          </a:prstGeom>
        </p:spPr>
        <p:txBody>
          <a:bodyPr vert="horz" lIns="109728" tIns="54864" rIns="109728" bIns="54864" rtlCol="0" anchor="ctr">
            <a:normAutofit fontScale="97500"/>
          </a:bodyPr>
          <a:lstStyle>
            <a:lvl1pPr algn="ctr" defTabSz="1097280" rtl="0" eaLnBrk="1" latinLnBrk="0" hangingPunct="1">
              <a:lnSpc>
                <a:spcPct val="90000"/>
              </a:lnSpc>
              <a:spcBef>
                <a:spcPct val="0"/>
              </a:spcBef>
              <a:buNone/>
              <a:defRPr sz="5300" kern="1200">
                <a:solidFill>
                  <a:schemeClr val="accent6">
                    <a:lumMod val="75000"/>
                  </a:schemeClr>
                </a:solidFill>
                <a:latin typeface="+mj-lt"/>
                <a:ea typeface="+mj-ea"/>
                <a:cs typeface="+mj-cs"/>
              </a:defRPr>
            </a:lvl1pPr>
          </a:lstStyle>
          <a:p>
            <a:r>
              <a:rPr lang="en-US" b="1" dirty="0"/>
              <a:t>Virtual Machines</a:t>
            </a:r>
          </a:p>
        </p:txBody>
      </p:sp>
      <p:sp>
        <p:nvSpPr>
          <p:cNvPr id="28" name="Rectangle 27">
            <a:extLst>
              <a:ext uri="{FF2B5EF4-FFF2-40B4-BE49-F238E27FC236}">
                <a16:creationId xmlns:a16="http://schemas.microsoft.com/office/drawing/2014/main" id="{7DA086AC-1157-A54D-92F1-1CD62D297740}"/>
              </a:ext>
            </a:extLst>
          </p:cNvPr>
          <p:cNvSpPr/>
          <p:nvPr/>
        </p:nvSpPr>
        <p:spPr>
          <a:xfrm>
            <a:off x="7707086" y="4876799"/>
            <a:ext cx="6309360" cy="132338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Hypervisor</a:t>
            </a:r>
          </a:p>
        </p:txBody>
      </p:sp>
      <p:sp>
        <p:nvSpPr>
          <p:cNvPr id="3" name="Rectangle 2">
            <a:extLst>
              <a:ext uri="{FF2B5EF4-FFF2-40B4-BE49-F238E27FC236}">
                <a16:creationId xmlns:a16="http://schemas.microsoft.com/office/drawing/2014/main" id="{77BE8B6C-EB59-9F45-9970-03FF31F92E6E}"/>
              </a:ext>
            </a:extLst>
          </p:cNvPr>
          <p:cNvSpPr/>
          <p:nvPr/>
        </p:nvSpPr>
        <p:spPr>
          <a:xfrm>
            <a:off x="7707086" y="2126645"/>
            <a:ext cx="3056708" cy="238003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4F41087-CA99-EE4D-938D-184F40B1A8DC}"/>
              </a:ext>
            </a:extLst>
          </p:cNvPr>
          <p:cNvSpPr/>
          <p:nvPr/>
        </p:nvSpPr>
        <p:spPr>
          <a:xfrm>
            <a:off x="7775420" y="3881845"/>
            <a:ext cx="2909997"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32" name="Rectangle 31">
            <a:extLst>
              <a:ext uri="{FF2B5EF4-FFF2-40B4-BE49-F238E27FC236}">
                <a16:creationId xmlns:a16="http://schemas.microsoft.com/office/drawing/2014/main" id="{453417E8-47EA-1840-887D-B42142964B9A}"/>
              </a:ext>
            </a:extLst>
          </p:cNvPr>
          <p:cNvSpPr/>
          <p:nvPr/>
        </p:nvSpPr>
        <p:spPr>
          <a:xfrm>
            <a:off x="7775420" y="3186217"/>
            <a:ext cx="1314329" cy="5486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33" name="Rectangle 32">
            <a:extLst>
              <a:ext uri="{FF2B5EF4-FFF2-40B4-BE49-F238E27FC236}">
                <a16:creationId xmlns:a16="http://schemas.microsoft.com/office/drawing/2014/main" id="{E1AB01B1-70F3-D34B-B4F1-51B676D8225F}"/>
              </a:ext>
            </a:extLst>
          </p:cNvPr>
          <p:cNvSpPr/>
          <p:nvPr/>
        </p:nvSpPr>
        <p:spPr>
          <a:xfrm>
            <a:off x="9397719" y="3200715"/>
            <a:ext cx="1287697" cy="548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Deps</a:t>
            </a:r>
          </a:p>
        </p:txBody>
      </p:sp>
      <p:pic>
        <p:nvPicPr>
          <p:cNvPr id="36" name="Picture 35">
            <a:extLst>
              <a:ext uri="{FF2B5EF4-FFF2-40B4-BE49-F238E27FC236}">
                <a16:creationId xmlns:a16="http://schemas.microsoft.com/office/drawing/2014/main" id="{9748816B-3D04-F04E-BC44-6C9B2D6EFED0}"/>
              </a:ext>
            </a:extLst>
          </p:cNvPr>
          <p:cNvPicPr>
            <a:picLocks noChangeAspect="1"/>
          </p:cNvPicPr>
          <p:nvPr/>
        </p:nvPicPr>
        <p:blipFill>
          <a:blip r:embed="rId5"/>
          <a:stretch>
            <a:fillRect/>
          </a:stretch>
        </p:blipFill>
        <p:spPr>
          <a:xfrm>
            <a:off x="7818121" y="2454597"/>
            <a:ext cx="758714" cy="594426"/>
          </a:xfrm>
          <a:prstGeom prst="rect">
            <a:avLst/>
          </a:prstGeom>
        </p:spPr>
      </p:pic>
      <p:pic>
        <p:nvPicPr>
          <p:cNvPr id="37" name="Picture 2">
            <a:extLst>
              <a:ext uri="{FF2B5EF4-FFF2-40B4-BE49-F238E27FC236}">
                <a16:creationId xmlns:a16="http://schemas.microsoft.com/office/drawing/2014/main" id="{9807B16C-5E7B-054E-9CB1-740121BF9797}"/>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8939420" y="2466186"/>
            <a:ext cx="581996" cy="544990"/>
          </a:xfrm>
          <a:prstGeom prst="rect">
            <a:avLst/>
          </a:prstGeom>
          <a:noFill/>
          <a:effectLst>
            <a:softEdge rad="0"/>
          </a:effectLst>
        </p:spPr>
      </p:pic>
      <p:pic>
        <p:nvPicPr>
          <p:cNvPr id="38" name="Picture 37">
            <a:extLst>
              <a:ext uri="{FF2B5EF4-FFF2-40B4-BE49-F238E27FC236}">
                <a16:creationId xmlns:a16="http://schemas.microsoft.com/office/drawing/2014/main" id="{EDBE9AC5-0A3E-EE4B-BE2A-EF95CAE66AE4}"/>
              </a:ext>
            </a:extLst>
          </p:cNvPr>
          <p:cNvPicPr>
            <a:picLocks noChangeAspect="1"/>
          </p:cNvPicPr>
          <p:nvPr/>
        </p:nvPicPr>
        <p:blipFill>
          <a:blip r:embed="rId4"/>
          <a:stretch>
            <a:fillRect/>
          </a:stretch>
        </p:blipFill>
        <p:spPr>
          <a:xfrm>
            <a:off x="9915490" y="2466186"/>
            <a:ext cx="590840" cy="590840"/>
          </a:xfrm>
          <a:prstGeom prst="rect">
            <a:avLst/>
          </a:prstGeom>
        </p:spPr>
      </p:pic>
      <p:sp>
        <p:nvSpPr>
          <p:cNvPr id="39" name="TextBox 38">
            <a:extLst>
              <a:ext uri="{FF2B5EF4-FFF2-40B4-BE49-F238E27FC236}">
                <a16:creationId xmlns:a16="http://schemas.microsoft.com/office/drawing/2014/main" id="{A0AEF8B0-C530-574E-A76B-651C2482BF42}"/>
              </a:ext>
            </a:extLst>
          </p:cNvPr>
          <p:cNvSpPr txBox="1"/>
          <p:nvPr/>
        </p:nvSpPr>
        <p:spPr>
          <a:xfrm>
            <a:off x="7712345" y="2126645"/>
            <a:ext cx="1046056" cy="307777"/>
          </a:xfrm>
          <a:prstGeom prst="rect">
            <a:avLst/>
          </a:prstGeom>
          <a:noFill/>
        </p:spPr>
        <p:txBody>
          <a:bodyPr wrap="none" rtlCol="0">
            <a:spAutoFit/>
          </a:bodyPr>
          <a:lstStyle/>
          <a:p>
            <a:r>
              <a:rPr lang="en-US" sz="1400" dirty="0"/>
              <a:t>Webservers</a:t>
            </a:r>
          </a:p>
        </p:txBody>
      </p:sp>
      <p:sp>
        <p:nvSpPr>
          <p:cNvPr id="40" name="TextBox 39">
            <a:extLst>
              <a:ext uri="{FF2B5EF4-FFF2-40B4-BE49-F238E27FC236}">
                <a16:creationId xmlns:a16="http://schemas.microsoft.com/office/drawing/2014/main" id="{D0507B7B-C2CE-1F4B-85DA-16B1C19D0602}"/>
              </a:ext>
            </a:extLst>
          </p:cNvPr>
          <p:cNvSpPr txBox="1"/>
          <p:nvPr/>
        </p:nvSpPr>
        <p:spPr>
          <a:xfrm>
            <a:off x="8759471" y="2140618"/>
            <a:ext cx="1013483" cy="307777"/>
          </a:xfrm>
          <a:prstGeom prst="rect">
            <a:avLst/>
          </a:prstGeom>
          <a:noFill/>
        </p:spPr>
        <p:txBody>
          <a:bodyPr wrap="none" rtlCol="0">
            <a:spAutoFit/>
          </a:bodyPr>
          <a:lstStyle/>
          <a:p>
            <a:r>
              <a:rPr lang="en-US" sz="1400" dirty="0" err="1"/>
              <a:t>AppServers</a:t>
            </a:r>
            <a:endParaRPr lang="en-US" sz="1400" dirty="0"/>
          </a:p>
        </p:txBody>
      </p:sp>
      <p:sp>
        <p:nvSpPr>
          <p:cNvPr id="41" name="TextBox 40">
            <a:extLst>
              <a:ext uri="{FF2B5EF4-FFF2-40B4-BE49-F238E27FC236}">
                <a16:creationId xmlns:a16="http://schemas.microsoft.com/office/drawing/2014/main" id="{1B34D9AC-C1B0-114E-B2CB-671124677F1E}"/>
              </a:ext>
            </a:extLst>
          </p:cNvPr>
          <p:cNvSpPr txBox="1"/>
          <p:nvPr/>
        </p:nvSpPr>
        <p:spPr>
          <a:xfrm>
            <a:off x="9734907" y="2140617"/>
            <a:ext cx="937436" cy="307777"/>
          </a:xfrm>
          <a:prstGeom prst="rect">
            <a:avLst/>
          </a:prstGeom>
          <a:noFill/>
        </p:spPr>
        <p:txBody>
          <a:bodyPr wrap="none" rtlCol="0">
            <a:spAutoFit/>
          </a:bodyPr>
          <a:lstStyle/>
          <a:p>
            <a:r>
              <a:rPr lang="en-US" sz="1400" dirty="0"/>
              <a:t>Databases</a:t>
            </a:r>
          </a:p>
        </p:txBody>
      </p:sp>
      <p:sp>
        <p:nvSpPr>
          <p:cNvPr id="42" name="Rectangle 41">
            <a:extLst>
              <a:ext uri="{FF2B5EF4-FFF2-40B4-BE49-F238E27FC236}">
                <a16:creationId xmlns:a16="http://schemas.microsoft.com/office/drawing/2014/main" id="{10A4EC07-64A4-804A-A674-A6EC58F8CC58}"/>
              </a:ext>
            </a:extLst>
          </p:cNvPr>
          <p:cNvSpPr/>
          <p:nvPr/>
        </p:nvSpPr>
        <p:spPr>
          <a:xfrm>
            <a:off x="10898471" y="2141143"/>
            <a:ext cx="3056708" cy="238003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D55713E-4236-7344-B02C-6B63E639459B}"/>
              </a:ext>
            </a:extLst>
          </p:cNvPr>
          <p:cNvSpPr/>
          <p:nvPr/>
        </p:nvSpPr>
        <p:spPr>
          <a:xfrm>
            <a:off x="10966805" y="3896343"/>
            <a:ext cx="2909997"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44" name="Rectangle 43">
            <a:extLst>
              <a:ext uri="{FF2B5EF4-FFF2-40B4-BE49-F238E27FC236}">
                <a16:creationId xmlns:a16="http://schemas.microsoft.com/office/drawing/2014/main" id="{4EC27FA0-1423-1C40-9BB1-26DE3D2A9A30}"/>
              </a:ext>
            </a:extLst>
          </p:cNvPr>
          <p:cNvSpPr/>
          <p:nvPr/>
        </p:nvSpPr>
        <p:spPr>
          <a:xfrm>
            <a:off x="10966805" y="3200715"/>
            <a:ext cx="1314329" cy="5486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45" name="Rectangle 44">
            <a:extLst>
              <a:ext uri="{FF2B5EF4-FFF2-40B4-BE49-F238E27FC236}">
                <a16:creationId xmlns:a16="http://schemas.microsoft.com/office/drawing/2014/main" id="{528E25F3-344A-2247-889A-A7BDEF1766C5}"/>
              </a:ext>
            </a:extLst>
          </p:cNvPr>
          <p:cNvSpPr/>
          <p:nvPr/>
        </p:nvSpPr>
        <p:spPr>
          <a:xfrm>
            <a:off x="12589104" y="3215213"/>
            <a:ext cx="1287697" cy="548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Deps</a:t>
            </a:r>
          </a:p>
        </p:txBody>
      </p:sp>
      <p:pic>
        <p:nvPicPr>
          <p:cNvPr id="46" name="Picture 45">
            <a:extLst>
              <a:ext uri="{FF2B5EF4-FFF2-40B4-BE49-F238E27FC236}">
                <a16:creationId xmlns:a16="http://schemas.microsoft.com/office/drawing/2014/main" id="{D208BB7D-C806-2343-B20B-8B9D1D9ECF25}"/>
              </a:ext>
            </a:extLst>
          </p:cNvPr>
          <p:cNvPicPr>
            <a:picLocks noChangeAspect="1"/>
          </p:cNvPicPr>
          <p:nvPr/>
        </p:nvPicPr>
        <p:blipFill>
          <a:blip r:embed="rId5"/>
          <a:stretch>
            <a:fillRect/>
          </a:stretch>
        </p:blipFill>
        <p:spPr>
          <a:xfrm>
            <a:off x="11009506" y="2469095"/>
            <a:ext cx="758714" cy="594426"/>
          </a:xfrm>
          <a:prstGeom prst="rect">
            <a:avLst/>
          </a:prstGeom>
        </p:spPr>
      </p:pic>
      <p:pic>
        <p:nvPicPr>
          <p:cNvPr id="47" name="Picture 2">
            <a:extLst>
              <a:ext uri="{FF2B5EF4-FFF2-40B4-BE49-F238E27FC236}">
                <a16:creationId xmlns:a16="http://schemas.microsoft.com/office/drawing/2014/main" id="{4377E0BF-13DF-1F48-A886-5A1860C60435}"/>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12130805" y="2480684"/>
            <a:ext cx="581996" cy="544990"/>
          </a:xfrm>
          <a:prstGeom prst="rect">
            <a:avLst/>
          </a:prstGeom>
          <a:noFill/>
          <a:effectLst>
            <a:softEdge rad="0"/>
          </a:effectLst>
        </p:spPr>
      </p:pic>
      <p:pic>
        <p:nvPicPr>
          <p:cNvPr id="48" name="Picture 47">
            <a:extLst>
              <a:ext uri="{FF2B5EF4-FFF2-40B4-BE49-F238E27FC236}">
                <a16:creationId xmlns:a16="http://schemas.microsoft.com/office/drawing/2014/main" id="{01310E42-AA8D-B24E-9878-C6E7341E99D4}"/>
              </a:ext>
            </a:extLst>
          </p:cNvPr>
          <p:cNvPicPr>
            <a:picLocks noChangeAspect="1"/>
          </p:cNvPicPr>
          <p:nvPr/>
        </p:nvPicPr>
        <p:blipFill>
          <a:blip r:embed="rId4"/>
          <a:stretch>
            <a:fillRect/>
          </a:stretch>
        </p:blipFill>
        <p:spPr>
          <a:xfrm>
            <a:off x="13106875" y="2480684"/>
            <a:ext cx="590840" cy="590840"/>
          </a:xfrm>
          <a:prstGeom prst="rect">
            <a:avLst/>
          </a:prstGeom>
        </p:spPr>
      </p:pic>
      <p:sp>
        <p:nvSpPr>
          <p:cNvPr id="49" name="TextBox 48">
            <a:extLst>
              <a:ext uri="{FF2B5EF4-FFF2-40B4-BE49-F238E27FC236}">
                <a16:creationId xmlns:a16="http://schemas.microsoft.com/office/drawing/2014/main" id="{F8314DBC-D1D1-BD4E-8E7E-32E518F83435}"/>
              </a:ext>
            </a:extLst>
          </p:cNvPr>
          <p:cNvSpPr txBox="1"/>
          <p:nvPr/>
        </p:nvSpPr>
        <p:spPr>
          <a:xfrm>
            <a:off x="10903730" y="2141143"/>
            <a:ext cx="1046056" cy="307777"/>
          </a:xfrm>
          <a:prstGeom prst="rect">
            <a:avLst/>
          </a:prstGeom>
          <a:noFill/>
        </p:spPr>
        <p:txBody>
          <a:bodyPr wrap="none" rtlCol="0">
            <a:spAutoFit/>
          </a:bodyPr>
          <a:lstStyle/>
          <a:p>
            <a:r>
              <a:rPr lang="en-US" sz="1400" dirty="0"/>
              <a:t>Webservers</a:t>
            </a:r>
          </a:p>
        </p:txBody>
      </p:sp>
      <p:sp>
        <p:nvSpPr>
          <p:cNvPr id="50" name="TextBox 49">
            <a:extLst>
              <a:ext uri="{FF2B5EF4-FFF2-40B4-BE49-F238E27FC236}">
                <a16:creationId xmlns:a16="http://schemas.microsoft.com/office/drawing/2014/main" id="{51224772-3977-BF4D-8F20-09D666CAC02E}"/>
              </a:ext>
            </a:extLst>
          </p:cNvPr>
          <p:cNvSpPr txBox="1"/>
          <p:nvPr/>
        </p:nvSpPr>
        <p:spPr>
          <a:xfrm>
            <a:off x="11950856" y="2155116"/>
            <a:ext cx="1013483" cy="307777"/>
          </a:xfrm>
          <a:prstGeom prst="rect">
            <a:avLst/>
          </a:prstGeom>
          <a:noFill/>
        </p:spPr>
        <p:txBody>
          <a:bodyPr wrap="none" rtlCol="0">
            <a:spAutoFit/>
          </a:bodyPr>
          <a:lstStyle/>
          <a:p>
            <a:r>
              <a:rPr lang="en-US" sz="1400" dirty="0" err="1"/>
              <a:t>AppServers</a:t>
            </a:r>
            <a:endParaRPr lang="en-US" sz="1400" dirty="0"/>
          </a:p>
        </p:txBody>
      </p:sp>
      <p:sp>
        <p:nvSpPr>
          <p:cNvPr id="51" name="TextBox 50">
            <a:extLst>
              <a:ext uri="{FF2B5EF4-FFF2-40B4-BE49-F238E27FC236}">
                <a16:creationId xmlns:a16="http://schemas.microsoft.com/office/drawing/2014/main" id="{33CB1335-D5C8-9E42-B3B2-46CB1555DD47}"/>
              </a:ext>
            </a:extLst>
          </p:cNvPr>
          <p:cNvSpPr txBox="1"/>
          <p:nvPr/>
        </p:nvSpPr>
        <p:spPr>
          <a:xfrm>
            <a:off x="12926292" y="2155115"/>
            <a:ext cx="937436" cy="307777"/>
          </a:xfrm>
          <a:prstGeom prst="rect">
            <a:avLst/>
          </a:prstGeom>
          <a:noFill/>
        </p:spPr>
        <p:txBody>
          <a:bodyPr wrap="none" rtlCol="0">
            <a:spAutoFit/>
          </a:bodyPr>
          <a:lstStyle/>
          <a:p>
            <a:r>
              <a:rPr lang="en-US" sz="1400" dirty="0"/>
              <a:t>Databases</a:t>
            </a:r>
          </a:p>
        </p:txBody>
      </p:sp>
      <p:sp>
        <p:nvSpPr>
          <p:cNvPr id="52" name="TextBox 51">
            <a:extLst>
              <a:ext uri="{FF2B5EF4-FFF2-40B4-BE49-F238E27FC236}">
                <a16:creationId xmlns:a16="http://schemas.microsoft.com/office/drawing/2014/main" id="{ADFA297C-3FAF-A149-B1D7-BB19A7EC6AB0}"/>
              </a:ext>
            </a:extLst>
          </p:cNvPr>
          <p:cNvSpPr txBox="1"/>
          <p:nvPr/>
        </p:nvSpPr>
        <p:spPr>
          <a:xfrm>
            <a:off x="8381672" y="1614960"/>
            <a:ext cx="2005677" cy="430887"/>
          </a:xfrm>
          <a:prstGeom prst="rect">
            <a:avLst/>
          </a:prstGeom>
          <a:noFill/>
        </p:spPr>
        <p:txBody>
          <a:bodyPr wrap="none" rtlCol="0">
            <a:spAutoFit/>
          </a:bodyPr>
          <a:lstStyle/>
          <a:p>
            <a:r>
              <a:rPr lang="en-US" dirty="0"/>
              <a:t>Virtual Machine</a:t>
            </a:r>
          </a:p>
        </p:txBody>
      </p:sp>
      <p:sp>
        <p:nvSpPr>
          <p:cNvPr id="53" name="TextBox 52">
            <a:extLst>
              <a:ext uri="{FF2B5EF4-FFF2-40B4-BE49-F238E27FC236}">
                <a16:creationId xmlns:a16="http://schemas.microsoft.com/office/drawing/2014/main" id="{4FB69BAB-72AC-3448-85C8-78866D11190D}"/>
              </a:ext>
            </a:extLst>
          </p:cNvPr>
          <p:cNvSpPr txBox="1"/>
          <p:nvPr/>
        </p:nvSpPr>
        <p:spPr>
          <a:xfrm>
            <a:off x="11367763" y="1610015"/>
            <a:ext cx="2005677" cy="430887"/>
          </a:xfrm>
          <a:prstGeom prst="rect">
            <a:avLst/>
          </a:prstGeom>
          <a:noFill/>
        </p:spPr>
        <p:txBody>
          <a:bodyPr wrap="none" rtlCol="0">
            <a:spAutoFit/>
          </a:bodyPr>
          <a:lstStyle/>
          <a:p>
            <a:r>
              <a:rPr lang="en-US" dirty="0"/>
              <a:t>Virtual Machine</a:t>
            </a:r>
          </a:p>
        </p:txBody>
      </p:sp>
    </p:spTree>
    <p:extLst>
      <p:ext uri="{BB962C8B-B14F-4D97-AF65-F5344CB8AC3E}">
        <p14:creationId xmlns:p14="http://schemas.microsoft.com/office/powerpoint/2010/main" val="1593653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down)">
                                      <p:cBhvr>
                                        <p:cTn id="18" dur="500"/>
                                        <p:tgtEl>
                                          <p:spTgt spid="19"/>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par>
                                <p:cTn id="22" presetID="22" presetClass="entr" presetSubtype="4"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down)">
                                      <p:cBhvr>
                                        <p:cTn id="24" dur="500"/>
                                        <p:tgtEl>
                                          <p:spTgt spid="21"/>
                                        </p:tgtEl>
                                      </p:cBhvr>
                                    </p:animEffect>
                                  </p:childTnLst>
                                </p:cTn>
                              </p:par>
                              <p:par>
                                <p:cTn id="25" presetID="22" presetClass="entr" presetSubtype="4"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down)">
                                      <p:cBhvr>
                                        <p:cTn id="27" dur="500"/>
                                        <p:tgtEl>
                                          <p:spTgt spid="22"/>
                                        </p:tgtEl>
                                      </p:cBhvr>
                                    </p:animEffect>
                                  </p:childTnLst>
                                </p:cTn>
                              </p:par>
                              <p:par>
                                <p:cTn id="28" presetID="22" presetClass="entr" presetSubtype="4"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down)">
                                      <p:cBhvr>
                                        <p:cTn id="30" dur="500"/>
                                        <p:tgtEl>
                                          <p:spTgt spid="23"/>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down)">
                                      <p:cBhvr>
                                        <p:cTn id="33" dur="500"/>
                                        <p:tgtEl>
                                          <p:spTgt spid="24"/>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down)">
                                      <p:cBhvr>
                                        <p:cTn id="36" dur="500"/>
                                        <p:tgtEl>
                                          <p:spTgt spid="25"/>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down)">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down)">
                                      <p:cBhvr>
                                        <p:cTn id="44" dur="5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down)">
                                      <p:cBhvr>
                                        <p:cTn id="49" dur="500"/>
                                        <p:tgtEl>
                                          <p:spTgt spid="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wipe(down)">
                                      <p:cBhvr>
                                        <p:cTn id="54" dur="500"/>
                                        <p:tgtEl>
                                          <p:spTgt spid="2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wipe(down)">
                                      <p:cBhvr>
                                        <p:cTn id="59" dur="500"/>
                                        <p:tgtEl>
                                          <p:spTgt spid="3"/>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52"/>
                                        </p:tgtEl>
                                        <p:attrNameLst>
                                          <p:attrName>style.visibility</p:attrName>
                                        </p:attrNameLst>
                                      </p:cBhvr>
                                      <p:to>
                                        <p:strVal val="visible"/>
                                      </p:to>
                                    </p:set>
                                    <p:animEffect transition="in" filter="wipe(down)">
                                      <p:cBhvr>
                                        <p:cTn id="62" dur="500"/>
                                        <p:tgtEl>
                                          <p:spTgt spid="52"/>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wipe(down)">
                                      <p:cBhvr>
                                        <p:cTn id="65" dur="500"/>
                                        <p:tgtEl>
                                          <p:spTgt spid="42"/>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53"/>
                                        </p:tgtEl>
                                        <p:attrNameLst>
                                          <p:attrName>style.visibility</p:attrName>
                                        </p:attrNameLst>
                                      </p:cBhvr>
                                      <p:to>
                                        <p:strVal val="visible"/>
                                      </p:to>
                                    </p:set>
                                    <p:animEffect transition="in" filter="wipe(down)">
                                      <p:cBhvr>
                                        <p:cTn id="68" dur="500"/>
                                        <p:tgtEl>
                                          <p:spTgt spid="5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wipe(down)">
                                      <p:cBhvr>
                                        <p:cTn id="73" dur="500"/>
                                        <p:tgtEl>
                                          <p:spTgt spid="31"/>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43"/>
                                        </p:tgtEl>
                                        <p:attrNameLst>
                                          <p:attrName>style.visibility</p:attrName>
                                        </p:attrNameLst>
                                      </p:cBhvr>
                                      <p:to>
                                        <p:strVal val="visible"/>
                                      </p:to>
                                    </p:set>
                                    <p:animEffect transition="in" filter="wipe(down)">
                                      <p:cBhvr>
                                        <p:cTn id="76" dur="500"/>
                                        <p:tgtEl>
                                          <p:spTgt spid="4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down)">
                                      <p:cBhvr>
                                        <p:cTn id="81" dur="500"/>
                                        <p:tgtEl>
                                          <p:spTgt spid="32"/>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down)">
                                      <p:cBhvr>
                                        <p:cTn id="84" dur="500"/>
                                        <p:tgtEl>
                                          <p:spTgt spid="33"/>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wipe(down)">
                                      <p:cBhvr>
                                        <p:cTn id="87" dur="500"/>
                                        <p:tgtEl>
                                          <p:spTgt spid="44"/>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45"/>
                                        </p:tgtEl>
                                        <p:attrNameLst>
                                          <p:attrName>style.visibility</p:attrName>
                                        </p:attrNameLst>
                                      </p:cBhvr>
                                      <p:to>
                                        <p:strVal val="visible"/>
                                      </p:to>
                                    </p:set>
                                    <p:animEffect transition="in" filter="wipe(down)">
                                      <p:cBhvr>
                                        <p:cTn id="90" dur="500"/>
                                        <p:tgtEl>
                                          <p:spTgt spid="45"/>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wipe(down)">
                                      <p:cBhvr>
                                        <p:cTn id="95" dur="500"/>
                                        <p:tgtEl>
                                          <p:spTgt spid="36"/>
                                        </p:tgtEl>
                                      </p:cBhvr>
                                    </p:animEffect>
                                  </p:childTnLst>
                                </p:cTn>
                              </p:par>
                              <p:par>
                                <p:cTn id="96" presetID="22" presetClass="entr" presetSubtype="4" fill="hold" nodeType="withEffect">
                                  <p:stCondLst>
                                    <p:cond delay="0"/>
                                  </p:stCondLst>
                                  <p:childTnLst>
                                    <p:set>
                                      <p:cBhvr>
                                        <p:cTn id="97" dur="1" fill="hold">
                                          <p:stCondLst>
                                            <p:cond delay="0"/>
                                          </p:stCondLst>
                                        </p:cTn>
                                        <p:tgtEl>
                                          <p:spTgt spid="37"/>
                                        </p:tgtEl>
                                        <p:attrNameLst>
                                          <p:attrName>style.visibility</p:attrName>
                                        </p:attrNameLst>
                                      </p:cBhvr>
                                      <p:to>
                                        <p:strVal val="visible"/>
                                      </p:to>
                                    </p:set>
                                    <p:animEffect transition="in" filter="wipe(down)">
                                      <p:cBhvr>
                                        <p:cTn id="98" dur="500"/>
                                        <p:tgtEl>
                                          <p:spTgt spid="37"/>
                                        </p:tgtEl>
                                      </p:cBhvr>
                                    </p:animEffect>
                                  </p:childTnLst>
                                </p:cTn>
                              </p:par>
                              <p:par>
                                <p:cTn id="99" presetID="22" presetClass="entr" presetSubtype="4" fill="hold" nodeType="withEffect">
                                  <p:stCondLst>
                                    <p:cond delay="0"/>
                                  </p:stCondLst>
                                  <p:childTnLst>
                                    <p:set>
                                      <p:cBhvr>
                                        <p:cTn id="100" dur="1" fill="hold">
                                          <p:stCondLst>
                                            <p:cond delay="0"/>
                                          </p:stCondLst>
                                        </p:cTn>
                                        <p:tgtEl>
                                          <p:spTgt spid="38"/>
                                        </p:tgtEl>
                                        <p:attrNameLst>
                                          <p:attrName>style.visibility</p:attrName>
                                        </p:attrNameLst>
                                      </p:cBhvr>
                                      <p:to>
                                        <p:strVal val="visible"/>
                                      </p:to>
                                    </p:set>
                                    <p:animEffect transition="in" filter="wipe(down)">
                                      <p:cBhvr>
                                        <p:cTn id="101" dur="500"/>
                                        <p:tgtEl>
                                          <p:spTgt spid="38"/>
                                        </p:tgtEl>
                                      </p:cBhvr>
                                    </p:animEffect>
                                  </p:childTnLst>
                                </p:cTn>
                              </p:par>
                              <p:par>
                                <p:cTn id="102" presetID="22" presetClass="entr" presetSubtype="4" fill="hold" nodeType="withEffect">
                                  <p:stCondLst>
                                    <p:cond delay="0"/>
                                  </p:stCondLst>
                                  <p:childTnLst>
                                    <p:set>
                                      <p:cBhvr>
                                        <p:cTn id="103" dur="1" fill="hold">
                                          <p:stCondLst>
                                            <p:cond delay="0"/>
                                          </p:stCondLst>
                                        </p:cTn>
                                        <p:tgtEl>
                                          <p:spTgt spid="46"/>
                                        </p:tgtEl>
                                        <p:attrNameLst>
                                          <p:attrName>style.visibility</p:attrName>
                                        </p:attrNameLst>
                                      </p:cBhvr>
                                      <p:to>
                                        <p:strVal val="visible"/>
                                      </p:to>
                                    </p:set>
                                    <p:animEffect transition="in" filter="wipe(down)">
                                      <p:cBhvr>
                                        <p:cTn id="104" dur="500"/>
                                        <p:tgtEl>
                                          <p:spTgt spid="46"/>
                                        </p:tgtEl>
                                      </p:cBhvr>
                                    </p:animEffect>
                                  </p:childTnLst>
                                </p:cTn>
                              </p:par>
                              <p:par>
                                <p:cTn id="105" presetID="22" presetClass="entr" presetSubtype="4" fill="hold" nodeType="withEffect">
                                  <p:stCondLst>
                                    <p:cond delay="0"/>
                                  </p:stCondLst>
                                  <p:childTnLst>
                                    <p:set>
                                      <p:cBhvr>
                                        <p:cTn id="106" dur="1" fill="hold">
                                          <p:stCondLst>
                                            <p:cond delay="0"/>
                                          </p:stCondLst>
                                        </p:cTn>
                                        <p:tgtEl>
                                          <p:spTgt spid="47"/>
                                        </p:tgtEl>
                                        <p:attrNameLst>
                                          <p:attrName>style.visibility</p:attrName>
                                        </p:attrNameLst>
                                      </p:cBhvr>
                                      <p:to>
                                        <p:strVal val="visible"/>
                                      </p:to>
                                    </p:set>
                                    <p:animEffect transition="in" filter="wipe(down)">
                                      <p:cBhvr>
                                        <p:cTn id="107" dur="500"/>
                                        <p:tgtEl>
                                          <p:spTgt spid="47"/>
                                        </p:tgtEl>
                                      </p:cBhvr>
                                    </p:animEffect>
                                  </p:childTnLst>
                                </p:cTn>
                              </p:par>
                              <p:par>
                                <p:cTn id="108" presetID="22" presetClass="entr" presetSubtype="4" fill="hold" nodeType="withEffect">
                                  <p:stCondLst>
                                    <p:cond delay="0"/>
                                  </p:stCondLst>
                                  <p:childTnLst>
                                    <p:set>
                                      <p:cBhvr>
                                        <p:cTn id="109" dur="1" fill="hold">
                                          <p:stCondLst>
                                            <p:cond delay="0"/>
                                          </p:stCondLst>
                                        </p:cTn>
                                        <p:tgtEl>
                                          <p:spTgt spid="48"/>
                                        </p:tgtEl>
                                        <p:attrNameLst>
                                          <p:attrName>style.visibility</p:attrName>
                                        </p:attrNameLst>
                                      </p:cBhvr>
                                      <p:to>
                                        <p:strVal val="visible"/>
                                      </p:to>
                                    </p:set>
                                    <p:animEffect transition="in" filter="wipe(down)">
                                      <p:cBhvr>
                                        <p:cTn id="110" dur="500"/>
                                        <p:tgtEl>
                                          <p:spTgt spid="48"/>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51"/>
                                        </p:tgtEl>
                                        <p:attrNameLst>
                                          <p:attrName>style.visibility</p:attrName>
                                        </p:attrNameLst>
                                      </p:cBhvr>
                                      <p:to>
                                        <p:strVal val="visible"/>
                                      </p:to>
                                    </p:set>
                                    <p:animEffect transition="in" filter="wipe(down)">
                                      <p:cBhvr>
                                        <p:cTn id="113" dur="500"/>
                                        <p:tgtEl>
                                          <p:spTgt spid="51"/>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50"/>
                                        </p:tgtEl>
                                        <p:attrNameLst>
                                          <p:attrName>style.visibility</p:attrName>
                                        </p:attrNameLst>
                                      </p:cBhvr>
                                      <p:to>
                                        <p:strVal val="visible"/>
                                      </p:to>
                                    </p:set>
                                    <p:animEffect transition="in" filter="wipe(down)">
                                      <p:cBhvr>
                                        <p:cTn id="116" dur="500"/>
                                        <p:tgtEl>
                                          <p:spTgt spid="50"/>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49"/>
                                        </p:tgtEl>
                                        <p:attrNameLst>
                                          <p:attrName>style.visibility</p:attrName>
                                        </p:attrNameLst>
                                      </p:cBhvr>
                                      <p:to>
                                        <p:strVal val="visible"/>
                                      </p:to>
                                    </p:set>
                                    <p:animEffect transition="in" filter="wipe(down)">
                                      <p:cBhvr>
                                        <p:cTn id="119" dur="500"/>
                                        <p:tgtEl>
                                          <p:spTgt spid="49"/>
                                        </p:tgtEl>
                                      </p:cBhvr>
                                    </p:animEffect>
                                  </p:childTnLst>
                                </p:cTn>
                              </p:par>
                              <p:par>
                                <p:cTn id="120" presetID="22" presetClass="entr" presetSubtype="4" fill="hold" grpId="0" nodeType="withEffect">
                                  <p:stCondLst>
                                    <p:cond delay="0"/>
                                  </p:stCondLst>
                                  <p:childTnLst>
                                    <p:set>
                                      <p:cBhvr>
                                        <p:cTn id="121" dur="1" fill="hold">
                                          <p:stCondLst>
                                            <p:cond delay="0"/>
                                          </p:stCondLst>
                                        </p:cTn>
                                        <p:tgtEl>
                                          <p:spTgt spid="41"/>
                                        </p:tgtEl>
                                        <p:attrNameLst>
                                          <p:attrName>style.visibility</p:attrName>
                                        </p:attrNameLst>
                                      </p:cBhvr>
                                      <p:to>
                                        <p:strVal val="visible"/>
                                      </p:to>
                                    </p:set>
                                    <p:animEffect transition="in" filter="wipe(down)">
                                      <p:cBhvr>
                                        <p:cTn id="122" dur="500"/>
                                        <p:tgtEl>
                                          <p:spTgt spid="41"/>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40"/>
                                        </p:tgtEl>
                                        <p:attrNameLst>
                                          <p:attrName>style.visibility</p:attrName>
                                        </p:attrNameLst>
                                      </p:cBhvr>
                                      <p:to>
                                        <p:strVal val="visible"/>
                                      </p:to>
                                    </p:set>
                                    <p:animEffect transition="in" filter="wipe(down)">
                                      <p:cBhvr>
                                        <p:cTn id="125" dur="500"/>
                                        <p:tgtEl>
                                          <p:spTgt spid="40"/>
                                        </p:tgtEl>
                                      </p:cBhvr>
                                    </p:animEffect>
                                  </p:childTnLst>
                                </p:cTn>
                              </p:par>
                              <p:par>
                                <p:cTn id="126" presetID="22" presetClass="entr" presetSubtype="4" fill="hold" grpId="0" nodeType="withEffect">
                                  <p:stCondLst>
                                    <p:cond delay="0"/>
                                  </p:stCondLst>
                                  <p:childTnLst>
                                    <p:set>
                                      <p:cBhvr>
                                        <p:cTn id="127" dur="1" fill="hold">
                                          <p:stCondLst>
                                            <p:cond delay="0"/>
                                          </p:stCondLst>
                                        </p:cTn>
                                        <p:tgtEl>
                                          <p:spTgt spid="39"/>
                                        </p:tgtEl>
                                        <p:attrNameLst>
                                          <p:attrName>style.visibility</p:attrName>
                                        </p:attrNameLst>
                                      </p:cBhvr>
                                      <p:to>
                                        <p:strVal val="visible"/>
                                      </p:to>
                                    </p:set>
                                    <p:animEffect transition="in" filter="wipe(down)">
                                      <p:cBhvr>
                                        <p:cTn id="12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7" grpId="0" animBg="1"/>
      <p:bldP spid="18" grpId="0" animBg="1"/>
      <p:bldP spid="19" grpId="0" animBg="1"/>
      <p:bldP spid="20" grpId="0" animBg="1"/>
      <p:bldP spid="24" grpId="0"/>
      <p:bldP spid="25" grpId="0"/>
      <p:bldP spid="26" grpId="0"/>
      <p:bldP spid="27" grpId="0"/>
      <p:bldP spid="28" grpId="0" animBg="1"/>
      <p:bldP spid="3" grpId="0" animBg="1"/>
      <p:bldP spid="31" grpId="0" animBg="1"/>
      <p:bldP spid="32" grpId="0" animBg="1"/>
      <p:bldP spid="33" grpId="0" animBg="1"/>
      <p:bldP spid="39" grpId="0"/>
      <p:bldP spid="40" grpId="0"/>
      <p:bldP spid="41" grpId="0"/>
      <p:bldP spid="42" grpId="0" animBg="1"/>
      <p:bldP spid="43" grpId="0" animBg="1"/>
      <p:bldP spid="44" grpId="0" animBg="1"/>
      <p:bldP spid="45" grpId="0" animBg="1"/>
      <p:bldP spid="49" grpId="0"/>
      <p:bldP spid="50" grpId="0"/>
      <p:bldP spid="51" grpId="0"/>
      <p:bldP spid="52" grpId="0"/>
      <p:bldP spid="53"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851B03-123B-8A46-B597-5674748527E6}"/>
              </a:ext>
            </a:extLst>
          </p:cNvPr>
          <p:cNvSpPr>
            <a:spLocks noGrp="1"/>
          </p:cNvSpPr>
          <p:nvPr>
            <p:ph type="ftr" sz="quarter" idx="10"/>
          </p:nvPr>
        </p:nvSpPr>
        <p:spPr/>
        <p:txBody>
          <a:bodyPr/>
          <a:lstStyle/>
          <a:p>
            <a:pPr algn="l"/>
            <a:r>
              <a:rPr lang="en-US"/>
              <a:t>Kalyan Reddy Daida</a:t>
            </a:r>
            <a:endParaRPr lang="en-GB" dirty="0"/>
          </a:p>
        </p:txBody>
      </p:sp>
      <p:sp>
        <p:nvSpPr>
          <p:cNvPr id="4" name="Title 3">
            <a:extLst>
              <a:ext uri="{FF2B5EF4-FFF2-40B4-BE49-F238E27FC236}">
                <a16:creationId xmlns:a16="http://schemas.microsoft.com/office/drawing/2014/main" id="{A8190E7C-84DB-0542-84E7-BD7EC8775AC0}"/>
              </a:ext>
            </a:extLst>
          </p:cNvPr>
          <p:cNvSpPr>
            <a:spLocks noGrp="1"/>
          </p:cNvSpPr>
          <p:nvPr>
            <p:ph type="title"/>
          </p:nvPr>
        </p:nvSpPr>
        <p:spPr>
          <a:xfrm>
            <a:off x="721665" y="204541"/>
            <a:ext cx="13007397" cy="1188851"/>
          </a:xfrm>
        </p:spPr>
        <p:txBody>
          <a:bodyPr>
            <a:normAutofit/>
          </a:bodyPr>
          <a:lstStyle/>
          <a:p>
            <a:r>
              <a:rPr lang="en-US" b="1" dirty="0"/>
              <a:t>Physical Machines with Docker</a:t>
            </a:r>
          </a:p>
        </p:txBody>
      </p:sp>
      <p:sp>
        <p:nvSpPr>
          <p:cNvPr id="17" name="Rectangle 16">
            <a:extLst>
              <a:ext uri="{FF2B5EF4-FFF2-40B4-BE49-F238E27FC236}">
                <a16:creationId xmlns:a16="http://schemas.microsoft.com/office/drawing/2014/main" id="{B736F91E-3781-044C-A836-B7CBFC68C4C4}"/>
              </a:ext>
            </a:extLst>
          </p:cNvPr>
          <p:cNvSpPr/>
          <p:nvPr/>
        </p:nvSpPr>
        <p:spPr>
          <a:xfrm>
            <a:off x="3788229" y="6505306"/>
            <a:ext cx="651341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Infrastructure</a:t>
            </a:r>
          </a:p>
        </p:txBody>
      </p:sp>
      <p:sp>
        <p:nvSpPr>
          <p:cNvPr id="18" name="Rectangle 17">
            <a:extLst>
              <a:ext uri="{FF2B5EF4-FFF2-40B4-BE49-F238E27FC236}">
                <a16:creationId xmlns:a16="http://schemas.microsoft.com/office/drawing/2014/main" id="{3FB7CDA2-3CA6-C148-95FE-B27CFE6AC3D0}"/>
              </a:ext>
            </a:extLst>
          </p:cNvPr>
          <p:cNvSpPr/>
          <p:nvPr/>
        </p:nvSpPr>
        <p:spPr>
          <a:xfrm>
            <a:off x="3788229" y="5638803"/>
            <a:ext cx="6513412"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30" name="Rectangle 29">
            <a:extLst>
              <a:ext uri="{FF2B5EF4-FFF2-40B4-BE49-F238E27FC236}">
                <a16:creationId xmlns:a16="http://schemas.microsoft.com/office/drawing/2014/main" id="{A0F017E6-2A5C-864E-9C61-7B03EB38CD5E}"/>
              </a:ext>
            </a:extLst>
          </p:cNvPr>
          <p:cNvSpPr/>
          <p:nvPr/>
        </p:nvSpPr>
        <p:spPr>
          <a:xfrm>
            <a:off x="3788229" y="4711336"/>
            <a:ext cx="6513412" cy="5486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a:t>
            </a:r>
          </a:p>
        </p:txBody>
      </p:sp>
      <p:sp>
        <p:nvSpPr>
          <p:cNvPr id="52" name="Rectangle 51">
            <a:extLst>
              <a:ext uri="{FF2B5EF4-FFF2-40B4-BE49-F238E27FC236}">
                <a16:creationId xmlns:a16="http://schemas.microsoft.com/office/drawing/2014/main" id="{C81EEFB6-A37E-A944-B57A-675B4BF3EB77}"/>
              </a:ext>
            </a:extLst>
          </p:cNvPr>
          <p:cNvSpPr/>
          <p:nvPr/>
        </p:nvSpPr>
        <p:spPr>
          <a:xfrm>
            <a:off x="3915580" y="2000122"/>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extLst>
              <a:ext uri="{FF2B5EF4-FFF2-40B4-BE49-F238E27FC236}">
                <a16:creationId xmlns:a16="http://schemas.microsoft.com/office/drawing/2014/main" id="{26E4EE2E-0CFD-E14C-BBEB-8213DF21F6F9}"/>
              </a:ext>
            </a:extLst>
          </p:cNvPr>
          <p:cNvPicPr>
            <a:picLocks noChangeAspect="1"/>
          </p:cNvPicPr>
          <p:nvPr/>
        </p:nvPicPr>
        <p:blipFill>
          <a:blip r:embed="rId2"/>
          <a:stretch>
            <a:fillRect/>
          </a:stretch>
        </p:blipFill>
        <p:spPr>
          <a:xfrm>
            <a:off x="4014291" y="2387994"/>
            <a:ext cx="1517428" cy="1188851"/>
          </a:xfrm>
          <a:prstGeom prst="rect">
            <a:avLst/>
          </a:prstGeom>
        </p:spPr>
      </p:pic>
      <p:sp>
        <p:nvSpPr>
          <p:cNvPr id="54" name="TextBox 53">
            <a:extLst>
              <a:ext uri="{FF2B5EF4-FFF2-40B4-BE49-F238E27FC236}">
                <a16:creationId xmlns:a16="http://schemas.microsoft.com/office/drawing/2014/main" id="{11612C59-13F3-D740-9D3B-5DB3694BA43B}"/>
              </a:ext>
            </a:extLst>
          </p:cNvPr>
          <p:cNvSpPr txBox="1"/>
          <p:nvPr/>
        </p:nvSpPr>
        <p:spPr>
          <a:xfrm>
            <a:off x="4014205" y="1969668"/>
            <a:ext cx="1533818" cy="430887"/>
          </a:xfrm>
          <a:prstGeom prst="rect">
            <a:avLst/>
          </a:prstGeom>
          <a:noFill/>
        </p:spPr>
        <p:txBody>
          <a:bodyPr wrap="none" rtlCol="0">
            <a:spAutoFit/>
          </a:bodyPr>
          <a:lstStyle/>
          <a:p>
            <a:r>
              <a:rPr lang="en-US" dirty="0"/>
              <a:t>Webservers</a:t>
            </a:r>
          </a:p>
        </p:txBody>
      </p:sp>
      <p:sp>
        <p:nvSpPr>
          <p:cNvPr id="55" name="Rectangle 54">
            <a:extLst>
              <a:ext uri="{FF2B5EF4-FFF2-40B4-BE49-F238E27FC236}">
                <a16:creationId xmlns:a16="http://schemas.microsoft.com/office/drawing/2014/main" id="{9193AC86-C3AB-5B4D-9EB3-25C83C26DF63}"/>
              </a:ext>
            </a:extLst>
          </p:cNvPr>
          <p:cNvSpPr/>
          <p:nvPr/>
        </p:nvSpPr>
        <p:spPr>
          <a:xfrm>
            <a:off x="4010532" y="3926963"/>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56" name="Rectangle 55">
            <a:extLst>
              <a:ext uri="{FF2B5EF4-FFF2-40B4-BE49-F238E27FC236}">
                <a16:creationId xmlns:a16="http://schemas.microsoft.com/office/drawing/2014/main" id="{ADD7834B-2CB7-0B46-ACFA-E6F06B8F4E93}"/>
              </a:ext>
            </a:extLst>
          </p:cNvPr>
          <p:cNvSpPr/>
          <p:nvPr/>
        </p:nvSpPr>
        <p:spPr>
          <a:xfrm>
            <a:off x="4800423" y="3922782"/>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sp>
        <p:nvSpPr>
          <p:cNvPr id="57" name="Rectangle 56">
            <a:extLst>
              <a:ext uri="{FF2B5EF4-FFF2-40B4-BE49-F238E27FC236}">
                <a16:creationId xmlns:a16="http://schemas.microsoft.com/office/drawing/2014/main" id="{A214518A-1B9A-8945-AFED-25B911517E01}"/>
              </a:ext>
            </a:extLst>
          </p:cNvPr>
          <p:cNvSpPr/>
          <p:nvPr/>
        </p:nvSpPr>
        <p:spPr>
          <a:xfrm>
            <a:off x="6119555" y="1994884"/>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9A0E4B44-3E05-0E49-8A89-59E0DA650E63}"/>
              </a:ext>
            </a:extLst>
          </p:cNvPr>
          <p:cNvSpPr/>
          <p:nvPr/>
        </p:nvSpPr>
        <p:spPr>
          <a:xfrm>
            <a:off x="6214507" y="3921725"/>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59" name="Rectangle 58">
            <a:extLst>
              <a:ext uri="{FF2B5EF4-FFF2-40B4-BE49-F238E27FC236}">
                <a16:creationId xmlns:a16="http://schemas.microsoft.com/office/drawing/2014/main" id="{90CB2F6E-CC20-774E-90E8-7A2BB666AFE2}"/>
              </a:ext>
            </a:extLst>
          </p:cNvPr>
          <p:cNvSpPr/>
          <p:nvPr/>
        </p:nvSpPr>
        <p:spPr>
          <a:xfrm>
            <a:off x="7004398" y="3917544"/>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60" name="Picture 2">
            <a:extLst>
              <a:ext uri="{FF2B5EF4-FFF2-40B4-BE49-F238E27FC236}">
                <a16:creationId xmlns:a16="http://schemas.microsoft.com/office/drawing/2014/main" id="{A9065AA5-096D-244A-AA06-B77D0F140CDB}"/>
              </a:ext>
            </a:extLst>
          </p:cNvPr>
          <p:cNvPicPr>
            <a:picLocks noChangeAspect="1" noChangeArrowheads="1"/>
          </p:cNvPicPr>
          <p:nvPr/>
        </p:nvPicPr>
        <p:blipFill>
          <a:blip r:embed="rId3">
            <a:alphaModFix/>
            <a:extLst>
              <a:ext uri="{BEBA8EAE-BF5A-486C-A8C5-ECC9F3942E4B}">
                <a14:imgProps xmlns:a14="http://schemas.microsoft.com/office/drawing/2010/main">
                  <a14:imgLayer r:embed="rId4">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6310028" y="2425066"/>
            <a:ext cx="1285059" cy="1203349"/>
          </a:xfrm>
          <a:prstGeom prst="rect">
            <a:avLst/>
          </a:prstGeom>
          <a:noFill/>
          <a:effectLst>
            <a:softEdge rad="0"/>
          </a:effectLst>
        </p:spPr>
      </p:pic>
      <p:sp>
        <p:nvSpPr>
          <p:cNvPr id="61" name="TextBox 60">
            <a:extLst>
              <a:ext uri="{FF2B5EF4-FFF2-40B4-BE49-F238E27FC236}">
                <a16:creationId xmlns:a16="http://schemas.microsoft.com/office/drawing/2014/main" id="{6BA81B89-EDB1-FA4B-B060-CFDE6E3C2CBD}"/>
              </a:ext>
            </a:extLst>
          </p:cNvPr>
          <p:cNvSpPr txBox="1"/>
          <p:nvPr/>
        </p:nvSpPr>
        <p:spPr>
          <a:xfrm>
            <a:off x="6191204" y="1971513"/>
            <a:ext cx="1482970" cy="430887"/>
          </a:xfrm>
          <a:prstGeom prst="rect">
            <a:avLst/>
          </a:prstGeom>
          <a:noFill/>
        </p:spPr>
        <p:txBody>
          <a:bodyPr wrap="none" rtlCol="0">
            <a:spAutoFit/>
          </a:bodyPr>
          <a:lstStyle/>
          <a:p>
            <a:r>
              <a:rPr lang="en-US" dirty="0" err="1"/>
              <a:t>AppServers</a:t>
            </a:r>
            <a:endParaRPr lang="en-US" dirty="0"/>
          </a:p>
        </p:txBody>
      </p:sp>
      <p:sp>
        <p:nvSpPr>
          <p:cNvPr id="62" name="Rectangle 61">
            <a:extLst>
              <a:ext uri="{FF2B5EF4-FFF2-40B4-BE49-F238E27FC236}">
                <a16:creationId xmlns:a16="http://schemas.microsoft.com/office/drawing/2014/main" id="{D4D1DF4C-3435-3C40-82EC-3C50DCF5944D}"/>
              </a:ext>
            </a:extLst>
          </p:cNvPr>
          <p:cNvSpPr/>
          <p:nvPr/>
        </p:nvSpPr>
        <p:spPr>
          <a:xfrm>
            <a:off x="8425914" y="1976962"/>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5D25642E-CE1B-F044-A6D0-3553D0B4D44B}"/>
              </a:ext>
            </a:extLst>
          </p:cNvPr>
          <p:cNvSpPr/>
          <p:nvPr/>
        </p:nvSpPr>
        <p:spPr>
          <a:xfrm>
            <a:off x="8520866" y="3903803"/>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64" name="Rectangle 63">
            <a:extLst>
              <a:ext uri="{FF2B5EF4-FFF2-40B4-BE49-F238E27FC236}">
                <a16:creationId xmlns:a16="http://schemas.microsoft.com/office/drawing/2014/main" id="{CAF24F0A-3232-FB48-8877-321000B842E9}"/>
              </a:ext>
            </a:extLst>
          </p:cNvPr>
          <p:cNvSpPr/>
          <p:nvPr/>
        </p:nvSpPr>
        <p:spPr>
          <a:xfrm>
            <a:off x="9310757" y="3899622"/>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65" name="Picture 64">
            <a:extLst>
              <a:ext uri="{FF2B5EF4-FFF2-40B4-BE49-F238E27FC236}">
                <a16:creationId xmlns:a16="http://schemas.microsoft.com/office/drawing/2014/main" id="{5391BCBF-7BFA-E044-A511-C0A26DC735F7}"/>
              </a:ext>
            </a:extLst>
          </p:cNvPr>
          <p:cNvPicPr>
            <a:picLocks noChangeAspect="1"/>
          </p:cNvPicPr>
          <p:nvPr/>
        </p:nvPicPr>
        <p:blipFill>
          <a:blip r:embed="rId5"/>
          <a:stretch>
            <a:fillRect/>
          </a:stretch>
        </p:blipFill>
        <p:spPr>
          <a:xfrm>
            <a:off x="8616387" y="2387994"/>
            <a:ext cx="1285059" cy="1285059"/>
          </a:xfrm>
          <a:prstGeom prst="rect">
            <a:avLst/>
          </a:prstGeom>
        </p:spPr>
      </p:pic>
      <p:sp>
        <p:nvSpPr>
          <p:cNvPr id="66" name="TextBox 65">
            <a:extLst>
              <a:ext uri="{FF2B5EF4-FFF2-40B4-BE49-F238E27FC236}">
                <a16:creationId xmlns:a16="http://schemas.microsoft.com/office/drawing/2014/main" id="{21789747-F8AD-E949-89B4-E15C041AE04F}"/>
              </a:ext>
            </a:extLst>
          </p:cNvPr>
          <p:cNvSpPr txBox="1"/>
          <p:nvPr/>
        </p:nvSpPr>
        <p:spPr>
          <a:xfrm>
            <a:off x="8485018" y="1990025"/>
            <a:ext cx="1359988" cy="430887"/>
          </a:xfrm>
          <a:prstGeom prst="rect">
            <a:avLst/>
          </a:prstGeom>
          <a:noFill/>
        </p:spPr>
        <p:txBody>
          <a:bodyPr wrap="none" rtlCol="0">
            <a:spAutoFit/>
          </a:bodyPr>
          <a:lstStyle/>
          <a:p>
            <a:r>
              <a:rPr lang="en-US" dirty="0"/>
              <a:t>Databases</a:t>
            </a:r>
          </a:p>
        </p:txBody>
      </p:sp>
      <p:sp>
        <p:nvSpPr>
          <p:cNvPr id="67" name="TextBox 66">
            <a:extLst>
              <a:ext uri="{FF2B5EF4-FFF2-40B4-BE49-F238E27FC236}">
                <a16:creationId xmlns:a16="http://schemas.microsoft.com/office/drawing/2014/main" id="{A7A762D6-574F-A643-BEEC-101EC6F4D412}"/>
              </a:ext>
            </a:extLst>
          </p:cNvPr>
          <p:cNvSpPr txBox="1"/>
          <p:nvPr/>
        </p:nvSpPr>
        <p:spPr>
          <a:xfrm>
            <a:off x="4000794" y="1572267"/>
            <a:ext cx="1305486" cy="430887"/>
          </a:xfrm>
          <a:prstGeom prst="rect">
            <a:avLst/>
          </a:prstGeom>
          <a:noFill/>
        </p:spPr>
        <p:txBody>
          <a:bodyPr wrap="none" rtlCol="0">
            <a:spAutoFit/>
          </a:bodyPr>
          <a:lstStyle/>
          <a:p>
            <a:r>
              <a:rPr lang="en-US" dirty="0"/>
              <a:t>Container</a:t>
            </a:r>
          </a:p>
        </p:txBody>
      </p:sp>
      <p:sp>
        <p:nvSpPr>
          <p:cNvPr id="68" name="TextBox 67">
            <a:extLst>
              <a:ext uri="{FF2B5EF4-FFF2-40B4-BE49-F238E27FC236}">
                <a16:creationId xmlns:a16="http://schemas.microsoft.com/office/drawing/2014/main" id="{C79FDD35-A08C-024B-A4FA-D7AE077B1478}"/>
              </a:ext>
            </a:extLst>
          </p:cNvPr>
          <p:cNvSpPr txBox="1"/>
          <p:nvPr/>
        </p:nvSpPr>
        <p:spPr>
          <a:xfrm>
            <a:off x="6181528" y="1552311"/>
            <a:ext cx="1305486" cy="430887"/>
          </a:xfrm>
          <a:prstGeom prst="rect">
            <a:avLst/>
          </a:prstGeom>
          <a:noFill/>
        </p:spPr>
        <p:txBody>
          <a:bodyPr wrap="none" rtlCol="0">
            <a:spAutoFit/>
          </a:bodyPr>
          <a:lstStyle/>
          <a:p>
            <a:r>
              <a:rPr lang="en-US" dirty="0"/>
              <a:t>Container</a:t>
            </a:r>
          </a:p>
        </p:txBody>
      </p:sp>
      <p:sp>
        <p:nvSpPr>
          <p:cNvPr id="69" name="TextBox 68">
            <a:extLst>
              <a:ext uri="{FF2B5EF4-FFF2-40B4-BE49-F238E27FC236}">
                <a16:creationId xmlns:a16="http://schemas.microsoft.com/office/drawing/2014/main" id="{2E0C3E6F-3D1F-CB40-AEF0-E8DFCD822409}"/>
              </a:ext>
            </a:extLst>
          </p:cNvPr>
          <p:cNvSpPr txBox="1"/>
          <p:nvPr/>
        </p:nvSpPr>
        <p:spPr>
          <a:xfrm>
            <a:off x="8567740" y="1548658"/>
            <a:ext cx="1305486" cy="430887"/>
          </a:xfrm>
          <a:prstGeom prst="rect">
            <a:avLst/>
          </a:prstGeom>
          <a:noFill/>
        </p:spPr>
        <p:txBody>
          <a:bodyPr wrap="none" rtlCol="0">
            <a:spAutoFit/>
          </a:bodyPr>
          <a:lstStyle/>
          <a:p>
            <a:r>
              <a:rPr lang="en-US" dirty="0"/>
              <a:t>Container</a:t>
            </a:r>
          </a:p>
        </p:txBody>
      </p:sp>
      <p:sp>
        <p:nvSpPr>
          <p:cNvPr id="7" name="Rectangle 6">
            <a:extLst>
              <a:ext uri="{FF2B5EF4-FFF2-40B4-BE49-F238E27FC236}">
                <a16:creationId xmlns:a16="http://schemas.microsoft.com/office/drawing/2014/main" id="{3B97CF87-F99B-0348-937E-C584C22F33F6}"/>
              </a:ext>
            </a:extLst>
          </p:cNvPr>
          <p:cNvSpPr/>
          <p:nvPr/>
        </p:nvSpPr>
        <p:spPr>
          <a:xfrm>
            <a:off x="3788229" y="1572267"/>
            <a:ext cx="2011680" cy="2934419"/>
          </a:xfrm>
          <a:prstGeom prst="rect">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61A68AA5-C42F-F846-AE5E-E6803D0C915A}"/>
              </a:ext>
            </a:extLst>
          </p:cNvPr>
          <p:cNvSpPr/>
          <p:nvPr/>
        </p:nvSpPr>
        <p:spPr>
          <a:xfrm>
            <a:off x="5990382" y="1572266"/>
            <a:ext cx="2011680" cy="2934419"/>
          </a:xfrm>
          <a:prstGeom prst="rect">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66C09111-E54A-5B4F-B167-F459306AFC4E}"/>
              </a:ext>
            </a:extLst>
          </p:cNvPr>
          <p:cNvSpPr/>
          <p:nvPr/>
        </p:nvSpPr>
        <p:spPr>
          <a:xfrm>
            <a:off x="8289961" y="1559530"/>
            <a:ext cx="2011680" cy="2934419"/>
          </a:xfrm>
          <a:prstGeom prst="rect">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262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down)">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7"/>
                                        </p:tgtEl>
                                        <p:attrNameLst>
                                          <p:attrName>style.visibility</p:attrName>
                                        </p:attrNameLst>
                                      </p:cBhvr>
                                      <p:to>
                                        <p:strVal val="visible"/>
                                      </p:to>
                                    </p:set>
                                    <p:animEffect transition="in" filter="wipe(down)">
                                      <p:cBhvr>
                                        <p:cTn id="20" dur="500"/>
                                        <p:tgtEl>
                                          <p:spTgt spid="67"/>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down)">
                                      <p:cBhvr>
                                        <p:cTn id="26" dur="500"/>
                                        <p:tgtEl>
                                          <p:spTgt spid="68"/>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wipe(down)">
                                      <p:cBhvr>
                                        <p:cTn id="29" dur="500"/>
                                        <p:tgtEl>
                                          <p:spTgt spid="70"/>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wipe(down)">
                                      <p:cBhvr>
                                        <p:cTn id="32" dur="500"/>
                                        <p:tgtEl>
                                          <p:spTgt spid="69"/>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wipe(down)">
                                      <p:cBhvr>
                                        <p:cTn id="35" dur="500"/>
                                        <p:tgtEl>
                                          <p:spTgt spid="7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wipe(down)">
                                      <p:cBhvr>
                                        <p:cTn id="40" dur="500"/>
                                        <p:tgtEl>
                                          <p:spTgt spid="52"/>
                                        </p:tgtEl>
                                      </p:cBhvr>
                                    </p:animEffect>
                                  </p:childTnLst>
                                </p:cTn>
                              </p:par>
                              <p:par>
                                <p:cTn id="41" presetID="22" presetClass="entr" presetSubtype="4"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wipe(down)">
                                      <p:cBhvr>
                                        <p:cTn id="43" dur="500"/>
                                        <p:tgtEl>
                                          <p:spTgt spid="53"/>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down)">
                                      <p:cBhvr>
                                        <p:cTn id="46" dur="500"/>
                                        <p:tgtEl>
                                          <p:spTgt spid="54"/>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wipe(down)">
                                      <p:cBhvr>
                                        <p:cTn id="49" dur="500"/>
                                        <p:tgtEl>
                                          <p:spTgt spid="55"/>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wipe(down)">
                                      <p:cBhvr>
                                        <p:cTn id="52" dur="500"/>
                                        <p:tgtEl>
                                          <p:spTgt spid="5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wipe(down)">
                                      <p:cBhvr>
                                        <p:cTn id="55" dur="500"/>
                                        <p:tgtEl>
                                          <p:spTgt spid="57"/>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wipe(down)">
                                      <p:cBhvr>
                                        <p:cTn id="58" dur="500"/>
                                        <p:tgtEl>
                                          <p:spTgt spid="58"/>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59"/>
                                        </p:tgtEl>
                                        <p:attrNameLst>
                                          <p:attrName>style.visibility</p:attrName>
                                        </p:attrNameLst>
                                      </p:cBhvr>
                                      <p:to>
                                        <p:strVal val="visible"/>
                                      </p:to>
                                    </p:set>
                                    <p:animEffect transition="in" filter="wipe(down)">
                                      <p:cBhvr>
                                        <p:cTn id="61" dur="500"/>
                                        <p:tgtEl>
                                          <p:spTgt spid="59"/>
                                        </p:tgtEl>
                                      </p:cBhvr>
                                    </p:animEffect>
                                  </p:childTnLst>
                                </p:cTn>
                              </p:par>
                              <p:par>
                                <p:cTn id="62" presetID="22" presetClass="entr" presetSubtype="4" fill="hold" nodeType="withEffect">
                                  <p:stCondLst>
                                    <p:cond delay="0"/>
                                  </p:stCondLst>
                                  <p:childTnLst>
                                    <p:set>
                                      <p:cBhvr>
                                        <p:cTn id="63" dur="1" fill="hold">
                                          <p:stCondLst>
                                            <p:cond delay="0"/>
                                          </p:stCondLst>
                                        </p:cTn>
                                        <p:tgtEl>
                                          <p:spTgt spid="60"/>
                                        </p:tgtEl>
                                        <p:attrNameLst>
                                          <p:attrName>style.visibility</p:attrName>
                                        </p:attrNameLst>
                                      </p:cBhvr>
                                      <p:to>
                                        <p:strVal val="visible"/>
                                      </p:to>
                                    </p:set>
                                    <p:animEffect transition="in" filter="wipe(down)">
                                      <p:cBhvr>
                                        <p:cTn id="64" dur="500"/>
                                        <p:tgtEl>
                                          <p:spTgt spid="60"/>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wipe(down)">
                                      <p:cBhvr>
                                        <p:cTn id="67" dur="500"/>
                                        <p:tgtEl>
                                          <p:spTgt spid="61"/>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62"/>
                                        </p:tgtEl>
                                        <p:attrNameLst>
                                          <p:attrName>style.visibility</p:attrName>
                                        </p:attrNameLst>
                                      </p:cBhvr>
                                      <p:to>
                                        <p:strVal val="visible"/>
                                      </p:to>
                                    </p:set>
                                    <p:animEffect transition="in" filter="wipe(down)">
                                      <p:cBhvr>
                                        <p:cTn id="70" dur="500"/>
                                        <p:tgtEl>
                                          <p:spTgt spid="62"/>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wipe(down)">
                                      <p:cBhvr>
                                        <p:cTn id="73" dur="500"/>
                                        <p:tgtEl>
                                          <p:spTgt spid="63"/>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wipe(down)">
                                      <p:cBhvr>
                                        <p:cTn id="76" dur="500"/>
                                        <p:tgtEl>
                                          <p:spTgt spid="64"/>
                                        </p:tgtEl>
                                      </p:cBhvr>
                                    </p:animEffect>
                                  </p:childTnLst>
                                </p:cTn>
                              </p:par>
                              <p:par>
                                <p:cTn id="77" presetID="22" presetClass="entr" presetSubtype="4" fill="hold" nodeType="with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wipe(down)">
                                      <p:cBhvr>
                                        <p:cTn id="79" dur="500"/>
                                        <p:tgtEl>
                                          <p:spTgt spid="65"/>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wipe(down)">
                                      <p:cBhvr>
                                        <p:cTn id="8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30" grpId="0" animBg="1"/>
      <p:bldP spid="52" grpId="0" animBg="1"/>
      <p:bldP spid="54" grpId="0"/>
      <p:bldP spid="55" grpId="0" animBg="1"/>
      <p:bldP spid="56" grpId="0" animBg="1"/>
      <p:bldP spid="57" grpId="0" animBg="1"/>
      <p:bldP spid="58" grpId="0" animBg="1"/>
      <p:bldP spid="59" grpId="0" animBg="1"/>
      <p:bldP spid="61" grpId="0"/>
      <p:bldP spid="62" grpId="0" animBg="1"/>
      <p:bldP spid="63" grpId="0" animBg="1"/>
      <p:bldP spid="64" grpId="0" animBg="1"/>
      <p:bldP spid="66" grpId="0"/>
      <p:bldP spid="67" grpId="0"/>
      <p:bldP spid="68" grpId="0"/>
      <p:bldP spid="69" grpId="0"/>
      <p:bldP spid="7" grpId="0" animBg="1"/>
      <p:bldP spid="70" grpId="0" animBg="1"/>
      <p:bldP spid="71"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851B03-123B-8A46-B597-5674748527E6}"/>
              </a:ext>
            </a:extLst>
          </p:cNvPr>
          <p:cNvSpPr>
            <a:spLocks noGrp="1"/>
          </p:cNvSpPr>
          <p:nvPr>
            <p:ph type="ftr" sz="quarter" idx="10"/>
          </p:nvPr>
        </p:nvSpPr>
        <p:spPr/>
        <p:txBody>
          <a:bodyPr/>
          <a:lstStyle/>
          <a:p>
            <a:pPr algn="l"/>
            <a:r>
              <a:rPr lang="en-US"/>
              <a:t>Kalyan Reddy Daida</a:t>
            </a:r>
            <a:endParaRPr lang="en-GB" dirty="0"/>
          </a:p>
        </p:txBody>
      </p:sp>
      <p:sp>
        <p:nvSpPr>
          <p:cNvPr id="5" name="Rectangle 4">
            <a:extLst>
              <a:ext uri="{FF2B5EF4-FFF2-40B4-BE49-F238E27FC236}">
                <a16:creationId xmlns:a16="http://schemas.microsoft.com/office/drawing/2014/main" id="{23E67ACB-4ECE-4344-A97C-4FB1EE1F4B20}"/>
              </a:ext>
            </a:extLst>
          </p:cNvPr>
          <p:cNvSpPr/>
          <p:nvPr/>
        </p:nvSpPr>
        <p:spPr>
          <a:xfrm>
            <a:off x="339634" y="7014758"/>
            <a:ext cx="1367681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Infrastructure</a:t>
            </a:r>
          </a:p>
        </p:txBody>
      </p:sp>
      <p:sp>
        <p:nvSpPr>
          <p:cNvPr id="27" name="Title 3">
            <a:extLst>
              <a:ext uri="{FF2B5EF4-FFF2-40B4-BE49-F238E27FC236}">
                <a16:creationId xmlns:a16="http://schemas.microsoft.com/office/drawing/2014/main" id="{2131AEA8-5093-9744-9AC8-C914EFADFC90}"/>
              </a:ext>
            </a:extLst>
          </p:cNvPr>
          <p:cNvSpPr txBox="1">
            <a:spLocks/>
          </p:cNvSpPr>
          <p:nvPr/>
        </p:nvSpPr>
        <p:spPr>
          <a:xfrm>
            <a:off x="901337" y="-189285"/>
            <a:ext cx="12964886" cy="1188851"/>
          </a:xfrm>
          <a:prstGeom prst="rect">
            <a:avLst/>
          </a:prstGeom>
        </p:spPr>
        <p:txBody>
          <a:bodyPr vert="horz" lIns="109728" tIns="54864" rIns="109728" bIns="54864" rtlCol="0" anchor="ctr">
            <a:normAutofit fontScale="97500"/>
          </a:bodyPr>
          <a:lstStyle>
            <a:lvl1pPr algn="ctr" defTabSz="1097280" rtl="0" eaLnBrk="1" latinLnBrk="0" hangingPunct="1">
              <a:lnSpc>
                <a:spcPct val="90000"/>
              </a:lnSpc>
              <a:spcBef>
                <a:spcPct val="0"/>
              </a:spcBef>
              <a:buNone/>
              <a:defRPr sz="5300" kern="1200">
                <a:solidFill>
                  <a:schemeClr val="accent6">
                    <a:lumMod val="75000"/>
                  </a:schemeClr>
                </a:solidFill>
                <a:latin typeface="+mj-lt"/>
                <a:ea typeface="+mj-ea"/>
                <a:cs typeface="+mj-cs"/>
              </a:defRPr>
            </a:lvl1pPr>
          </a:lstStyle>
          <a:p>
            <a:r>
              <a:rPr lang="en-US" b="1" dirty="0"/>
              <a:t>Virtual Machines with Docker</a:t>
            </a:r>
          </a:p>
        </p:txBody>
      </p:sp>
      <p:sp>
        <p:nvSpPr>
          <p:cNvPr id="28" name="Rectangle 27">
            <a:extLst>
              <a:ext uri="{FF2B5EF4-FFF2-40B4-BE49-F238E27FC236}">
                <a16:creationId xmlns:a16="http://schemas.microsoft.com/office/drawing/2014/main" id="{7DA086AC-1157-A54D-92F1-1CD62D297740}"/>
              </a:ext>
            </a:extLst>
          </p:cNvPr>
          <p:cNvSpPr/>
          <p:nvPr/>
        </p:nvSpPr>
        <p:spPr>
          <a:xfrm>
            <a:off x="339634" y="5679888"/>
            <a:ext cx="13676812" cy="122443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Hypervisor</a:t>
            </a:r>
          </a:p>
        </p:txBody>
      </p:sp>
      <p:sp>
        <p:nvSpPr>
          <p:cNvPr id="3" name="Rectangle 2">
            <a:extLst>
              <a:ext uri="{FF2B5EF4-FFF2-40B4-BE49-F238E27FC236}">
                <a16:creationId xmlns:a16="http://schemas.microsoft.com/office/drawing/2014/main" id="{B1948FCF-43F2-CB48-A2FB-AD015EC23DC1}"/>
              </a:ext>
            </a:extLst>
          </p:cNvPr>
          <p:cNvSpPr/>
          <p:nvPr/>
        </p:nvSpPr>
        <p:spPr>
          <a:xfrm>
            <a:off x="7553349" y="1548325"/>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6F1BAC9E-8DFA-014A-B168-0918B9C28F89}"/>
              </a:ext>
            </a:extLst>
          </p:cNvPr>
          <p:cNvPicPr>
            <a:picLocks noChangeAspect="1"/>
          </p:cNvPicPr>
          <p:nvPr/>
        </p:nvPicPr>
        <p:blipFill>
          <a:blip r:embed="rId2"/>
          <a:stretch>
            <a:fillRect/>
          </a:stretch>
        </p:blipFill>
        <p:spPr>
          <a:xfrm>
            <a:off x="7652060" y="1936197"/>
            <a:ext cx="1517428" cy="1188851"/>
          </a:xfrm>
          <a:prstGeom prst="rect">
            <a:avLst/>
          </a:prstGeom>
        </p:spPr>
      </p:pic>
      <p:sp>
        <p:nvSpPr>
          <p:cNvPr id="34" name="TextBox 33">
            <a:extLst>
              <a:ext uri="{FF2B5EF4-FFF2-40B4-BE49-F238E27FC236}">
                <a16:creationId xmlns:a16="http://schemas.microsoft.com/office/drawing/2014/main" id="{5415862D-24D1-C84F-92A8-07CC9DA259BC}"/>
              </a:ext>
            </a:extLst>
          </p:cNvPr>
          <p:cNvSpPr txBox="1"/>
          <p:nvPr/>
        </p:nvSpPr>
        <p:spPr>
          <a:xfrm>
            <a:off x="7651974" y="1517871"/>
            <a:ext cx="1533818" cy="430887"/>
          </a:xfrm>
          <a:prstGeom prst="rect">
            <a:avLst/>
          </a:prstGeom>
          <a:noFill/>
        </p:spPr>
        <p:txBody>
          <a:bodyPr wrap="none" rtlCol="0">
            <a:spAutoFit/>
          </a:bodyPr>
          <a:lstStyle/>
          <a:p>
            <a:r>
              <a:rPr lang="en-US" dirty="0"/>
              <a:t>Webservers</a:t>
            </a:r>
          </a:p>
        </p:txBody>
      </p:sp>
      <p:sp>
        <p:nvSpPr>
          <p:cNvPr id="12" name="Rectangle 11">
            <a:extLst>
              <a:ext uri="{FF2B5EF4-FFF2-40B4-BE49-F238E27FC236}">
                <a16:creationId xmlns:a16="http://schemas.microsoft.com/office/drawing/2014/main" id="{486559EE-6B00-6E46-9D4B-C040491E914C}"/>
              </a:ext>
            </a:extLst>
          </p:cNvPr>
          <p:cNvSpPr/>
          <p:nvPr/>
        </p:nvSpPr>
        <p:spPr>
          <a:xfrm>
            <a:off x="7648301" y="3475166"/>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35" name="Rectangle 34">
            <a:extLst>
              <a:ext uri="{FF2B5EF4-FFF2-40B4-BE49-F238E27FC236}">
                <a16:creationId xmlns:a16="http://schemas.microsoft.com/office/drawing/2014/main" id="{E1134D44-F516-8246-B74A-8D9580E351F9}"/>
              </a:ext>
            </a:extLst>
          </p:cNvPr>
          <p:cNvSpPr/>
          <p:nvPr/>
        </p:nvSpPr>
        <p:spPr>
          <a:xfrm>
            <a:off x="8438192" y="3470985"/>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sp>
        <p:nvSpPr>
          <p:cNvPr id="36" name="Rectangle 35">
            <a:extLst>
              <a:ext uri="{FF2B5EF4-FFF2-40B4-BE49-F238E27FC236}">
                <a16:creationId xmlns:a16="http://schemas.microsoft.com/office/drawing/2014/main" id="{098266F1-6D90-0D42-BF7F-576DC0B35DE4}"/>
              </a:ext>
            </a:extLst>
          </p:cNvPr>
          <p:cNvSpPr/>
          <p:nvPr/>
        </p:nvSpPr>
        <p:spPr>
          <a:xfrm>
            <a:off x="9757324" y="1543087"/>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3AD2089-1A07-424B-AA25-B7C99B78C9E5}"/>
              </a:ext>
            </a:extLst>
          </p:cNvPr>
          <p:cNvSpPr/>
          <p:nvPr/>
        </p:nvSpPr>
        <p:spPr>
          <a:xfrm>
            <a:off x="9852276" y="3469928"/>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40" name="Rectangle 39">
            <a:extLst>
              <a:ext uri="{FF2B5EF4-FFF2-40B4-BE49-F238E27FC236}">
                <a16:creationId xmlns:a16="http://schemas.microsoft.com/office/drawing/2014/main" id="{6B5CC85D-5489-6C47-B4D6-44989D52D731}"/>
              </a:ext>
            </a:extLst>
          </p:cNvPr>
          <p:cNvSpPr/>
          <p:nvPr/>
        </p:nvSpPr>
        <p:spPr>
          <a:xfrm>
            <a:off x="10642167" y="3465747"/>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41" name="Picture 2">
            <a:extLst>
              <a:ext uri="{FF2B5EF4-FFF2-40B4-BE49-F238E27FC236}">
                <a16:creationId xmlns:a16="http://schemas.microsoft.com/office/drawing/2014/main" id="{A6F29F55-4823-9843-9D0C-F888F41F41BA}"/>
              </a:ext>
            </a:extLst>
          </p:cNvPr>
          <p:cNvPicPr>
            <a:picLocks noChangeAspect="1" noChangeArrowheads="1"/>
          </p:cNvPicPr>
          <p:nvPr/>
        </p:nvPicPr>
        <p:blipFill>
          <a:blip r:embed="rId3">
            <a:alphaModFix/>
            <a:extLst>
              <a:ext uri="{BEBA8EAE-BF5A-486C-A8C5-ECC9F3942E4B}">
                <a14:imgProps xmlns:a14="http://schemas.microsoft.com/office/drawing/2010/main">
                  <a14:imgLayer r:embed="rId4">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9947797" y="1973269"/>
            <a:ext cx="1285059" cy="1203349"/>
          </a:xfrm>
          <a:prstGeom prst="rect">
            <a:avLst/>
          </a:prstGeom>
          <a:noFill/>
          <a:effectLst>
            <a:softEdge rad="0"/>
          </a:effectLst>
        </p:spPr>
      </p:pic>
      <p:sp>
        <p:nvSpPr>
          <p:cNvPr id="42" name="TextBox 41">
            <a:extLst>
              <a:ext uri="{FF2B5EF4-FFF2-40B4-BE49-F238E27FC236}">
                <a16:creationId xmlns:a16="http://schemas.microsoft.com/office/drawing/2014/main" id="{809322DE-2C1E-7647-A84E-637D79B3D23E}"/>
              </a:ext>
            </a:extLst>
          </p:cNvPr>
          <p:cNvSpPr txBox="1"/>
          <p:nvPr/>
        </p:nvSpPr>
        <p:spPr>
          <a:xfrm>
            <a:off x="9828973" y="1519716"/>
            <a:ext cx="1482970" cy="430887"/>
          </a:xfrm>
          <a:prstGeom prst="rect">
            <a:avLst/>
          </a:prstGeom>
          <a:noFill/>
        </p:spPr>
        <p:txBody>
          <a:bodyPr wrap="none" rtlCol="0">
            <a:spAutoFit/>
          </a:bodyPr>
          <a:lstStyle/>
          <a:p>
            <a:r>
              <a:rPr lang="en-US" dirty="0" err="1"/>
              <a:t>AppServers</a:t>
            </a:r>
            <a:endParaRPr lang="en-US" dirty="0"/>
          </a:p>
        </p:txBody>
      </p:sp>
      <p:sp>
        <p:nvSpPr>
          <p:cNvPr id="43" name="Rectangle 42">
            <a:extLst>
              <a:ext uri="{FF2B5EF4-FFF2-40B4-BE49-F238E27FC236}">
                <a16:creationId xmlns:a16="http://schemas.microsoft.com/office/drawing/2014/main" id="{2936B670-F5D3-814A-A244-57B4BB42700C}"/>
              </a:ext>
            </a:extLst>
          </p:cNvPr>
          <p:cNvSpPr/>
          <p:nvPr/>
        </p:nvSpPr>
        <p:spPr>
          <a:xfrm>
            <a:off x="12063683" y="1525165"/>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76EB95C-7E0C-804A-9317-B0C7435C077E}"/>
              </a:ext>
            </a:extLst>
          </p:cNvPr>
          <p:cNvSpPr/>
          <p:nvPr/>
        </p:nvSpPr>
        <p:spPr>
          <a:xfrm>
            <a:off x="12158635" y="3452006"/>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45" name="Rectangle 44">
            <a:extLst>
              <a:ext uri="{FF2B5EF4-FFF2-40B4-BE49-F238E27FC236}">
                <a16:creationId xmlns:a16="http://schemas.microsoft.com/office/drawing/2014/main" id="{D9BAC57B-1CF0-3B49-8CBF-20F36D36C106}"/>
              </a:ext>
            </a:extLst>
          </p:cNvPr>
          <p:cNvSpPr/>
          <p:nvPr/>
        </p:nvSpPr>
        <p:spPr>
          <a:xfrm>
            <a:off x="12948526" y="3447825"/>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48" name="Picture 47">
            <a:extLst>
              <a:ext uri="{FF2B5EF4-FFF2-40B4-BE49-F238E27FC236}">
                <a16:creationId xmlns:a16="http://schemas.microsoft.com/office/drawing/2014/main" id="{8C756E9E-ADAA-4346-A052-553E5DA67163}"/>
              </a:ext>
            </a:extLst>
          </p:cNvPr>
          <p:cNvPicPr>
            <a:picLocks noChangeAspect="1"/>
          </p:cNvPicPr>
          <p:nvPr/>
        </p:nvPicPr>
        <p:blipFill>
          <a:blip r:embed="rId5"/>
          <a:stretch>
            <a:fillRect/>
          </a:stretch>
        </p:blipFill>
        <p:spPr>
          <a:xfrm>
            <a:off x="12254156" y="1936197"/>
            <a:ext cx="1285059" cy="1285059"/>
          </a:xfrm>
          <a:prstGeom prst="rect">
            <a:avLst/>
          </a:prstGeom>
        </p:spPr>
      </p:pic>
      <p:sp>
        <p:nvSpPr>
          <p:cNvPr id="49" name="TextBox 48">
            <a:extLst>
              <a:ext uri="{FF2B5EF4-FFF2-40B4-BE49-F238E27FC236}">
                <a16:creationId xmlns:a16="http://schemas.microsoft.com/office/drawing/2014/main" id="{32F2819C-BDCC-3940-844D-18FD02A0DD83}"/>
              </a:ext>
            </a:extLst>
          </p:cNvPr>
          <p:cNvSpPr txBox="1"/>
          <p:nvPr/>
        </p:nvSpPr>
        <p:spPr>
          <a:xfrm>
            <a:off x="12122787" y="1538228"/>
            <a:ext cx="1359988" cy="430887"/>
          </a:xfrm>
          <a:prstGeom prst="rect">
            <a:avLst/>
          </a:prstGeom>
          <a:noFill/>
        </p:spPr>
        <p:txBody>
          <a:bodyPr wrap="none" rtlCol="0">
            <a:spAutoFit/>
          </a:bodyPr>
          <a:lstStyle/>
          <a:p>
            <a:r>
              <a:rPr lang="en-US" dirty="0"/>
              <a:t>Databases</a:t>
            </a:r>
          </a:p>
        </p:txBody>
      </p:sp>
      <p:sp>
        <p:nvSpPr>
          <p:cNvPr id="16" name="TextBox 15">
            <a:extLst>
              <a:ext uri="{FF2B5EF4-FFF2-40B4-BE49-F238E27FC236}">
                <a16:creationId xmlns:a16="http://schemas.microsoft.com/office/drawing/2014/main" id="{96908DF0-71A2-D34A-9643-871DD502E7D7}"/>
              </a:ext>
            </a:extLst>
          </p:cNvPr>
          <p:cNvSpPr txBox="1"/>
          <p:nvPr/>
        </p:nvSpPr>
        <p:spPr>
          <a:xfrm>
            <a:off x="7638563" y="1120470"/>
            <a:ext cx="1305486" cy="430887"/>
          </a:xfrm>
          <a:prstGeom prst="rect">
            <a:avLst/>
          </a:prstGeom>
          <a:noFill/>
        </p:spPr>
        <p:txBody>
          <a:bodyPr wrap="none" rtlCol="0">
            <a:spAutoFit/>
          </a:bodyPr>
          <a:lstStyle/>
          <a:p>
            <a:r>
              <a:rPr lang="en-US" dirty="0"/>
              <a:t>Container</a:t>
            </a:r>
          </a:p>
        </p:txBody>
      </p:sp>
      <p:sp>
        <p:nvSpPr>
          <p:cNvPr id="50" name="TextBox 49">
            <a:extLst>
              <a:ext uri="{FF2B5EF4-FFF2-40B4-BE49-F238E27FC236}">
                <a16:creationId xmlns:a16="http://schemas.microsoft.com/office/drawing/2014/main" id="{66BB8E81-AE3B-8A44-8BE2-576CA8267B5D}"/>
              </a:ext>
            </a:extLst>
          </p:cNvPr>
          <p:cNvSpPr txBox="1"/>
          <p:nvPr/>
        </p:nvSpPr>
        <p:spPr>
          <a:xfrm>
            <a:off x="9819297" y="1100514"/>
            <a:ext cx="1305486" cy="430887"/>
          </a:xfrm>
          <a:prstGeom prst="rect">
            <a:avLst/>
          </a:prstGeom>
          <a:noFill/>
        </p:spPr>
        <p:txBody>
          <a:bodyPr wrap="none" rtlCol="0">
            <a:spAutoFit/>
          </a:bodyPr>
          <a:lstStyle/>
          <a:p>
            <a:r>
              <a:rPr lang="en-US" dirty="0"/>
              <a:t>Container</a:t>
            </a:r>
          </a:p>
        </p:txBody>
      </p:sp>
      <p:sp>
        <p:nvSpPr>
          <p:cNvPr id="51" name="TextBox 50">
            <a:extLst>
              <a:ext uri="{FF2B5EF4-FFF2-40B4-BE49-F238E27FC236}">
                <a16:creationId xmlns:a16="http://schemas.microsoft.com/office/drawing/2014/main" id="{01661D46-EB28-7340-81F3-B7EA87AE2626}"/>
              </a:ext>
            </a:extLst>
          </p:cNvPr>
          <p:cNvSpPr txBox="1"/>
          <p:nvPr/>
        </p:nvSpPr>
        <p:spPr>
          <a:xfrm>
            <a:off x="12205509" y="1096861"/>
            <a:ext cx="1305486" cy="430887"/>
          </a:xfrm>
          <a:prstGeom prst="rect">
            <a:avLst/>
          </a:prstGeom>
          <a:noFill/>
        </p:spPr>
        <p:txBody>
          <a:bodyPr wrap="none" rtlCol="0">
            <a:spAutoFit/>
          </a:bodyPr>
          <a:lstStyle/>
          <a:p>
            <a:r>
              <a:rPr lang="en-US" dirty="0"/>
              <a:t>Container</a:t>
            </a:r>
          </a:p>
        </p:txBody>
      </p:sp>
      <p:sp>
        <p:nvSpPr>
          <p:cNvPr id="9" name="Rectangle 8">
            <a:extLst>
              <a:ext uri="{FF2B5EF4-FFF2-40B4-BE49-F238E27FC236}">
                <a16:creationId xmlns:a16="http://schemas.microsoft.com/office/drawing/2014/main" id="{F66B1157-C26D-554E-9E0C-F3214F256AE2}"/>
              </a:ext>
            </a:extLst>
          </p:cNvPr>
          <p:cNvSpPr/>
          <p:nvPr/>
        </p:nvSpPr>
        <p:spPr>
          <a:xfrm>
            <a:off x="7380512" y="1123409"/>
            <a:ext cx="6583680" cy="442751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11DFDF79-4DBF-2A41-A931-6B6E0E7C1EB1}"/>
              </a:ext>
            </a:extLst>
          </p:cNvPr>
          <p:cNvSpPr/>
          <p:nvPr/>
        </p:nvSpPr>
        <p:spPr>
          <a:xfrm>
            <a:off x="7553349" y="4918395"/>
            <a:ext cx="6204823"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72" name="Rectangle 71">
            <a:extLst>
              <a:ext uri="{FF2B5EF4-FFF2-40B4-BE49-F238E27FC236}">
                <a16:creationId xmlns:a16="http://schemas.microsoft.com/office/drawing/2014/main" id="{30650AD2-78F5-FE4D-9866-FD38447AFC0F}"/>
              </a:ext>
            </a:extLst>
          </p:cNvPr>
          <p:cNvSpPr/>
          <p:nvPr/>
        </p:nvSpPr>
        <p:spPr>
          <a:xfrm>
            <a:off x="7569940" y="4156538"/>
            <a:ext cx="6204823" cy="5486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a:t>
            </a:r>
          </a:p>
        </p:txBody>
      </p:sp>
      <p:sp>
        <p:nvSpPr>
          <p:cNvPr id="73" name="Rectangle 72">
            <a:extLst>
              <a:ext uri="{FF2B5EF4-FFF2-40B4-BE49-F238E27FC236}">
                <a16:creationId xmlns:a16="http://schemas.microsoft.com/office/drawing/2014/main" id="{1137D99C-7B33-7740-B052-659B439B5131}"/>
              </a:ext>
            </a:extLst>
          </p:cNvPr>
          <p:cNvSpPr/>
          <p:nvPr/>
        </p:nvSpPr>
        <p:spPr>
          <a:xfrm>
            <a:off x="599774" y="1521777"/>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a:extLst>
              <a:ext uri="{FF2B5EF4-FFF2-40B4-BE49-F238E27FC236}">
                <a16:creationId xmlns:a16="http://schemas.microsoft.com/office/drawing/2014/main" id="{9E5D8A12-9A63-0E47-ADC2-AC5868A71AA1}"/>
              </a:ext>
            </a:extLst>
          </p:cNvPr>
          <p:cNvPicPr>
            <a:picLocks noChangeAspect="1"/>
          </p:cNvPicPr>
          <p:nvPr/>
        </p:nvPicPr>
        <p:blipFill>
          <a:blip r:embed="rId2"/>
          <a:stretch>
            <a:fillRect/>
          </a:stretch>
        </p:blipFill>
        <p:spPr>
          <a:xfrm>
            <a:off x="698485" y="1909649"/>
            <a:ext cx="1517428" cy="1188851"/>
          </a:xfrm>
          <a:prstGeom prst="rect">
            <a:avLst/>
          </a:prstGeom>
        </p:spPr>
      </p:pic>
      <p:sp>
        <p:nvSpPr>
          <p:cNvPr id="75" name="TextBox 74">
            <a:extLst>
              <a:ext uri="{FF2B5EF4-FFF2-40B4-BE49-F238E27FC236}">
                <a16:creationId xmlns:a16="http://schemas.microsoft.com/office/drawing/2014/main" id="{B4046D6F-D430-5A45-A655-F4EE0A337FAD}"/>
              </a:ext>
            </a:extLst>
          </p:cNvPr>
          <p:cNvSpPr txBox="1"/>
          <p:nvPr/>
        </p:nvSpPr>
        <p:spPr>
          <a:xfrm>
            <a:off x="698399" y="1491323"/>
            <a:ext cx="1533818" cy="430887"/>
          </a:xfrm>
          <a:prstGeom prst="rect">
            <a:avLst/>
          </a:prstGeom>
          <a:noFill/>
        </p:spPr>
        <p:txBody>
          <a:bodyPr wrap="none" rtlCol="0">
            <a:spAutoFit/>
          </a:bodyPr>
          <a:lstStyle/>
          <a:p>
            <a:r>
              <a:rPr lang="en-US" dirty="0"/>
              <a:t>Webservers</a:t>
            </a:r>
          </a:p>
        </p:txBody>
      </p:sp>
      <p:sp>
        <p:nvSpPr>
          <p:cNvPr id="76" name="Rectangle 75">
            <a:extLst>
              <a:ext uri="{FF2B5EF4-FFF2-40B4-BE49-F238E27FC236}">
                <a16:creationId xmlns:a16="http://schemas.microsoft.com/office/drawing/2014/main" id="{85CB551A-85BF-554A-9211-338461759B24}"/>
              </a:ext>
            </a:extLst>
          </p:cNvPr>
          <p:cNvSpPr/>
          <p:nvPr/>
        </p:nvSpPr>
        <p:spPr>
          <a:xfrm>
            <a:off x="694726" y="3448618"/>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77" name="Rectangle 76">
            <a:extLst>
              <a:ext uri="{FF2B5EF4-FFF2-40B4-BE49-F238E27FC236}">
                <a16:creationId xmlns:a16="http://schemas.microsoft.com/office/drawing/2014/main" id="{E0A5D7CB-DD70-6845-B62B-0E4592C8444F}"/>
              </a:ext>
            </a:extLst>
          </p:cNvPr>
          <p:cNvSpPr/>
          <p:nvPr/>
        </p:nvSpPr>
        <p:spPr>
          <a:xfrm>
            <a:off x="1484617" y="3444437"/>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sp>
        <p:nvSpPr>
          <p:cNvPr id="78" name="Rectangle 77">
            <a:extLst>
              <a:ext uri="{FF2B5EF4-FFF2-40B4-BE49-F238E27FC236}">
                <a16:creationId xmlns:a16="http://schemas.microsoft.com/office/drawing/2014/main" id="{7E1A11EC-EF57-1345-B08C-EA6080AD4378}"/>
              </a:ext>
            </a:extLst>
          </p:cNvPr>
          <p:cNvSpPr/>
          <p:nvPr/>
        </p:nvSpPr>
        <p:spPr>
          <a:xfrm>
            <a:off x="2803749" y="1516539"/>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8B9D94EC-ABAD-894A-85F9-7EA00A16EEFC}"/>
              </a:ext>
            </a:extLst>
          </p:cNvPr>
          <p:cNvSpPr/>
          <p:nvPr/>
        </p:nvSpPr>
        <p:spPr>
          <a:xfrm>
            <a:off x="2898701" y="3443380"/>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80" name="Rectangle 79">
            <a:extLst>
              <a:ext uri="{FF2B5EF4-FFF2-40B4-BE49-F238E27FC236}">
                <a16:creationId xmlns:a16="http://schemas.microsoft.com/office/drawing/2014/main" id="{BDCE70C5-5B3B-7B4B-B28D-2B517073D57E}"/>
              </a:ext>
            </a:extLst>
          </p:cNvPr>
          <p:cNvSpPr/>
          <p:nvPr/>
        </p:nvSpPr>
        <p:spPr>
          <a:xfrm>
            <a:off x="3688592" y="3439199"/>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81" name="Picture 2">
            <a:extLst>
              <a:ext uri="{FF2B5EF4-FFF2-40B4-BE49-F238E27FC236}">
                <a16:creationId xmlns:a16="http://schemas.microsoft.com/office/drawing/2014/main" id="{CDB0387D-79BA-7E4A-BA6E-B82EAE514015}"/>
              </a:ext>
            </a:extLst>
          </p:cNvPr>
          <p:cNvPicPr>
            <a:picLocks noChangeAspect="1" noChangeArrowheads="1"/>
          </p:cNvPicPr>
          <p:nvPr/>
        </p:nvPicPr>
        <p:blipFill>
          <a:blip r:embed="rId3">
            <a:alphaModFix/>
            <a:extLst>
              <a:ext uri="{BEBA8EAE-BF5A-486C-A8C5-ECC9F3942E4B}">
                <a14:imgProps xmlns:a14="http://schemas.microsoft.com/office/drawing/2010/main">
                  <a14:imgLayer r:embed="rId4">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2994222" y="1946721"/>
            <a:ext cx="1285059" cy="1203349"/>
          </a:xfrm>
          <a:prstGeom prst="rect">
            <a:avLst/>
          </a:prstGeom>
          <a:noFill/>
          <a:effectLst>
            <a:softEdge rad="0"/>
          </a:effectLst>
        </p:spPr>
      </p:pic>
      <p:sp>
        <p:nvSpPr>
          <p:cNvPr id="82" name="TextBox 81">
            <a:extLst>
              <a:ext uri="{FF2B5EF4-FFF2-40B4-BE49-F238E27FC236}">
                <a16:creationId xmlns:a16="http://schemas.microsoft.com/office/drawing/2014/main" id="{905C666C-0E8D-5E4C-B18A-4C2D598F2513}"/>
              </a:ext>
            </a:extLst>
          </p:cNvPr>
          <p:cNvSpPr txBox="1"/>
          <p:nvPr/>
        </p:nvSpPr>
        <p:spPr>
          <a:xfrm>
            <a:off x="2875398" y="1493168"/>
            <a:ext cx="1482970" cy="430887"/>
          </a:xfrm>
          <a:prstGeom prst="rect">
            <a:avLst/>
          </a:prstGeom>
          <a:noFill/>
        </p:spPr>
        <p:txBody>
          <a:bodyPr wrap="none" rtlCol="0">
            <a:spAutoFit/>
          </a:bodyPr>
          <a:lstStyle/>
          <a:p>
            <a:r>
              <a:rPr lang="en-US" dirty="0" err="1"/>
              <a:t>AppServers</a:t>
            </a:r>
            <a:endParaRPr lang="en-US" dirty="0"/>
          </a:p>
        </p:txBody>
      </p:sp>
      <p:sp>
        <p:nvSpPr>
          <p:cNvPr id="83" name="Rectangle 82">
            <a:extLst>
              <a:ext uri="{FF2B5EF4-FFF2-40B4-BE49-F238E27FC236}">
                <a16:creationId xmlns:a16="http://schemas.microsoft.com/office/drawing/2014/main" id="{4183E386-BF95-DE4D-B42B-4A88A667E981}"/>
              </a:ext>
            </a:extLst>
          </p:cNvPr>
          <p:cNvSpPr/>
          <p:nvPr/>
        </p:nvSpPr>
        <p:spPr>
          <a:xfrm>
            <a:off x="5110108" y="1498617"/>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D7CC8D84-17C0-1943-B6D4-3926F55EF81E}"/>
              </a:ext>
            </a:extLst>
          </p:cNvPr>
          <p:cNvSpPr/>
          <p:nvPr/>
        </p:nvSpPr>
        <p:spPr>
          <a:xfrm>
            <a:off x="5205060" y="3425458"/>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85" name="Rectangle 84">
            <a:extLst>
              <a:ext uri="{FF2B5EF4-FFF2-40B4-BE49-F238E27FC236}">
                <a16:creationId xmlns:a16="http://schemas.microsoft.com/office/drawing/2014/main" id="{E65B3397-C563-6A4F-8F47-2B02B0A11510}"/>
              </a:ext>
            </a:extLst>
          </p:cNvPr>
          <p:cNvSpPr/>
          <p:nvPr/>
        </p:nvSpPr>
        <p:spPr>
          <a:xfrm>
            <a:off x="5994951" y="3421277"/>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86" name="Picture 85">
            <a:extLst>
              <a:ext uri="{FF2B5EF4-FFF2-40B4-BE49-F238E27FC236}">
                <a16:creationId xmlns:a16="http://schemas.microsoft.com/office/drawing/2014/main" id="{6F979A2C-9F4E-8740-BA21-E5184B2D0E72}"/>
              </a:ext>
            </a:extLst>
          </p:cNvPr>
          <p:cNvPicPr>
            <a:picLocks noChangeAspect="1"/>
          </p:cNvPicPr>
          <p:nvPr/>
        </p:nvPicPr>
        <p:blipFill>
          <a:blip r:embed="rId5"/>
          <a:stretch>
            <a:fillRect/>
          </a:stretch>
        </p:blipFill>
        <p:spPr>
          <a:xfrm>
            <a:off x="5300581" y="1909649"/>
            <a:ext cx="1285059" cy="1285059"/>
          </a:xfrm>
          <a:prstGeom prst="rect">
            <a:avLst/>
          </a:prstGeom>
        </p:spPr>
      </p:pic>
      <p:sp>
        <p:nvSpPr>
          <p:cNvPr id="87" name="TextBox 86">
            <a:extLst>
              <a:ext uri="{FF2B5EF4-FFF2-40B4-BE49-F238E27FC236}">
                <a16:creationId xmlns:a16="http://schemas.microsoft.com/office/drawing/2014/main" id="{8BD27387-361E-6B42-9EC7-134F73E728B9}"/>
              </a:ext>
            </a:extLst>
          </p:cNvPr>
          <p:cNvSpPr txBox="1"/>
          <p:nvPr/>
        </p:nvSpPr>
        <p:spPr>
          <a:xfrm>
            <a:off x="5169212" y="1511680"/>
            <a:ext cx="1359988" cy="430887"/>
          </a:xfrm>
          <a:prstGeom prst="rect">
            <a:avLst/>
          </a:prstGeom>
          <a:noFill/>
        </p:spPr>
        <p:txBody>
          <a:bodyPr wrap="none" rtlCol="0">
            <a:spAutoFit/>
          </a:bodyPr>
          <a:lstStyle/>
          <a:p>
            <a:r>
              <a:rPr lang="en-US" dirty="0"/>
              <a:t>Databases</a:t>
            </a:r>
          </a:p>
        </p:txBody>
      </p:sp>
      <p:sp>
        <p:nvSpPr>
          <p:cNvPr id="88" name="TextBox 87">
            <a:extLst>
              <a:ext uri="{FF2B5EF4-FFF2-40B4-BE49-F238E27FC236}">
                <a16:creationId xmlns:a16="http://schemas.microsoft.com/office/drawing/2014/main" id="{EDAF6725-B014-804E-861F-C957053BCF84}"/>
              </a:ext>
            </a:extLst>
          </p:cNvPr>
          <p:cNvSpPr txBox="1"/>
          <p:nvPr/>
        </p:nvSpPr>
        <p:spPr>
          <a:xfrm>
            <a:off x="684988" y="1093922"/>
            <a:ext cx="1305486" cy="430887"/>
          </a:xfrm>
          <a:prstGeom prst="rect">
            <a:avLst/>
          </a:prstGeom>
          <a:noFill/>
        </p:spPr>
        <p:txBody>
          <a:bodyPr wrap="none" rtlCol="0">
            <a:spAutoFit/>
          </a:bodyPr>
          <a:lstStyle/>
          <a:p>
            <a:r>
              <a:rPr lang="en-US" dirty="0"/>
              <a:t>Container</a:t>
            </a:r>
          </a:p>
        </p:txBody>
      </p:sp>
      <p:sp>
        <p:nvSpPr>
          <p:cNvPr id="89" name="TextBox 88">
            <a:extLst>
              <a:ext uri="{FF2B5EF4-FFF2-40B4-BE49-F238E27FC236}">
                <a16:creationId xmlns:a16="http://schemas.microsoft.com/office/drawing/2014/main" id="{40EE8C5A-D620-B449-8C20-BA64AEED6A7E}"/>
              </a:ext>
            </a:extLst>
          </p:cNvPr>
          <p:cNvSpPr txBox="1"/>
          <p:nvPr/>
        </p:nvSpPr>
        <p:spPr>
          <a:xfrm>
            <a:off x="2865722" y="1073966"/>
            <a:ext cx="1305486" cy="430887"/>
          </a:xfrm>
          <a:prstGeom prst="rect">
            <a:avLst/>
          </a:prstGeom>
          <a:noFill/>
        </p:spPr>
        <p:txBody>
          <a:bodyPr wrap="none" rtlCol="0">
            <a:spAutoFit/>
          </a:bodyPr>
          <a:lstStyle/>
          <a:p>
            <a:r>
              <a:rPr lang="en-US" dirty="0"/>
              <a:t>Container</a:t>
            </a:r>
          </a:p>
        </p:txBody>
      </p:sp>
      <p:sp>
        <p:nvSpPr>
          <p:cNvPr id="90" name="TextBox 89">
            <a:extLst>
              <a:ext uri="{FF2B5EF4-FFF2-40B4-BE49-F238E27FC236}">
                <a16:creationId xmlns:a16="http://schemas.microsoft.com/office/drawing/2014/main" id="{398AC0EE-FD1A-4644-B34E-A46DA5A18C38}"/>
              </a:ext>
            </a:extLst>
          </p:cNvPr>
          <p:cNvSpPr txBox="1"/>
          <p:nvPr/>
        </p:nvSpPr>
        <p:spPr>
          <a:xfrm>
            <a:off x="5251934" y="1070313"/>
            <a:ext cx="1305486" cy="430887"/>
          </a:xfrm>
          <a:prstGeom prst="rect">
            <a:avLst/>
          </a:prstGeom>
          <a:noFill/>
        </p:spPr>
        <p:txBody>
          <a:bodyPr wrap="none" rtlCol="0">
            <a:spAutoFit/>
          </a:bodyPr>
          <a:lstStyle/>
          <a:p>
            <a:r>
              <a:rPr lang="en-US" dirty="0"/>
              <a:t>Container</a:t>
            </a:r>
          </a:p>
        </p:txBody>
      </p:sp>
      <p:sp>
        <p:nvSpPr>
          <p:cNvPr id="91" name="Rectangle 90">
            <a:extLst>
              <a:ext uri="{FF2B5EF4-FFF2-40B4-BE49-F238E27FC236}">
                <a16:creationId xmlns:a16="http://schemas.microsoft.com/office/drawing/2014/main" id="{2B487FB5-08DA-8143-BFA1-B02DD6F5ED31}"/>
              </a:ext>
            </a:extLst>
          </p:cNvPr>
          <p:cNvSpPr/>
          <p:nvPr/>
        </p:nvSpPr>
        <p:spPr>
          <a:xfrm>
            <a:off x="426937" y="1096861"/>
            <a:ext cx="6583680" cy="442751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BC6F2AD6-BDA3-424B-A439-6E4D9B79B75E}"/>
              </a:ext>
            </a:extLst>
          </p:cNvPr>
          <p:cNvSpPr/>
          <p:nvPr/>
        </p:nvSpPr>
        <p:spPr>
          <a:xfrm>
            <a:off x="599774" y="4891847"/>
            <a:ext cx="6204823"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93" name="Rectangle 92">
            <a:extLst>
              <a:ext uri="{FF2B5EF4-FFF2-40B4-BE49-F238E27FC236}">
                <a16:creationId xmlns:a16="http://schemas.microsoft.com/office/drawing/2014/main" id="{40E70BDD-DA40-2C47-AD88-57851F617B63}"/>
              </a:ext>
            </a:extLst>
          </p:cNvPr>
          <p:cNvSpPr/>
          <p:nvPr/>
        </p:nvSpPr>
        <p:spPr>
          <a:xfrm>
            <a:off x="616365" y="4129990"/>
            <a:ext cx="6204823" cy="5486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a:t>
            </a:r>
          </a:p>
        </p:txBody>
      </p:sp>
      <p:sp>
        <p:nvSpPr>
          <p:cNvPr id="10" name="TextBox 9">
            <a:extLst>
              <a:ext uri="{FF2B5EF4-FFF2-40B4-BE49-F238E27FC236}">
                <a16:creationId xmlns:a16="http://schemas.microsoft.com/office/drawing/2014/main" id="{78320750-0EA6-1E44-9822-36DD0D48260D}"/>
              </a:ext>
            </a:extLst>
          </p:cNvPr>
          <p:cNvSpPr txBox="1"/>
          <p:nvPr/>
        </p:nvSpPr>
        <p:spPr>
          <a:xfrm>
            <a:off x="2994222" y="705394"/>
            <a:ext cx="2005677" cy="430887"/>
          </a:xfrm>
          <a:prstGeom prst="rect">
            <a:avLst/>
          </a:prstGeom>
          <a:noFill/>
        </p:spPr>
        <p:txBody>
          <a:bodyPr wrap="none" rtlCol="0">
            <a:spAutoFit/>
          </a:bodyPr>
          <a:lstStyle/>
          <a:p>
            <a:r>
              <a:rPr lang="en-US" dirty="0"/>
              <a:t>Virtual Machine</a:t>
            </a:r>
          </a:p>
        </p:txBody>
      </p:sp>
      <p:sp>
        <p:nvSpPr>
          <p:cNvPr id="94" name="TextBox 93">
            <a:extLst>
              <a:ext uri="{FF2B5EF4-FFF2-40B4-BE49-F238E27FC236}">
                <a16:creationId xmlns:a16="http://schemas.microsoft.com/office/drawing/2014/main" id="{AF267B19-B060-5240-9B89-8BCB86EEC415}"/>
              </a:ext>
            </a:extLst>
          </p:cNvPr>
          <p:cNvSpPr txBox="1"/>
          <p:nvPr/>
        </p:nvSpPr>
        <p:spPr>
          <a:xfrm>
            <a:off x="9567619" y="713243"/>
            <a:ext cx="2005677" cy="430887"/>
          </a:xfrm>
          <a:prstGeom prst="rect">
            <a:avLst/>
          </a:prstGeom>
          <a:noFill/>
        </p:spPr>
        <p:txBody>
          <a:bodyPr wrap="none" rtlCol="0">
            <a:spAutoFit/>
          </a:bodyPr>
          <a:lstStyle/>
          <a:p>
            <a:r>
              <a:rPr lang="en-US" dirty="0"/>
              <a:t>Virtual Machine</a:t>
            </a:r>
          </a:p>
        </p:txBody>
      </p:sp>
    </p:spTree>
    <p:extLst>
      <p:ext uri="{BB962C8B-B14F-4D97-AF65-F5344CB8AC3E}">
        <p14:creationId xmlns:p14="http://schemas.microsoft.com/office/powerpoint/2010/main" val="219490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down)">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91"/>
                                        </p:tgtEl>
                                        <p:attrNameLst>
                                          <p:attrName>style.visibility</p:attrName>
                                        </p:attrNameLst>
                                      </p:cBhvr>
                                      <p:to>
                                        <p:strVal val="visible"/>
                                      </p:to>
                                    </p:set>
                                    <p:animEffect transition="in" filter="wipe(down)">
                                      <p:cBhvr>
                                        <p:cTn id="15" dur="500"/>
                                        <p:tgtEl>
                                          <p:spTgt spid="9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94"/>
                                        </p:tgtEl>
                                        <p:attrNameLst>
                                          <p:attrName>style.visibility</p:attrName>
                                        </p:attrNameLst>
                                      </p:cBhvr>
                                      <p:to>
                                        <p:strVal val="visible"/>
                                      </p:to>
                                    </p:set>
                                    <p:animEffect transition="in" filter="wipe(down)">
                                      <p:cBhvr>
                                        <p:cTn id="21" dur="500"/>
                                        <p:tgtEl>
                                          <p:spTgt spid="94"/>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down)">
                                      <p:cBhvr>
                                        <p:cTn id="24" dur="500"/>
                                        <p:tgtEl>
                                          <p:spTgt spid="9"/>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92"/>
                                        </p:tgtEl>
                                        <p:attrNameLst>
                                          <p:attrName>style.visibility</p:attrName>
                                        </p:attrNameLst>
                                      </p:cBhvr>
                                      <p:to>
                                        <p:strVal val="visible"/>
                                      </p:to>
                                    </p:set>
                                    <p:animEffect transition="in" filter="wipe(down)">
                                      <p:cBhvr>
                                        <p:cTn id="27" dur="500"/>
                                        <p:tgtEl>
                                          <p:spTgt spid="92"/>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70"/>
                                        </p:tgtEl>
                                        <p:attrNameLst>
                                          <p:attrName>style.visibility</p:attrName>
                                        </p:attrNameLst>
                                      </p:cBhvr>
                                      <p:to>
                                        <p:strVal val="visible"/>
                                      </p:to>
                                    </p:set>
                                    <p:animEffect transition="in" filter="wipe(down)">
                                      <p:cBhvr>
                                        <p:cTn id="30" dur="500"/>
                                        <p:tgtEl>
                                          <p:spTgt spid="7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93"/>
                                        </p:tgtEl>
                                        <p:attrNameLst>
                                          <p:attrName>style.visibility</p:attrName>
                                        </p:attrNameLst>
                                      </p:cBhvr>
                                      <p:to>
                                        <p:strVal val="visible"/>
                                      </p:to>
                                    </p:set>
                                    <p:animEffect transition="in" filter="wipe(down)">
                                      <p:cBhvr>
                                        <p:cTn id="35" dur="500"/>
                                        <p:tgtEl>
                                          <p:spTgt spid="93"/>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72"/>
                                        </p:tgtEl>
                                        <p:attrNameLst>
                                          <p:attrName>style.visibility</p:attrName>
                                        </p:attrNameLst>
                                      </p:cBhvr>
                                      <p:to>
                                        <p:strVal val="visible"/>
                                      </p:to>
                                    </p:set>
                                    <p:animEffect transition="in" filter="wipe(down)">
                                      <p:cBhvr>
                                        <p:cTn id="38" dur="500"/>
                                        <p:tgtEl>
                                          <p:spTgt spid="7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animEffect transition="in" filter="wipe(down)">
                                      <p:cBhvr>
                                        <p:cTn id="43" dur="500"/>
                                        <p:tgtEl>
                                          <p:spTgt spid="88"/>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75"/>
                                        </p:tgtEl>
                                        <p:attrNameLst>
                                          <p:attrName>style.visibility</p:attrName>
                                        </p:attrNameLst>
                                      </p:cBhvr>
                                      <p:to>
                                        <p:strVal val="visible"/>
                                      </p:to>
                                    </p:set>
                                    <p:animEffect transition="in" filter="wipe(down)">
                                      <p:cBhvr>
                                        <p:cTn id="46" dur="500"/>
                                        <p:tgtEl>
                                          <p:spTgt spid="75"/>
                                        </p:tgtEl>
                                      </p:cBhvr>
                                    </p:animEffect>
                                  </p:childTnLst>
                                </p:cTn>
                              </p:par>
                              <p:par>
                                <p:cTn id="47" presetID="22" presetClass="entr" presetSubtype="4" fill="hold" nodeType="withEffect">
                                  <p:stCondLst>
                                    <p:cond delay="0"/>
                                  </p:stCondLst>
                                  <p:childTnLst>
                                    <p:set>
                                      <p:cBhvr>
                                        <p:cTn id="48" dur="1" fill="hold">
                                          <p:stCondLst>
                                            <p:cond delay="0"/>
                                          </p:stCondLst>
                                        </p:cTn>
                                        <p:tgtEl>
                                          <p:spTgt spid="74"/>
                                        </p:tgtEl>
                                        <p:attrNameLst>
                                          <p:attrName>style.visibility</p:attrName>
                                        </p:attrNameLst>
                                      </p:cBhvr>
                                      <p:to>
                                        <p:strVal val="visible"/>
                                      </p:to>
                                    </p:set>
                                    <p:animEffect transition="in" filter="wipe(down)">
                                      <p:cBhvr>
                                        <p:cTn id="49" dur="500"/>
                                        <p:tgtEl>
                                          <p:spTgt spid="7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76"/>
                                        </p:tgtEl>
                                        <p:attrNameLst>
                                          <p:attrName>style.visibility</p:attrName>
                                        </p:attrNameLst>
                                      </p:cBhvr>
                                      <p:to>
                                        <p:strVal val="visible"/>
                                      </p:to>
                                    </p:set>
                                    <p:animEffect transition="in" filter="wipe(down)">
                                      <p:cBhvr>
                                        <p:cTn id="52" dur="500"/>
                                        <p:tgtEl>
                                          <p:spTgt spid="7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77"/>
                                        </p:tgtEl>
                                        <p:attrNameLst>
                                          <p:attrName>style.visibility</p:attrName>
                                        </p:attrNameLst>
                                      </p:cBhvr>
                                      <p:to>
                                        <p:strVal val="visible"/>
                                      </p:to>
                                    </p:set>
                                    <p:animEffect transition="in" filter="wipe(down)">
                                      <p:cBhvr>
                                        <p:cTn id="55" dur="500"/>
                                        <p:tgtEl>
                                          <p:spTgt spid="77"/>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wipe(down)">
                                      <p:cBhvr>
                                        <p:cTn id="58" dur="500"/>
                                        <p:tgtEl>
                                          <p:spTgt spid="73"/>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82"/>
                                        </p:tgtEl>
                                        <p:attrNameLst>
                                          <p:attrName>style.visibility</p:attrName>
                                        </p:attrNameLst>
                                      </p:cBhvr>
                                      <p:to>
                                        <p:strVal val="visible"/>
                                      </p:to>
                                    </p:set>
                                    <p:animEffect transition="in" filter="wipe(down)">
                                      <p:cBhvr>
                                        <p:cTn id="61" dur="500"/>
                                        <p:tgtEl>
                                          <p:spTgt spid="82"/>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89"/>
                                        </p:tgtEl>
                                        <p:attrNameLst>
                                          <p:attrName>style.visibility</p:attrName>
                                        </p:attrNameLst>
                                      </p:cBhvr>
                                      <p:to>
                                        <p:strVal val="visible"/>
                                      </p:to>
                                    </p:set>
                                    <p:animEffect transition="in" filter="wipe(down)">
                                      <p:cBhvr>
                                        <p:cTn id="64" dur="500"/>
                                        <p:tgtEl>
                                          <p:spTgt spid="89"/>
                                        </p:tgtEl>
                                      </p:cBhvr>
                                    </p:animEffect>
                                  </p:childTnLst>
                                </p:cTn>
                              </p:par>
                              <p:par>
                                <p:cTn id="65" presetID="22" presetClass="entr" presetSubtype="4" fill="hold" nodeType="withEffect">
                                  <p:stCondLst>
                                    <p:cond delay="0"/>
                                  </p:stCondLst>
                                  <p:childTnLst>
                                    <p:set>
                                      <p:cBhvr>
                                        <p:cTn id="66" dur="1" fill="hold">
                                          <p:stCondLst>
                                            <p:cond delay="0"/>
                                          </p:stCondLst>
                                        </p:cTn>
                                        <p:tgtEl>
                                          <p:spTgt spid="81"/>
                                        </p:tgtEl>
                                        <p:attrNameLst>
                                          <p:attrName>style.visibility</p:attrName>
                                        </p:attrNameLst>
                                      </p:cBhvr>
                                      <p:to>
                                        <p:strVal val="visible"/>
                                      </p:to>
                                    </p:set>
                                    <p:animEffect transition="in" filter="wipe(down)">
                                      <p:cBhvr>
                                        <p:cTn id="67" dur="500"/>
                                        <p:tgtEl>
                                          <p:spTgt spid="81"/>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79"/>
                                        </p:tgtEl>
                                        <p:attrNameLst>
                                          <p:attrName>style.visibility</p:attrName>
                                        </p:attrNameLst>
                                      </p:cBhvr>
                                      <p:to>
                                        <p:strVal val="visible"/>
                                      </p:to>
                                    </p:set>
                                    <p:animEffect transition="in" filter="wipe(down)">
                                      <p:cBhvr>
                                        <p:cTn id="70" dur="500"/>
                                        <p:tgtEl>
                                          <p:spTgt spid="79"/>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78"/>
                                        </p:tgtEl>
                                        <p:attrNameLst>
                                          <p:attrName>style.visibility</p:attrName>
                                        </p:attrNameLst>
                                      </p:cBhvr>
                                      <p:to>
                                        <p:strVal val="visible"/>
                                      </p:to>
                                    </p:set>
                                    <p:animEffect transition="in" filter="wipe(down)">
                                      <p:cBhvr>
                                        <p:cTn id="73" dur="500"/>
                                        <p:tgtEl>
                                          <p:spTgt spid="78"/>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80"/>
                                        </p:tgtEl>
                                        <p:attrNameLst>
                                          <p:attrName>style.visibility</p:attrName>
                                        </p:attrNameLst>
                                      </p:cBhvr>
                                      <p:to>
                                        <p:strVal val="visible"/>
                                      </p:to>
                                    </p:set>
                                    <p:animEffect transition="in" filter="wipe(down)">
                                      <p:cBhvr>
                                        <p:cTn id="76" dur="500"/>
                                        <p:tgtEl>
                                          <p:spTgt spid="80"/>
                                        </p:tgtEl>
                                      </p:cBhvr>
                                    </p:animEffect>
                                  </p:childTnLst>
                                </p:cTn>
                              </p:par>
                              <p:par>
                                <p:cTn id="77" presetID="22" presetClass="entr" presetSubtype="4" fill="hold" nodeType="withEffect">
                                  <p:stCondLst>
                                    <p:cond delay="0"/>
                                  </p:stCondLst>
                                  <p:childTnLst>
                                    <p:set>
                                      <p:cBhvr>
                                        <p:cTn id="78" dur="1" fill="hold">
                                          <p:stCondLst>
                                            <p:cond delay="0"/>
                                          </p:stCondLst>
                                        </p:cTn>
                                        <p:tgtEl>
                                          <p:spTgt spid="86"/>
                                        </p:tgtEl>
                                        <p:attrNameLst>
                                          <p:attrName>style.visibility</p:attrName>
                                        </p:attrNameLst>
                                      </p:cBhvr>
                                      <p:to>
                                        <p:strVal val="visible"/>
                                      </p:to>
                                    </p:set>
                                    <p:animEffect transition="in" filter="wipe(down)">
                                      <p:cBhvr>
                                        <p:cTn id="79" dur="500"/>
                                        <p:tgtEl>
                                          <p:spTgt spid="86"/>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83"/>
                                        </p:tgtEl>
                                        <p:attrNameLst>
                                          <p:attrName>style.visibility</p:attrName>
                                        </p:attrNameLst>
                                      </p:cBhvr>
                                      <p:to>
                                        <p:strVal val="visible"/>
                                      </p:to>
                                    </p:set>
                                    <p:animEffect transition="in" filter="wipe(down)">
                                      <p:cBhvr>
                                        <p:cTn id="82" dur="500"/>
                                        <p:tgtEl>
                                          <p:spTgt spid="83"/>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87"/>
                                        </p:tgtEl>
                                        <p:attrNameLst>
                                          <p:attrName>style.visibility</p:attrName>
                                        </p:attrNameLst>
                                      </p:cBhvr>
                                      <p:to>
                                        <p:strVal val="visible"/>
                                      </p:to>
                                    </p:set>
                                    <p:animEffect transition="in" filter="wipe(down)">
                                      <p:cBhvr>
                                        <p:cTn id="85" dur="500"/>
                                        <p:tgtEl>
                                          <p:spTgt spid="87"/>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90"/>
                                        </p:tgtEl>
                                        <p:attrNameLst>
                                          <p:attrName>style.visibility</p:attrName>
                                        </p:attrNameLst>
                                      </p:cBhvr>
                                      <p:to>
                                        <p:strVal val="visible"/>
                                      </p:to>
                                    </p:set>
                                    <p:animEffect transition="in" filter="wipe(down)">
                                      <p:cBhvr>
                                        <p:cTn id="88" dur="500"/>
                                        <p:tgtEl>
                                          <p:spTgt spid="90"/>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84"/>
                                        </p:tgtEl>
                                        <p:attrNameLst>
                                          <p:attrName>style.visibility</p:attrName>
                                        </p:attrNameLst>
                                      </p:cBhvr>
                                      <p:to>
                                        <p:strVal val="visible"/>
                                      </p:to>
                                    </p:set>
                                    <p:animEffect transition="in" filter="wipe(down)">
                                      <p:cBhvr>
                                        <p:cTn id="91" dur="500"/>
                                        <p:tgtEl>
                                          <p:spTgt spid="84"/>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85"/>
                                        </p:tgtEl>
                                        <p:attrNameLst>
                                          <p:attrName>style.visibility</p:attrName>
                                        </p:attrNameLst>
                                      </p:cBhvr>
                                      <p:to>
                                        <p:strVal val="visible"/>
                                      </p:to>
                                    </p:set>
                                    <p:animEffect transition="in" filter="wipe(down)">
                                      <p:cBhvr>
                                        <p:cTn id="94" dur="500"/>
                                        <p:tgtEl>
                                          <p:spTgt spid="85"/>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wipe(down)">
                                      <p:cBhvr>
                                        <p:cTn id="97" dur="500"/>
                                        <p:tgtEl>
                                          <p:spTgt spid="16"/>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down)">
                                      <p:cBhvr>
                                        <p:cTn id="100" dur="500"/>
                                        <p:tgtEl>
                                          <p:spTgt spid="50"/>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51"/>
                                        </p:tgtEl>
                                        <p:attrNameLst>
                                          <p:attrName>style.visibility</p:attrName>
                                        </p:attrNameLst>
                                      </p:cBhvr>
                                      <p:to>
                                        <p:strVal val="visible"/>
                                      </p:to>
                                    </p:set>
                                    <p:animEffect transition="in" filter="wipe(down)">
                                      <p:cBhvr>
                                        <p:cTn id="103" dur="500"/>
                                        <p:tgtEl>
                                          <p:spTgt spid="51"/>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Effect transition="in" filter="wipe(down)">
                                      <p:cBhvr>
                                        <p:cTn id="106" dur="500"/>
                                        <p:tgtEl>
                                          <p:spTgt spid="49"/>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42"/>
                                        </p:tgtEl>
                                        <p:attrNameLst>
                                          <p:attrName>style.visibility</p:attrName>
                                        </p:attrNameLst>
                                      </p:cBhvr>
                                      <p:to>
                                        <p:strVal val="visible"/>
                                      </p:to>
                                    </p:set>
                                    <p:animEffect transition="in" filter="wipe(down)">
                                      <p:cBhvr>
                                        <p:cTn id="109" dur="500"/>
                                        <p:tgtEl>
                                          <p:spTgt spid="42"/>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34"/>
                                        </p:tgtEl>
                                        <p:attrNameLst>
                                          <p:attrName>style.visibility</p:attrName>
                                        </p:attrNameLst>
                                      </p:cBhvr>
                                      <p:to>
                                        <p:strVal val="visible"/>
                                      </p:to>
                                    </p:set>
                                    <p:animEffect transition="in" filter="wipe(down)">
                                      <p:cBhvr>
                                        <p:cTn id="112" dur="500"/>
                                        <p:tgtEl>
                                          <p:spTgt spid="34"/>
                                        </p:tgtEl>
                                      </p:cBhvr>
                                    </p:animEffect>
                                  </p:childTnLst>
                                </p:cTn>
                              </p:par>
                              <p:par>
                                <p:cTn id="113" presetID="22" presetClass="entr" presetSubtype="4" fill="hold" nodeType="withEffect">
                                  <p:stCondLst>
                                    <p:cond delay="0"/>
                                  </p:stCondLst>
                                  <p:childTnLst>
                                    <p:set>
                                      <p:cBhvr>
                                        <p:cTn id="114" dur="1" fill="hold">
                                          <p:stCondLst>
                                            <p:cond delay="0"/>
                                          </p:stCondLst>
                                        </p:cTn>
                                        <p:tgtEl>
                                          <p:spTgt spid="33"/>
                                        </p:tgtEl>
                                        <p:attrNameLst>
                                          <p:attrName>style.visibility</p:attrName>
                                        </p:attrNameLst>
                                      </p:cBhvr>
                                      <p:to>
                                        <p:strVal val="visible"/>
                                      </p:to>
                                    </p:set>
                                    <p:animEffect transition="in" filter="wipe(down)">
                                      <p:cBhvr>
                                        <p:cTn id="115" dur="500"/>
                                        <p:tgtEl>
                                          <p:spTgt spid="33"/>
                                        </p:tgtEl>
                                      </p:cBhvr>
                                    </p:animEffect>
                                  </p:childTnLst>
                                </p:cTn>
                              </p:par>
                              <p:par>
                                <p:cTn id="116" presetID="22" presetClass="entr" presetSubtype="4" fill="hold" nodeType="with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wipe(down)">
                                      <p:cBhvr>
                                        <p:cTn id="118" dur="500"/>
                                        <p:tgtEl>
                                          <p:spTgt spid="41"/>
                                        </p:tgtEl>
                                      </p:cBhvr>
                                    </p:animEffect>
                                  </p:childTnLst>
                                </p:cTn>
                              </p:par>
                              <p:par>
                                <p:cTn id="119" presetID="22" presetClass="entr" presetSubtype="4" fill="hold" nodeType="withEffect">
                                  <p:stCondLst>
                                    <p:cond delay="0"/>
                                  </p:stCondLst>
                                  <p:childTnLst>
                                    <p:set>
                                      <p:cBhvr>
                                        <p:cTn id="120" dur="1" fill="hold">
                                          <p:stCondLst>
                                            <p:cond delay="0"/>
                                          </p:stCondLst>
                                        </p:cTn>
                                        <p:tgtEl>
                                          <p:spTgt spid="48"/>
                                        </p:tgtEl>
                                        <p:attrNameLst>
                                          <p:attrName>style.visibility</p:attrName>
                                        </p:attrNameLst>
                                      </p:cBhvr>
                                      <p:to>
                                        <p:strVal val="visible"/>
                                      </p:to>
                                    </p:set>
                                    <p:animEffect transition="in" filter="wipe(down)">
                                      <p:cBhvr>
                                        <p:cTn id="121" dur="500"/>
                                        <p:tgtEl>
                                          <p:spTgt spid="48"/>
                                        </p:tgtEl>
                                      </p:cBhvr>
                                    </p:animEffect>
                                  </p:childTnLst>
                                </p:cTn>
                              </p:par>
                              <p:par>
                                <p:cTn id="122" presetID="22" presetClass="entr" presetSubtype="4" fill="hold" grpId="0" nodeType="withEffect">
                                  <p:stCondLst>
                                    <p:cond delay="0"/>
                                  </p:stCondLst>
                                  <p:childTnLst>
                                    <p:set>
                                      <p:cBhvr>
                                        <p:cTn id="123" dur="1" fill="hold">
                                          <p:stCondLst>
                                            <p:cond delay="0"/>
                                          </p:stCondLst>
                                        </p:cTn>
                                        <p:tgtEl>
                                          <p:spTgt spid="45"/>
                                        </p:tgtEl>
                                        <p:attrNameLst>
                                          <p:attrName>style.visibility</p:attrName>
                                        </p:attrNameLst>
                                      </p:cBhvr>
                                      <p:to>
                                        <p:strVal val="visible"/>
                                      </p:to>
                                    </p:set>
                                    <p:animEffect transition="in" filter="wipe(down)">
                                      <p:cBhvr>
                                        <p:cTn id="124" dur="500"/>
                                        <p:tgtEl>
                                          <p:spTgt spid="45"/>
                                        </p:tgtEl>
                                      </p:cBhvr>
                                    </p:animEffect>
                                  </p:childTnLst>
                                </p:cTn>
                              </p:par>
                              <p:par>
                                <p:cTn id="125" presetID="22" presetClass="entr" presetSubtype="4" fill="hold" grpId="0" nodeType="withEffect">
                                  <p:stCondLst>
                                    <p:cond delay="0"/>
                                  </p:stCondLst>
                                  <p:childTnLst>
                                    <p:set>
                                      <p:cBhvr>
                                        <p:cTn id="126" dur="1" fill="hold">
                                          <p:stCondLst>
                                            <p:cond delay="0"/>
                                          </p:stCondLst>
                                        </p:cTn>
                                        <p:tgtEl>
                                          <p:spTgt spid="44"/>
                                        </p:tgtEl>
                                        <p:attrNameLst>
                                          <p:attrName>style.visibility</p:attrName>
                                        </p:attrNameLst>
                                      </p:cBhvr>
                                      <p:to>
                                        <p:strVal val="visible"/>
                                      </p:to>
                                    </p:set>
                                    <p:animEffect transition="in" filter="wipe(down)">
                                      <p:cBhvr>
                                        <p:cTn id="127" dur="500"/>
                                        <p:tgtEl>
                                          <p:spTgt spid="44"/>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40"/>
                                        </p:tgtEl>
                                        <p:attrNameLst>
                                          <p:attrName>style.visibility</p:attrName>
                                        </p:attrNameLst>
                                      </p:cBhvr>
                                      <p:to>
                                        <p:strVal val="visible"/>
                                      </p:to>
                                    </p:set>
                                    <p:animEffect transition="in" filter="wipe(down)">
                                      <p:cBhvr>
                                        <p:cTn id="130" dur="500"/>
                                        <p:tgtEl>
                                          <p:spTgt spid="40"/>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39"/>
                                        </p:tgtEl>
                                        <p:attrNameLst>
                                          <p:attrName>style.visibility</p:attrName>
                                        </p:attrNameLst>
                                      </p:cBhvr>
                                      <p:to>
                                        <p:strVal val="visible"/>
                                      </p:to>
                                    </p:set>
                                    <p:animEffect transition="in" filter="wipe(down)">
                                      <p:cBhvr>
                                        <p:cTn id="133" dur="500"/>
                                        <p:tgtEl>
                                          <p:spTgt spid="39"/>
                                        </p:tgtEl>
                                      </p:cBhvr>
                                    </p:animEffect>
                                  </p:childTnLst>
                                </p:cTn>
                              </p:par>
                              <p:par>
                                <p:cTn id="134" presetID="22" presetClass="entr" presetSubtype="4" fill="hold" grpId="0" nodeType="withEffect">
                                  <p:stCondLst>
                                    <p:cond delay="0"/>
                                  </p:stCondLst>
                                  <p:childTnLst>
                                    <p:set>
                                      <p:cBhvr>
                                        <p:cTn id="135" dur="1" fill="hold">
                                          <p:stCondLst>
                                            <p:cond delay="0"/>
                                          </p:stCondLst>
                                        </p:cTn>
                                        <p:tgtEl>
                                          <p:spTgt spid="35"/>
                                        </p:tgtEl>
                                        <p:attrNameLst>
                                          <p:attrName>style.visibility</p:attrName>
                                        </p:attrNameLst>
                                      </p:cBhvr>
                                      <p:to>
                                        <p:strVal val="visible"/>
                                      </p:to>
                                    </p:set>
                                    <p:animEffect transition="in" filter="wipe(down)">
                                      <p:cBhvr>
                                        <p:cTn id="136" dur="500"/>
                                        <p:tgtEl>
                                          <p:spTgt spid="35"/>
                                        </p:tgtEl>
                                      </p:cBhvr>
                                    </p:animEffect>
                                  </p:childTnLst>
                                </p:cTn>
                              </p:par>
                              <p:par>
                                <p:cTn id="137" presetID="22" presetClass="entr" presetSubtype="4" fill="hold" grpId="0" nodeType="withEffect">
                                  <p:stCondLst>
                                    <p:cond delay="0"/>
                                  </p:stCondLst>
                                  <p:childTnLst>
                                    <p:set>
                                      <p:cBhvr>
                                        <p:cTn id="138" dur="1" fill="hold">
                                          <p:stCondLst>
                                            <p:cond delay="0"/>
                                          </p:stCondLst>
                                        </p:cTn>
                                        <p:tgtEl>
                                          <p:spTgt spid="12"/>
                                        </p:tgtEl>
                                        <p:attrNameLst>
                                          <p:attrName>style.visibility</p:attrName>
                                        </p:attrNameLst>
                                      </p:cBhvr>
                                      <p:to>
                                        <p:strVal val="visible"/>
                                      </p:to>
                                    </p:set>
                                    <p:animEffect transition="in" filter="wipe(down)">
                                      <p:cBhvr>
                                        <p:cTn id="139" dur="500"/>
                                        <p:tgtEl>
                                          <p:spTgt spid="12"/>
                                        </p:tgtEl>
                                      </p:cBhvr>
                                    </p:animEffect>
                                  </p:childTnLst>
                                </p:cTn>
                              </p:par>
                              <p:par>
                                <p:cTn id="140" presetID="22" presetClass="entr" presetSubtype="4" fill="hold" grpId="0" nodeType="withEffect">
                                  <p:stCondLst>
                                    <p:cond delay="0"/>
                                  </p:stCondLst>
                                  <p:childTnLst>
                                    <p:set>
                                      <p:cBhvr>
                                        <p:cTn id="141" dur="1" fill="hold">
                                          <p:stCondLst>
                                            <p:cond delay="0"/>
                                          </p:stCondLst>
                                        </p:cTn>
                                        <p:tgtEl>
                                          <p:spTgt spid="3"/>
                                        </p:tgtEl>
                                        <p:attrNameLst>
                                          <p:attrName>style.visibility</p:attrName>
                                        </p:attrNameLst>
                                      </p:cBhvr>
                                      <p:to>
                                        <p:strVal val="visible"/>
                                      </p:to>
                                    </p:set>
                                    <p:animEffect transition="in" filter="wipe(down)">
                                      <p:cBhvr>
                                        <p:cTn id="142" dur="500"/>
                                        <p:tgtEl>
                                          <p:spTgt spid="3"/>
                                        </p:tgtEl>
                                      </p:cBhvr>
                                    </p:animEffect>
                                  </p:childTnLst>
                                </p:cTn>
                              </p:par>
                              <p:par>
                                <p:cTn id="143" presetID="22" presetClass="entr" presetSubtype="4" fill="hold" grpId="0" nodeType="withEffect">
                                  <p:stCondLst>
                                    <p:cond delay="0"/>
                                  </p:stCondLst>
                                  <p:childTnLst>
                                    <p:set>
                                      <p:cBhvr>
                                        <p:cTn id="144" dur="1" fill="hold">
                                          <p:stCondLst>
                                            <p:cond delay="0"/>
                                          </p:stCondLst>
                                        </p:cTn>
                                        <p:tgtEl>
                                          <p:spTgt spid="36"/>
                                        </p:tgtEl>
                                        <p:attrNameLst>
                                          <p:attrName>style.visibility</p:attrName>
                                        </p:attrNameLst>
                                      </p:cBhvr>
                                      <p:to>
                                        <p:strVal val="visible"/>
                                      </p:to>
                                    </p:set>
                                    <p:animEffect transition="in" filter="wipe(down)">
                                      <p:cBhvr>
                                        <p:cTn id="145" dur="500"/>
                                        <p:tgtEl>
                                          <p:spTgt spid="36"/>
                                        </p:tgtEl>
                                      </p:cBhvr>
                                    </p:animEffect>
                                  </p:childTnLst>
                                </p:cTn>
                              </p:par>
                              <p:par>
                                <p:cTn id="146" presetID="22" presetClass="entr" presetSubtype="4" fill="hold" grpId="0" nodeType="withEffect">
                                  <p:stCondLst>
                                    <p:cond delay="0"/>
                                  </p:stCondLst>
                                  <p:childTnLst>
                                    <p:set>
                                      <p:cBhvr>
                                        <p:cTn id="147" dur="1" fill="hold">
                                          <p:stCondLst>
                                            <p:cond delay="0"/>
                                          </p:stCondLst>
                                        </p:cTn>
                                        <p:tgtEl>
                                          <p:spTgt spid="43"/>
                                        </p:tgtEl>
                                        <p:attrNameLst>
                                          <p:attrName>style.visibility</p:attrName>
                                        </p:attrNameLst>
                                      </p:cBhvr>
                                      <p:to>
                                        <p:strVal val="visible"/>
                                      </p:to>
                                    </p:set>
                                    <p:animEffect transition="in" filter="wipe(down)">
                                      <p:cBhvr>
                                        <p:cTn id="14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8" grpId="0" animBg="1"/>
      <p:bldP spid="3" grpId="0" animBg="1"/>
      <p:bldP spid="34" grpId="0"/>
      <p:bldP spid="12" grpId="0" animBg="1"/>
      <p:bldP spid="35" grpId="0" animBg="1"/>
      <p:bldP spid="36" grpId="0" animBg="1"/>
      <p:bldP spid="39" grpId="0" animBg="1"/>
      <p:bldP spid="40" grpId="0" animBg="1"/>
      <p:bldP spid="42" grpId="0"/>
      <p:bldP spid="43" grpId="0" animBg="1"/>
      <p:bldP spid="44" grpId="0" animBg="1"/>
      <p:bldP spid="45" grpId="0" animBg="1"/>
      <p:bldP spid="49" grpId="0"/>
      <p:bldP spid="16" grpId="0"/>
      <p:bldP spid="50" grpId="0"/>
      <p:bldP spid="51" grpId="0"/>
      <p:bldP spid="9" grpId="0" animBg="1"/>
      <p:bldP spid="70" grpId="0" animBg="1"/>
      <p:bldP spid="72" grpId="0" animBg="1"/>
      <p:bldP spid="73" grpId="0" animBg="1"/>
      <p:bldP spid="75" grpId="0"/>
      <p:bldP spid="76" grpId="0" animBg="1"/>
      <p:bldP spid="77" grpId="0" animBg="1"/>
      <p:bldP spid="78" grpId="0" animBg="1"/>
      <p:bldP spid="79" grpId="0" animBg="1"/>
      <p:bldP spid="80" grpId="0" animBg="1"/>
      <p:bldP spid="82" grpId="0"/>
      <p:bldP spid="83" grpId="0" animBg="1"/>
      <p:bldP spid="84" grpId="0" animBg="1"/>
      <p:bldP spid="85" grpId="0" animBg="1"/>
      <p:bldP spid="87" grpId="0"/>
      <p:bldP spid="88" grpId="0"/>
      <p:bldP spid="89" grpId="0"/>
      <p:bldP spid="90" grpId="0"/>
      <p:bldP spid="91" grpId="0" animBg="1"/>
      <p:bldP spid="92" grpId="0" animBg="1"/>
      <p:bldP spid="93" grpId="0" animBg="1"/>
      <p:bldP spid="10" grpId="0"/>
      <p:bldP spid="94"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B411455-4F50-2D43-AE64-1F36058190C2}"/>
              </a:ext>
            </a:extLst>
          </p:cNvPr>
          <p:cNvSpPr>
            <a:spLocks noGrp="1"/>
          </p:cNvSpPr>
          <p:nvPr>
            <p:ph type="ftr" sz="quarter" idx="10"/>
          </p:nvPr>
        </p:nvSpPr>
        <p:spPr/>
        <p:txBody>
          <a:bodyPr/>
          <a:lstStyle/>
          <a:p>
            <a:pPr algn="l"/>
            <a:r>
              <a:rPr lang="en-US"/>
              <a:t>Kalyan Reddy Daida</a:t>
            </a:r>
            <a:endParaRPr lang="en-GB" dirty="0"/>
          </a:p>
        </p:txBody>
      </p:sp>
      <p:sp>
        <p:nvSpPr>
          <p:cNvPr id="7" name="Rectangle 6">
            <a:extLst>
              <a:ext uri="{FF2B5EF4-FFF2-40B4-BE49-F238E27FC236}">
                <a16:creationId xmlns:a16="http://schemas.microsoft.com/office/drawing/2014/main" id="{AE60D819-337C-0D49-9D17-8BFB184B50AF}"/>
              </a:ext>
            </a:extLst>
          </p:cNvPr>
          <p:cNvSpPr/>
          <p:nvPr/>
        </p:nvSpPr>
        <p:spPr>
          <a:xfrm>
            <a:off x="104504" y="3631476"/>
            <a:ext cx="2599508" cy="70539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Why Containers ?</a:t>
            </a:r>
          </a:p>
        </p:txBody>
      </p:sp>
      <p:sp>
        <p:nvSpPr>
          <p:cNvPr id="8" name="Rectangle 7">
            <a:extLst>
              <a:ext uri="{FF2B5EF4-FFF2-40B4-BE49-F238E27FC236}">
                <a16:creationId xmlns:a16="http://schemas.microsoft.com/office/drawing/2014/main" id="{A643E287-FA48-6947-BE02-7C88C654A345}"/>
              </a:ext>
            </a:extLst>
          </p:cNvPr>
          <p:cNvSpPr/>
          <p:nvPr/>
        </p:nvSpPr>
        <p:spPr>
          <a:xfrm>
            <a:off x="5255629" y="518160"/>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Flexible</a:t>
            </a:r>
          </a:p>
        </p:txBody>
      </p:sp>
      <p:sp>
        <p:nvSpPr>
          <p:cNvPr id="9" name="Rectangle 8">
            <a:extLst>
              <a:ext uri="{FF2B5EF4-FFF2-40B4-BE49-F238E27FC236}">
                <a16:creationId xmlns:a16="http://schemas.microsoft.com/office/drawing/2014/main" id="{58BEC9D0-00D5-9C4A-8EE1-84E10A7B04B7}"/>
              </a:ext>
            </a:extLst>
          </p:cNvPr>
          <p:cNvSpPr/>
          <p:nvPr/>
        </p:nvSpPr>
        <p:spPr>
          <a:xfrm>
            <a:off x="9374772" y="518160"/>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Even the most complex applications can be containerized.</a:t>
            </a:r>
            <a:endParaRPr lang="en-US" dirty="0"/>
          </a:p>
        </p:txBody>
      </p:sp>
      <p:sp>
        <p:nvSpPr>
          <p:cNvPr id="10" name="Rectangle 9">
            <a:extLst>
              <a:ext uri="{FF2B5EF4-FFF2-40B4-BE49-F238E27FC236}">
                <a16:creationId xmlns:a16="http://schemas.microsoft.com/office/drawing/2014/main" id="{9E8506FB-EA1C-664F-8EB0-FFB61C43348D}"/>
              </a:ext>
            </a:extLst>
          </p:cNvPr>
          <p:cNvSpPr/>
          <p:nvPr/>
        </p:nvSpPr>
        <p:spPr>
          <a:xfrm>
            <a:off x="5255629" y="1793966"/>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Lightweight</a:t>
            </a:r>
          </a:p>
        </p:txBody>
      </p:sp>
      <p:sp>
        <p:nvSpPr>
          <p:cNvPr id="11" name="Rectangle 10">
            <a:extLst>
              <a:ext uri="{FF2B5EF4-FFF2-40B4-BE49-F238E27FC236}">
                <a16:creationId xmlns:a16="http://schemas.microsoft.com/office/drawing/2014/main" id="{82CB2A6E-C1DC-5C4A-A3D2-65173E7545AB}"/>
              </a:ext>
            </a:extLst>
          </p:cNvPr>
          <p:cNvSpPr/>
          <p:nvPr/>
        </p:nvSpPr>
        <p:spPr>
          <a:xfrm>
            <a:off x="9374772" y="1793966"/>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t>Containers leverage and share the host kernel, making them much more efficient in terms of system resources than virtual machines.</a:t>
            </a:r>
            <a:endParaRPr lang="en-US" sz="1600" dirty="0"/>
          </a:p>
        </p:txBody>
      </p:sp>
      <p:sp>
        <p:nvSpPr>
          <p:cNvPr id="12" name="Rectangle 11">
            <a:extLst>
              <a:ext uri="{FF2B5EF4-FFF2-40B4-BE49-F238E27FC236}">
                <a16:creationId xmlns:a16="http://schemas.microsoft.com/office/drawing/2014/main" id="{7FCD65DF-7376-C44F-B236-6A943F8FAFFF}"/>
              </a:ext>
            </a:extLst>
          </p:cNvPr>
          <p:cNvSpPr/>
          <p:nvPr/>
        </p:nvSpPr>
        <p:spPr>
          <a:xfrm>
            <a:off x="5255629" y="3069772"/>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Portable</a:t>
            </a:r>
          </a:p>
        </p:txBody>
      </p:sp>
      <p:sp>
        <p:nvSpPr>
          <p:cNvPr id="13" name="Rectangle 12">
            <a:extLst>
              <a:ext uri="{FF2B5EF4-FFF2-40B4-BE49-F238E27FC236}">
                <a16:creationId xmlns:a16="http://schemas.microsoft.com/office/drawing/2014/main" id="{86025900-4DEC-574D-8BE4-1FDD3F9241F9}"/>
              </a:ext>
            </a:extLst>
          </p:cNvPr>
          <p:cNvSpPr/>
          <p:nvPr/>
        </p:nvSpPr>
        <p:spPr>
          <a:xfrm>
            <a:off x="9374772" y="3069772"/>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You can build locally, deploy to the cloud, and run anywhere.</a:t>
            </a:r>
            <a:endParaRPr lang="en-US" dirty="0"/>
          </a:p>
        </p:txBody>
      </p:sp>
      <p:sp>
        <p:nvSpPr>
          <p:cNvPr id="14" name="Rectangle 13">
            <a:extLst>
              <a:ext uri="{FF2B5EF4-FFF2-40B4-BE49-F238E27FC236}">
                <a16:creationId xmlns:a16="http://schemas.microsoft.com/office/drawing/2014/main" id="{D10B6E47-36A1-7A4B-857E-E6C5AC106506}"/>
              </a:ext>
            </a:extLst>
          </p:cNvPr>
          <p:cNvSpPr/>
          <p:nvPr/>
        </p:nvSpPr>
        <p:spPr>
          <a:xfrm>
            <a:off x="5255629" y="4323806"/>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Loosely Coupled</a:t>
            </a:r>
          </a:p>
        </p:txBody>
      </p:sp>
      <p:sp>
        <p:nvSpPr>
          <p:cNvPr id="15" name="Rectangle 14">
            <a:extLst>
              <a:ext uri="{FF2B5EF4-FFF2-40B4-BE49-F238E27FC236}">
                <a16:creationId xmlns:a16="http://schemas.microsoft.com/office/drawing/2014/main" id="{26124258-1CF4-5842-8313-5574D7BB6582}"/>
              </a:ext>
            </a:extLst>
          </p:cNvPr>
          <p:cNvSpPr/>
          <p:nvPr/>
        </p:nvSpPr>
        <p:spPr>
          <a:xfrm>
            <a:off x="9374772" y="4323806"/>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700" dirty="0"/>
              <a:t>Containers are highly self sufficient and encapsulated, allowing you to replace or upgrade one without disrupting others.</a:t>
            </a:r>
            <a:endParaRPr lang="en-US" sz="1700" dirty="0"/>
          </a:p>
        </p:txBody>
      </p:sp>
      <p:sp>
        <p:nvSpPr>
          <p:cNvPr id="16" name="Rectangle 15">
            <a:extLst>
              <a:ext uri="{FF2B5EF4-FFF2-40B4-BE49-F238E27FC236}">
                <a16:creationId xmlns:a16="http://schemas.microsoft.com/office/drawing/2014/main" id="{42EC02AE-487D-ED4E-9B64-65336A260067}"/>
              </a:ext>
            </a:extLst>
          </p:cNvPr>
          <p:cNvSpPr/>
          <p:nvPr/>
        </p:nvSpPr>
        <p:spPr>
          <a:xfrm>
            <a:off x="5255629" y="5599612"/>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Scalable</a:t>
            </a:r>
          </a:p>
        </p:txBody>
      </p:sp>
      <p:sp>
        <p:nvSpPr>
          <p:cNvPr id="17" name="Rectangle 16">
            <a:extLst>
              <a:ext uri="{FF2B5EF4-FFF2-40B4-BE49-F238E27FC236}">
                <a16:creationId xmlns:a16="http://schemas.microsoft.com/office/drawing/2014/main" id="{7EC1BB92-34B4-0948-96E1-A837283BBE34}"/>
              </a:ext>
            </a:extLst>
          </p:cNvPr>
          <p:cNvSpPr/>
          <p:nvPr/>
        </p:nvSpPr>
        <p:spPr>
          <a:xfrm>
            <a:off x="9374772" y="5599612"/>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dirty="0"/>
              <a:t>You can increase and automatically distribute container replicas across a </a:t>
            </a:r>
            <a:r>
              <a:rPr lang="en-IN" sz="1800" dirty="0" err="1"/>
              <a:t>datacenter</a:t>
            </a:r>
            <a:r>
              <a:rPr lang="en-IN" sz="1800" dirty="0"/>
              <a:t>.</a:t>
            </a:r>
            <a:endParaRPr lang="en-US" sz="1800" dirty="0"/>
          </a:p>
        </p:txBody>
      </p:sp>
      <p:sp>
        <p:nvSpPr>
          <p:cNvPr id="18" name="Rectangle 17">
            <a:extLst>
              <a:ext uri="{FF2B5EF4-FFF2-40B4-BE49-F238E27FC236}">
                <a16:creationId xmlns:a16="http://schemas.microsoft.com/office/drawing/2014/main" id="{02415467-D0CB-0A42-ABBF-FB7EA86781F6}"/>
              </a:ext>
            </a:extLst>
          </p:cNvPr>
          <p:cNvSpPr/>
          <p:nvPr/>
        </p:nvSpPr>
        <p:spPr>
          <a:xfrm>
            <a:off x="5255629" y="6875418"/>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Secure	</a:t>
            </a:r>
          </a:p>
        </p:txBody>
      </p:sp>
      <p:sp>
        <p:nvSpPr>
          <p:cNvPr id="19" name="Rectangle 18">
            <a:extLst>
              <a:ext uri="{FF2B5EF4-FFF2-40B4-BE49-F238E27FC236}">
                <a16:creationId xmlns:a16="http://schemas.microsoft.com/office/drawing/2014/main" id="{5467853D-BB8E-9F41-B6C0-DD09E04B60D1}"/>
              </a:ext>
            </a:extLst>
          </p:cNvPr>
          <p:cNvSpPr/>
          <p:nvPr/>
        </p:nvSpPr>
        <p:spPr>
          <a:xfrm>
            <a:off x="9374772" y="6875418"/>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t>Containers apply aggressive constraints and isolations to processes without any configuration required on the part of the user.</a:t>
            </a:r>
            <a:endParaRPr lang="en-US" sz="1600" dirty="0"/>
          </a:p>
        </p:txBody>
      </p:sp>
      <p:cxnSp>
        <p:nvCxnSpPr>
          <p:cNvPr id="25" name="Straight Arrow Connector 24">
            <a:extLst>
              <a:ext uri="{FF2B5EF4-FFF2-40B4-BE49-F238E27FC236}">
                <a16:creationId xmlns:a16="http://schemas.microsoft.com/office/drawing/2014/main" id="{36969C11-32BB-434B-B736-EAC42439C981}"/>
              </a:ext>
            </a:extLst>
          </p:cNvPr>
          <p:cNvCxnSpPr>
            <a:cxnSpLocks/>
            <a:stCxn id="7" idx="3"/>
            <a:endCxn id="8" idx="1"/>
          </p:cNvCxnSpPr>
          <p:nvPr/>
        </p:nvCxnSpPr>
        <p:spPr>
          <a:xfrm flipV="1">
            <a:off x="2704012" y="870857"/>
            <a:ext cx="2551617" cy="31133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CD7A41CD-F114-4741-B67A-EB8EDC490282}"/>
              </a:ext>
            </a:extLst>
          </p:cNvPr>
          <p:cNvCxnSpPr>
            <a:cxnSpLocks/>
            <a:stCxn id="7" idx="3"/>
            <a:endCxn id="10" idx="1"/>
          </p:cNvCxnSpPr>
          <p:nvPr/>
        </p:nvCxnSpPr>
        <p:spPr>
          <a:xfrm flipV="1">
            <a:off x="2704012" y="2146663"/>
            <a:ext cx="2551617" cy="18375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316F00CE-9899-3E4E-AB46-3238A6888834}"/>
              </a:ext>
            </a:extLst>
          </p:cNvPr>
          <p:cNvCxnSpPr>
            <a:cxnSpLocks/>
            <a:stCxn id="7" idx="3"/>
            <a:endCxn id="12" idx="1"/>
          </p:cNvCxnSpPr>
          <p:nvPr/>
        </p:nvCxnSpPr>
        <p:spPr>
          <a:xfrm flipV="1">
            <a:off x="2704012" y="3422469"/>
            <a:ext cx="2551617" cy="5617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08EE6E16-3D6E-F74D-8730-502C3BA515EF}"/>
              </a:ext>
            </a:extLst>
          </p:cNvPr>
          <p:cNvCxnSpPr>
            <a:cxnSpLocks/>
            <a:stCxn id="7" idx="3"/>
            <a:endCxn id="14" idx="1"/>
          </p:cNvCxnSpPr>
          <p:nvPr/>
        </p:nvCxnSpPr>
        <p:spPr>
          <a:xfrm>
            <a:off x="2704012" y="3984173"/>
            <a:ext cx="2551617" cy="6923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3CCFED9D-E491-2147-97EB-79636DDFC1CA}"/>
              </a:ext>
            </a:extLst>
          </p:cNvPr>
          <p:cNvCxnSpPr>
            <a:cxnSpLocks/>
            <a:stCxn id="7" idx="3"/>
            <a:endCxn id="16" idx="1"/>
          </p:cNvCxnSpPr>
          <p:nvPr/>
        </p:nvCxnSpPr>
        <p:spPr>
          <a:xfrm>
            <a:off x="2704012" y="3984173"/>
            <a:ext cx="2551617" cy="1968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64343446-50E7-BF43-A7CB-0D37E216302C}"/>
              </a:ext>
            </a:extLst>
          </p:cNvPr>
          <p:cNvCxnSpPr>
            <a:cxnSpLocks/>
            <a:stCxn id="7" idx="3"/>
          </p:cNvCxnSpPr>
          <p:nvPr/>
        </p:nvCxnSpPr>
        <p:spPr>
          <a:xfrm>
            <a:off x="2704012" y="3984173"/>
            <a:ext cx="2551617" cy="33745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4A06E130-D5AB-DD47-84BE-250479C92DFF}"/>
              </a:ext>
            </a:extLst>
          </p:cNvPr>
          <p:cNvCxnSpPr>
            <a:stCxn id="8" idx="3"/>
            <a:endCxn id="9" idx="1"/>
          </p:cNvCxnSpPr>
          <p:nvPr/>
        </p:nvCxnSpPr>
        <p:spPr>
          <a:xfrm>
            <a:off x="7498080" y="870857"/>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8DC4A225-8D49-2442-BF40-9FC8C80C3B14}"/>
              </a:ext>
            </a:extLst>
          </p:cNvPr>
          <p:cNvCxnSpPr/>
          <p:nvPr/>
        </p:nvCxnSpPr>
        <p:spPr>
          <a:xfrm>
            <a:off x="7498080" y="2124891"/>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2735D4B9-872F-1A45-B622-6F6AE98515E6}"/>
              </a:ext>
            </a:extLst>
          </p:cNvPr>
          <p:cNvCxnSpPr/>
          <p:nvPr/>
        </p:nvCxnSpPr>
        <p:spPr>
          <a:xfrm>
            <a:off x="7498080" y="3400697"/>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4235E57E-2ECF-AB44-9E09-63EA1621A8AB}"/>
              </a:ext>
            </a:extLst>
          </p:cNvPr>
          <p:cNvCxnSpPr/>
          <p:nvPr/>
        </p:nvCxnSpPr>
        <p:spPr>
          <a:xfrm>
            <a:off x="7498080" y="4676503"/>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D99452BC-2CB8-B847-86E5-EB4E86B5D756}"/>
              </a:ext>
            </a:extLst>
          </p:cNvPr>
          <p:cNvCxnSpPr/>
          <p:nvPr/>
        </p:nvCxnSpPr>
        <p:spPr>
          <a:xfrm>
            <a:off x="7498080" y="5952309"/>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C1A421DB-FB10-774C-9913-7A3DE253CB47}"/>
              </a:ext>
            </a:extLst>
          </p:cNvPr>
          <p:cNvCxnSpPr/>
          <p:nvPr/>
        </p:nvCxnSpPr>
        <p:spPr>
          <a:xfrm>
            <a:off x="7498080" y="7215052"/>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itle 3">
            <a:extLst>
              <a:ext uri="{FF2B5EF4-FFF2-40B4-BE49-F238E27FC236}">
                <a16:creationId xmlns:a16="http://schemas.microsoft.com/office/drawing/2014/main" id="{1B71717A-DF03-7C44-9A18-7CDBD2FF3AAB}"/>
              </a:ext>
            </a:extLst>
          </p:cNvPr>
          <p:cNvSpPr txBox="1">
            <a:spLocks/>
          </p:cNvSpPr>
          <p:nvPr/>
        </p:nvSpPr>
        <p:spPr>
          <a:xfrm>
            <a:off x="-187723" y="-289501"/>
            <a:ext cx="6331670" cy="1188851"/>
          </a:xfrm>
          <a:prstGeom prst="rect">
            <a:avLst/>
          </a:prstGeom>
        </p:spPr>
        <p:txBody>
          <a:bodyPr vert="horz" lIns="109728" tIns="54864" rIns="109728" bIns="54864" rtlCol="0" anchor="ctr">
            <a:normAutofit fontScale="97500"/>
          </a:bodyPr>
          <a:lstStyle>
            <a:lvl1pPr algn="ctr" defTabSz="1097280" rtl="0" eaLnBrk="1" latinLnBrk="0" hangingPunct="1">
              <a:lnSpc>
                <a:spcPct val="90000"/>
              </a:lnSpc>
              <a:spcBef>
                <a:spcPct val="0"/>
              </a:spcBef>
              <a:buNone/>
              <a:defRPr sz="5300" kern="1200">
                <a:solidFill>
                  <a:schemeClr val="accent6">
                    <a:lumMod val="75000"/>
                  </a:schemeClr>
                </a:solidFill>
                <a:latin typeface="+mj-lt"/>
                <a:ea typeface="+mj-ea"/>
                <a:cs typeface="+mj-cs"/>
              </a:defRPr>
            </a:lvl1pPr>
          </a:lstStyle>
          <a:p>
            <a:r>
              <a:rPr lang="en-US" sz="4000" b="1" dirty="0"/>
              <a:t>Advantages of using Docker</a:t>
            </a:r>
          </a:p>
        </p:txBody>
      </p:sp>
    </p:spTree>
    <p:extLst>
      <p:ext uri="{BB962C8B-B14F-4D97-AF65-F5344CB8AC3E}">
        <p14:creationId xmlns:p14="http://schemas.microsoft.com/office/powerpoint/2010/main" val="252882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down)">
                                      <p:cBhvr>
                                        <p:cTn id="12" dur="500"/>
                                        <p:tgtEl>
                                          <p:spTgt spid="2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wipe(down)">
                                      <p:cBhvr>
                                        <p:cTn id="20" dur="500"/>
                                        <p:tgtEl>
                                          <p:spTgt spid="44"/>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down)">
                                      <p:cBhvr>
                                        <p:cTn id="28" dur="500"/>
                                        <p:tgtEl>
                                          <p:spTgt spid="27"/>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down)">
                                      <p:cBhvr>
                                        <p:cTn id="36" dur="500"/>
                                        <p:tgtEl>
                                          <p:spTgt spid="45"/>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down)">
                                      <p:cBhvr>
                                        <p:cTn id="44" dur="500"/>
                                        <p:tgtEl>
                                          <p:spTgt spid="29"/>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wipe(down)">
                                      <p:cBhvr>
                                        <p:cTn id="52" dur="500"/>
                                        <p:tgtEl>
                                          <p:spTgt spid="4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down)">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down)">
                                      <p:cBhvr>
                                        <p:cTn id="60" dur="500"/>
                                        <p:tgtEl>
                                          <p:spTgt spid="31"/>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down)">
                                      <p:cBhvr>
                                        <p:cTn id="63" dur="500"/>
                                        <p:tgtEl>
                                          <p:spTgt spid="1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47"/>
                                        </p:tgtEl>
                                        <p:attrNameLst>
                                          <p:attrName>style.visibility</p:attrName>
                                        </p:attrNameLst>
                                      </p:cBhvr>
                                      <p:to>
                                        <p:strVal val="visible"/>
                                      </p:to>
                                    </p:set>
                                    <p:animEffect transition="in" filter="wipe(down)">
                                      <p:cBhvr>
                                        <p:cTn id="68" dur="500"/>
                                        <p:tgtEl>
                                          <p:spTgt spid="47"/>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wipe(down)">
                                      <p:cBhvr>
                                        <p:cTn id="71" dur="500"/>
                                        <p:tgtEl>
                                          <p:spTgt spid="15"/>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wipe(down)">
                                      <p:cBhvr>
                                        <p:cTn id="76" dur="500"/>
                                        <p:tgtEl>
                                          <p:spTgt spid="33"/>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wipe(down)">
                                      <p:cBhvr>
                                        <p:cTn id="79" dur="500"/>
                                        <p:tgtEl>
                                          <p:spTgt spid="1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wipe(down)">
                                      <p:cBhvr>
                                        <p:cTn id="84" dur="500"/>
                                        <p:tgtEl>
                                          <p:spTgt spid="17"/>
                                        </p:tgtEl>
                                      </p:cBhvr>
                                    </p:animEffect>
                                  </p:childTnLst>
                                </p:cTn>
                              </p:par>
                              <p:par>
                                <p:cTn id="85" presetID="22" presetClass="entr" presetSubtype="4" fill="hold" nodeType="withEffect">
                                  <p:stCondLst>
                                    <p:cond delay="0"/>
                                  </p:stCondLst>
                                  <p:childTnLst>
                                    <p:set>
                                      <p:cBhvr>
                                        <p:cTn id="86" dur="1" fill="hold">
                                          <p:stCondLst>
                                            <p:cond delay="0"/>
                                          </p:stCondLst>
                                        </p:cTn>
                                        <p:tgtEl>
                                          <p:spTgt spid="48"/>
                                        </p:tgtEl>
                                        <p:attrNameLst>
                                          <p:attrName>style.visibility</p:attrName>
                                        </p:attrNameLst>
                                      </p:cBhvr>
                                      <p:to>
                                        <p:strVal val="visible"/>
                                      </p:to>
                                    </p:set>
                                    <p:animEffect transition="in" filter="wipe(down)">
                                      <p:cBhvr>
                                        <p:cTn id="87" dur="500"/>
                                        <p:tgtEl>
                                          <p:spTgt spid="4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35"/>
                                        </p:tgtEl>
                                        <p:attrNameLst>
                                          <p:attrName>style.visibility</p:attrName>
                                        </p:attrNameLst>
                                      </p:cBhvr>
                                      <p:to>
                                        <p:strVal val="visible"/>
                                      </p:to>
                                    </p:set>
                                    <p:animEffect transition="in" filter="wipe(down)">
                                      <p:cBhvr>
                                        <p:cTn id="92" dur="500"/>
                                        <p:tgtEl>
                                          <p:spTgt spid="35"/>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18"/>
                                        </p:tgtEl>
                                        <p:attrNameLst>
                                          <p:attrName>style.visibility</p:attrName>
                                        </p:attrNameLst>
                                      </p:cBhvr>
                                      <p:to>
                                        <p:strVal val="visible"/>
                                      </p:to>
                                    </p:set>
                                    <p:animEffect transition="in" filter="wipe(down)">
                                      <p:cBhvr>
                                        <p:cTn id="95" dur="500"/>
                                        <p:tgtEl>
                                          <p:spTgt spid="18"/>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49"/>
                                        </p:tgtEl>
                                        <p:attrNameLst>
                                          <p:attrName>style.visibility</p:attrName>
                                        </p:attrNameLst>
                                      </p:cBhvr>
                                      <p:to>
                                        <p:strVal val="visible"/>
                                      </p:to>
                                    </p:set>
                                    <p:animEffect transition="in" filter="wipe(down)">
                                      <p:cBhvr>
                                        <p:cTn id="100" dur="500"/>
                                        <p:tgtEl>
                                          <p:spTgt spid="49"/>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19"/>
                                        </p:tgtEl>
                                        <p:attrNameLst>
                                          <p:attrName>style.visibility</p:attrName>
                                        </p:attrNameLst>
                                      </p:cBhvr>
                                      <p:to>
                                        <p:strVal val="visible"/>
                                      </p:to>
                                    </p:set>
                                    <p:animEffect transition="in" filter="wipe(down)">
                                      <p:cBhvr>
                                        <p:cTn id="10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lgn="l"/>
            <a:r>
              <a:rPr lang="en-US"/>
              <a:t>Kalyan Reddy Daida</a:t>
            </a:r>
            <a:endParaRPr lang="en-GB" dirty="0"/>
          </a:p>
        </p:txBody>
      </p:sp>
      <p:sp>
        <p:nvSpPr>
          <p:cNvPr id="3" name="Content Placeholder 2"/>
          <p:cNvSpPr>
            <a:spLocks noGrp="1"/>
          </p:cNvSpPr>
          <p:nvPr>
            <p:ph idx="1"/>
          </p:nvPr>
        </p:nvSpPr>
        <p:spPr>
          <a:xfrm>
            <a:off x="501819" y="3025246"/>
            <a:ext cx="8390701" cy="1089553"/>
          </a:xfrm>
        </p:spPr>
        <p:txBody>
          <a:bodyPr>
            <a:noAutofit/>
          </a:bodyPr>
          <a:lstStyle/>
          <a:p>
            <a:pPr marL="0" indent="0" algn="ctr">
              <a:buNone/>
            </a:pPr>
            <a:r>
              <a:rPr lang="en-US" sz="7000" b="1" dirty="0">
                <a:solidFill>
                  <a:schemeClr val="accent6">
                    <a:lumMod val="75000"/>
                  </a:schemeClr>
                </a:solidFill>
              </a:rPr>
              <a:t>Docker</a:t>
            </a:r>
          </a:p>
          <a:p>
            <a:pPr marL="0" indent="0" algn="ctr">
              <a:buNone/>
            </a:pPr>
            <a:r>
              <a:rPr lang="en-US" sz="7000" b="1" dirty="0">
                <a:solidFill>
                  <a:srgbClr val="00B050"/>
                </a:solidFill>
              </a:rPr>
              <a:t>Architecture</a:t>
            </a:r>
          </a:p>
        </p:txBody>
      </p:sp>
      <p:pic>
        <p:nvPicPr>
          <p:cNvPr id="4" name="Picture 3">
            <a:extLst>
              <a:ext uri="{FF2B5EF4-FFF2-40B4-BE49-F238E27FC236}">
                <a16:creationId xmlns:a16="http://schemas.microsoft.com/office/drawing/2014/main" id="{D45A5794-3F82-2044-94EE-3A964AC1E320}"/>
              </a:ext>
            </a:extLst>
          </p:cNvPr>
          <p:cNvPicPr>
            <a:picLocks noChangeAspect="1"/>
          </p:cNvPicPr>
          <p:nvPr/>
        </p:nvPicPr>
        <p:blipFill>
          <a:blip r:embed="rId2"/>
          <a:stretch>
            <a:fillRect/>
          </a:stretch>
        </p:blipFill>
        <p:spPr>
          <a:xfrm>
            <a:off x="9049184" y="2156970"/>
            <a:ext cx="4296081" cy="4296081"/>
          </a:xfrm>
          <a:prstGeom prst="rect">
            <a:avLst/>
          </a:prstGeom>
        </p:spPr>
      </p:pic>
    </p:spTree>
    <p:extLst>
      <p:ext uri="{BB962C8B-B14F-4D97-AF65-F5344CB8AC3E}">
        <p14:creationId xmlns:p14="http://schemas.microsoft.com/office/powerpoint/2010/main" val="1418329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050AE0-22AB-A44E-A8B8-9914899E3D4F}"/>
              </a:ext>
            </a:extLst>
          </p:cNvPr>
          <p:cNvSpPr>
            <a:spLocks noGrp="1"/>
          </p:cNvSpPr>
          <p:nvPr>
            <p:ph type="ftr" sz="quarter" idx="10"/>
          </p:nvPr>
        </p:nvSpPr>
        <p:spPr/>
        <p:txBody>
          <a:bodyPr/>
          <a:lstStyle/>
          <a:p>
            <a:pPr algn="l"/>
            <a:r>
              <a:rPr lang="en-US"/>
              <a:t>Kalyan Reddy Daida</a:t>
            </a:r>
            <a:endParaRPr lang="en-GB" dirty="0"/>
          </a:p>
        </p:txBody>
      </p:sp>
      <p:sp>
        <p:nvSpPr>
          <p:cNvPr id="20" name="Rectangle 19">
            <a:extLst>
              <a:ext uri="{FF2B5EF4-FFF2-40B4-BE49-F238E27FC236}">
                <a16:creationId xmlns:a16="http://schemas.microsoft.com/office/drawing/2014/main" id="{888A30AD-B593-7541-9C46-C827D850C798}"/>
              </a:ext>
            </a:extLst>
          </p:cNvPr>
          <p:cNvSpPr/>
          <p:nvPr/>
        </p:nvSpPr>
        <p:spPr>
          <a:xfrm>
            <a:off x="10202098" y="1737359"/>
            <a:ext cx="4206240" cy="46193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86248FF-1EE2-6248-9DA2-20AACA51E4CC}"/>
              </a:ext>
            </a:extLst>
          </p:cNvPr>
          <p:cNvSpPr/>
          <p:nvPr/>
        </p:nvSpPr>
        <p:spPr>
          <a:xfrm>
            <a:off x="10424167" y="3455310"/>
            <a:ext cx="1410789" cy="24427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277CD22-4E0E-E149-8AB0-CCA6EA9BAB43}"/>
              </a:ext>
            </a:extLst>
          </p:cNvPr>
          <p:cNvSpPr/>
          <p:nvPr/>
        </p:nvSpPr>
        <p:spPr>
          <a:xfrm>
            <a:off x="12705813" y="3455310"/>
            <a:ext cx="1410789" cy="245581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3F0C538-AD6D-3749-BECC-F2427A64C3D7}"/>
              </a:ext>
            </a:extLst>
          </p:cNvPr>
          <p:cNvSpPr txBox="1"/>
          <p:nvPr/>
        </p:nvSpPr>
        <p:spPr>
          <a:xfrm>
            <a:off x="11570381" y="5925807"/>
            <a:ext cx="1575047" cy="430887"/>
          </a:xfrm>
          <a:prstGeom prst="rect">
            <a:avLst/>
          </a:prstGeom>
          <a:noFill/>
        </p:spPr>
        <p:txBody>
          <a:bodyPr wrap="none" rtlCol="0">
            <a:spAutoFit/>
          </a:bodyPr>
          <a:lstStyle/>
          <a:p>
            <a:r>
              <a:rPr lang="en-US" dirty="0">
                <a:solidFill>
                  <a:schemeClr val="bg1"/>
                </a:solidFill>
              </a:rPr>
              <a:t>Docker Host</a:t>
            </a:r>
          </a:p>
        </p:txBody>
      </p:sp>
      <p:sp>
        <p:nvSpPr>
          <p:cNvPr id="24" name="TextBox 23">
            <a:extLst>
              <a:ext uri="{FF2B5EF4-FFF2-40B4-BE49-F238E27FC236}">
                <a16:creationId xmlns:a16="http://schemas.microsoft.com/office/drawing/2014/main" id="{EC4D1F20-0A74-7D42-999C-A4CBBF56FB15}"/>
              </a:ext>
            </a:extLst>
          </p:cNvPr>
          <p:cNvSpPr txBox="1"/>
          <p:nvPr/>
        </p:nvSpPr>
        <p:spPr>
          <a:xfrm>
            <a:off x="10529212" y="5480237"/>
            <a:ext cx="998222" cy="430887"/>
          </a:xfrm>
          <a:prstGeom prst="rect">
            <a:avLst/>
          </a:prstGeom>
          <a:noFill/>
        </p:spPr>
        <p:txBody>
          <a:bodyPr wrap="none" rtlCol="0">
            <a:spAutoFit/>
          </a:bodyPr>
          <a:lstStyle/>
          <a:p>
            <a:r>
              <a:rPr lang="en-US" dirty="0"/>
              <a:t>Images</a:t>
            </a:r>
          </a:p>
        </p:txBody>
      </p:sp>
      <p:sp>
        <p:nvSpPr>
          <p:cNvPr id="25" name="TextBox 24">
            <a:extLst>
              <a:ext uri="{FF2B5EF4-FFF2-40B4-BE49-F238E27FC236}">
                <a16:creationId xmlns:a16="http://schemas.microsoft.com/office/drawing/2014/main" id="{1CDD2233-4238-2040-99B5-64B944F974E3}"/>
              </a:ext>
            </a:extLst>
          </p:cNvPr>
          <p:cNvSpPr txBox="1"/>
          <p:nvPr/>
        </p:nvSpPr>
        <p:spPr>
          <a:xfrm>
            <a:off x="12705318" y="5480236"/>
            <a:ext cx="1411284" cy="430887"/>
          </a:xfrm>
          <a:prstGeom prst="rect">
            <a:avLst/>
          </a:prstGeom>
          <a:noFill/>
        </p:spPr>
        <p:txBody>
          <a:bodyPr wrap="none" rtlCol="0">
            <a:spAutoFit/>
          </a:bodyPr>
          <a:lstStyle/>
          <a:p>
            <a:r>
              <a:rPr lang="en-US" dirty="0"/>
              <a:t>Containers</a:t>
            </a:r>
          </a:p>
        </p:txBody>
      </p:sp>
      <p:sp>
        <p:nvSpPr>
          <p:cNvPr id="26" name="Rectangle 25">
            <a:extLst>
              <a:ext uri="{FF2B5EF4-FFF2-40B4-BE49-F238E27FC236}">
                <a16:creationId xmlns:a16="http://schemas.microsoft.com/office/drawing/2014/main" id="{94C26E6B-24A0-D347-B042-574888550A58}"/>
              </a:ext>
            </a:extLst>
          </p:cNvPr>
          <p:cNvSpPr/>
          <p:nvPr/>
        </p:nvSpPr>
        <p:spPr>
          <a:xfrm>
            <a:off x="10515607" y="3836851"/>
            <a:ext cx="1214846" cy="4702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Image-1</a:t>
            </a:r>
          </a:p>
        </p:txBody>
      </p:sp>
      <p:sp>
        <p:nvSpPr>
          <p:cNvPr id="27" name="Rectangle 26">
            <a:extLst>
              <a:ext uri="{FF2B5EF4-FFF2-40B4-BE49-F238E27FC236}">
                <a16:creationId xmlns:a16="http://schemas.microsoft.com/office/drawing/2014/main" id="{4B7C98B6-EB89-2143-915B-617D196322A4}"/>
              </a:ext>
            </a:extLst>
          </p:cNvPr>
          <p:cNvSpPr/>
          <p:nvPr/>
        </p:nvSpPr>
        <p:spPr>
          <a:xfrm>
            <a:off x="10515607" y="4670155"/>
            <a:ext cx="1214846" cy="4702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Image-2</a:t>
            </a:r>
          </a:p>
        </p:txBody>
      </p:sp>
      <p:sp>
        <p:nvSpPr>
          <p:cNvPr id="28" name="Rectangle 27">
            <a:extLst>
              <a:ext uri="{FF2B5EF4-FFF2-40B4-BE49-F238E27FC236}">
                <a16:creationId xmlns:a16="http://schemas.microsoft.com/office/drawing/2014/main" id="{FB8F9173-2712-964B-9CD7-6664DA46303C}"/>
              </a:ext>
            </a:extLst>
          </p:cNvPr>
          <p:cNvSpPr/>
          <p:nvPr/>
        </p:nvSpPr>
        <p:spPr>
          <a:xfrm>
            <a:off x="12803784" y="3823941"/>
            <a:ext cx="1214846" cy="4702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Container-11</a:t>
            </a:r>
          </a:p>
        </p:txBody>
      </p:sp>
      <p:sp>
        <p:nvSpPr>
          <p:cNvPr id="29" name="Rectangle 28">
            <a:extLst>
              <a:ext uri="{FF2B5EF4-FFF2-40B4-BE49-F238E27FC236}">
                <a16:creationId xmlns:a16="http://schemas.microsoft.com/office/drawing/2014/main" id="{F358C0D6-0D64-314B-8CFE-5188F8B23969}"/>
              </a:ext>
            </a:extLst>
          </p:cNvPr>
          <p:cNvSpPr/>
          <p:nvPr/>
        </p:nvSpPr>
        <p:spPr>
          <a:xfrm>
            <a:off x="12820846" y="4665151"/>
            <a:ext cx="1214846" cy="4702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Container-21</a:t>
            </a:r>
          </a:p>
        </p:txBody>
      </p:sp>
      <p:cxnSp>
        <p:nvCxnSpPr>
          <p:cNvPr id="35" name="Straight Arrow Connector 34">
            <a:extLst>
              <a:ext uri="{FF2B5EF4-FFF2-40B4-BE49-F238E27FC236}">
                <a16:creationId xmlns:a16="http://schemas.microsoft.com/office/drawing/2014/main" id="{0B5E3AD3-B7FD-5A4F-B9FE-EE94E52E2473}"/>
              </a:ext>
            </a:extLst>
          </p:cNvPr>
          <p:cNvCxnSpPr>
            <a:stCxn id="26" idx="3"/>
            <a:endCxn id="28" idx="1"/>
          </p:cNvCxnSpPr>
          <p:nvPr/>
        </p:nvCxnSpPr>
        <p:spPr>
          <a:xfrm flipV="1">
            <a:off x="11730453" y="4059073"/>
            <a:ext cx="1073331" cy="129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03001585-50B8-2C4D-97E3-C647DCBCCDC1}"/>
              </a:ext>
            </a:extLst>
          </p:cNvPr>
          <p:cNvCxnSpPr>
            <a:cxnSpLocks/>
            <a:stCxn id="27" idx="3"/>
            <a:endCxn id="29" idx="1"/>
          </p:cNvCxnSpPr>
          <p:nvPr/>
        </p:nvCxnSpPr>
        <p:spPr>
          <a:xfrm flipV="1">
            <a:off x="11730453" y="4900283"/>
            <a:ext cx="1090393" cy="50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Title 3">
            <a:extLst>
              <a:ext uri="{FF2B5EF4-FFF2-40B4-BE49-F238E27FC236}">
                <a16:creationId xmlns:a16="http://schemas.microsoft.com/office/drawing/2014/main" id="{37A14BEF-0B2A-EE47-87AB-EDA848A7F597}"/>
              </a:ext>
            </a:extLst>
          </p:cNvPr>
          <p:cNvSpPr>
            <a:spLocks noGrp="1"/>
          </p:cNvSpPr>
          <p:nvPr>
            <p:ph type="title"/>
          </p:nvPr>
        </p:nvSpPr>
        <p:spPr>
          <a:xfrm>
            <a:off x="1005840" y="-119082"/>
            <a:ext cx="12618720" cy="1188851"/>
          </a:xfrm>
        </p:spPr>
        <p:txBody>
          <a:bodyPr/>
          <a:lstStyle/>
          <a:p>
            <a:r>
              <a:rPr lang="en-US" dirty="0"/>
              <a:t>Docker - Terminology</a:t>
            </a:r>
          </a:p>
        </p:txBody>
      </p:sp>
      <p:sp>
        <p:nvSpPr>
          <p:cNvPr id="53" name="Rectangle 52">
            <a:extLst>
              <a:ext uri="{FF2B5EF4-FFF2-40B4-BE49-F238E27FC236}">
                <a16:creationId xmlns:a16="http://schemas.microsoft.com/office/drawing/2014/main" id="{525098B8-37FA-9240-9DE5-8864605A5C69}"/>
              </a:ext>
            </a:extLst>
          </p:cNvPr>
          <p:cNvSpPr/>
          <p:nvPr/>
        </p:nvSpPr>
        <p:spPr>
          <a:xfrm>
            <a:off x="10476524" y="2707987"/>
            <a:ext cx="3657387" cy="5110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Daemon</a:t>
            </a:r>
          </a:p>
        </p:txBody>
      </p:sp>
      <p:sp>
        <p:nvSpPr>
          <p:cNvPr id="55" name="Content Placeholder 2">
            <a:extLst>
              <a:ext uri="{FF2B5EF4-FFF2-40B4-BE49-F238E27FC236}">
                <a16:creationId xmlns:a16="http://schemas.microsoft.com/office/drawing/2014/main" id="{A506B716-A931-9B4D-BDB6-D8ED7C563DF6}"/>
              </a:ext>
            </a:extLst>
          </p:cNvPr>
          <p:cNvSpPr>
            <a:spLocks noGrp="1"/>
          </p:cNvSpPr>
          <p:nvPr>
            <p:ph idx="1"/>
          </p:nvPr>
        </p:nvSpPr>
        <p:spPr>
          <a:xfrm>
            <a:off x="222062" y="1069769"/>
            <a:ext cx="9688300" cy="6513406"/>
          </a:xfrm>
        </p:spPr>
        <p:txBody>
          <a:bodyPr>
            <a:normAutofit fontScale="62500" lnSpcReduction="20000"/>
          </a:bodyPr>
          <a:lstStyle/>
          <a:p>
            <a:r>
              <a:rPr lang="en-US" dirty="0">
                <a:solidFill>
                  <a:schemeClr val="accent6">
                    <a:lumMod val="75000"/>
                  </a:schemeClr>
                </a:solidFill>
              </a:rPr>
              <a:t>Docker Daemon</a:t>
            </a:r>
          </a:p>
          <a:p>
            <a:pPr lvl="1"/>
            <a:r>
              <a:rPr lang="en-IN" dirty="0"/>
              <a:t>The Docker daemon (</a:t>
            </a:r>
            <a:r>
              <a:rPr lang="en-IN" dirty="0" err="1">
                <a:solidFill>
                  <a:srgbClr val="0070C0"/>
                </a:solidFill>
              </a:rPr>
              <a:t>dockerd</a:t>
            </a:r>
            <a:r>
              <a:rPr lang="en-IN" dirty="0"/>
              <a:t>) listens for Docker API requests and manages Docker objects such as images, containers, networks, and volumes.</a:t>
            </a:r>
          </a:p>
          <a:p>
            <a:r>
              <a:rPr lang="en-IN" dirty="0">
                <a:solidFill>
                  <a:schemeClr val="accent6">
                    <a:lumMod val="75000"/>
                  </a:schemeClr>
                </a:solidFill>
              </a:rPr>
              <a:t>Docker Client</a:t>
            </a:r>
          </a:p>
          <a:p>
            <a:pPr lvl="1"/>
            <a:r>
              <a:rPr lang="en-IN" dirty="0"/>
              <a:t>Docker client </a:t>
            </a:r>
            <a:r>
              <a:rPr lang="en-IN" dirty="0">
                <a:solidFill>
                  <a:srgbClr val="0070C0"/>
                </a:solidFill>
              </a:rPr>
              <a:t>can be present on </a:t>
            </a:r>
            <a:r>
              <a:rPr lang="en-IN" dirty="0"/>
              <a:t>either Docker Host or any other machine. </a:t>
            </a:r>
            <a:endParaRPr lang="en-US" dirty="0"/>
          </a:p>
          <a:p>
            <a:pPr lvl="1"/>
            <a:r>
              <a:rPr lang="en-IN" dirty="0"/>
              <a:t>The Docker client (</a:t>
            </a:r>
            <a:r>
              <a:rPr lang="en-IN" dirty="0">
                <a:solidFill>
                  <a:srgbClr val="0070C0"/>
                </a:solidFill>
              </a:rPr>
              <a:t>docker</a:t>
            </a:r>
            <a:r>
              <a:rPr lang="en-IN" dirty="0"/>
              <a:t>) is the primary way that many Docker users interact with Docker. </a:t>
            </a:r>
          </a:p>
          <a:p>
            <a:pPr lvl="1"/>
            <a:r>
              <a:rPr lang="en-IN" dirty="0"/>
              <a:t>When you use commands such as </a:t>
            </a:r>
            <a:r>
              <a:rPr lang="en-IN" dirty="0">
                <a:solidFill>
                  <a:srgbClr val="C00000"/>
                </a:solidFill>
              </a:rPr>
              <a:t>docker run</a:t>
            </a:r>
            <a:r>
              <a:rPr lang="en-IN" dirty="0"/>
              <a:t>, the client sends these commands to </a:t>
            </a:r>
            <a:r>
              <a:rPr lang="en-IN" dirty="0" err="1">
                <a:solidFill>
                  <a:srgbClr val="0070C0"/>
                </a:solidFill>
              </a:rPr>
              <a:t>dockerd</a:t>
            </a:r>
            <a:r>
              <a:rPr lang="en-IN" dirty="0">
                <a:solidFill>
                  <a:srgbClr val="0070C0"/>
                </a:solidFill>
              </a:rPr>
              <a:t> (Docker Daemon)</a:t>
            </a:r>
            <a:r>
              <a:rPr lang="en-IN" dirty="0"/>
              <a:t>, which carries them out. </a:t>
            </a:r>
          </a:p>
          <a:p>
            <a:pPr lvl="1"/>
            <a:r>
              <a:rPr lang="en-IN" dirty="0"/>
              <a:t>The docker command uses the </a:t>
            </a:r>
            <a:r>
              <a:rPr lang="en-IN" dirty="0">
                <a:solidFill>
                  <a:srgbClr val="0070C0"/>
                </a:solidFill>
              </a:rPr>
              <a:t>Docker API</a:t>
            </a:r>
            <a:r>
              <a:rPr lang="en-IN" dirty="0"/>
              <a:t>. </a:t>
            </a:r>
          </a:p>
          <a:p>
            <a:pPr lvl="1"/>
            <a:r>
              <a:rPr lang="en-IN" dirty="0"/>
              <a:t>The Docker client can communicate with more than one daemon.</a:t>
            </a:r>
          </a:p>
          <a:p>
            <a:r>
              <a:rPr lang="en-IN" dirty="0">
                <a:solidFill>
                  <a:schemeClr val="accent6">
                    <a:lumMod val="75000"/>
                  </a:schemeClr>
                </a:solidFill>
              </a:rPr>
              <a:t>Docker Images</a:t>
            </a:r>
          </a:p>
          <a:p>
            <a:pPr lvl="1"/>
            <a:r>
              <a:rPr lang="en-IN" dirty="0"/>
              <a:t>An </a:t>
            </a:r>
            <a:r>
              <a:rPr lang="en-IN" i="1" dirty="0"/>
              <a:t>image</a:t>
            </a:r>
            <a:r>
              <a:rPr lang="en-IN" dirty="0"/>
              <a:t> is a </a:t>
            </a:r>
            <a:r>
              <a:rPr lang="en-IN" dirty="0">
                <a:solidFill>
                  <a:srgbClr val="0070C0"/>
                </a:solidFill>
              </a:rPr>
              <a:t>read-only template </a:t>
            </a:r>
            <a:r>
              <a:rPr lang="en-IN" dirty="0"/>
              <a:t>with instructions for creating a Docker container.</a:t>
            </a:r>
          </a:p>
          <a:p>
            <a:pPr lvl="1"/>
            <a:r>
              <a:rPr lang="en-IN" dirty="0"/>
              <a:t>Often, </a:t>
            </a:r>
            <a:r>
              <a:rPr lang="en-IN" dirty="0">
                <a:solidFill>
                  <a:srgbClr val="0070C0"/>
                </a:solidFill>
              </a:rPr>
              <a:t>an image is </a:t>
            </a:r>
            <a:r>
              <a:rPr lang="en-IN" i="1" dirty="0">
                <a:solidFill>
                  <a:srgbClr val="0070C0"/>
                </a:solidFill>
              </a:rPr>
              <a:t>based on</a:t>
            </a:r>
            <a:r>
              <a:rPr lang="en-IN" dirty="0">
                <a:solidFill>
                  <a:srgbClr val="0070C0"/>
                </a:solidFill>
              </a:rPr>
              <a:t> another image</a:t>
            </a:r>
            <a:r>
              <a:rPr lang="en-IN" dirty="0"/>
              <a:t>, with some additional customization. </a:t>
            </a:r>
          </a:p>
          <a:p>
            <a:pPr lvl="1"/>
            <a:r>
              <a:rPr lang="en-IN" dirty="0"/>
              <a:t>For example, we may build an image which is based on the ubuntu image, but installs the Apache web server and our application, as well as the configuration details needed to make our application run.</a:t>
            </a:r>
          </a:p>
          <a:p>
            <a:r>
              <a:rPr lang="en-IN" dirty="0">
                <a:solidFill>
                  <a:schemeClr val="accent6">
                    <a:lumMod val="75000"/>
                  </a:schemeClr>
                </a:solidFill>
              </a:rPr>
              <a:t>Docker Containers</a:t>
            </a:r>
          </a:p>
          <a:p>
            <a:pPr lvl="1"/>
            <a:r>
              <a:rPr lang="en-IN" dirty="0"/>
              <a:t>A container is a </a:t>
            </a:r>
            <a:r>
              <a:rPr lang="en-IN" dirty="0">
                <a:solidFill>
                  <a:srgbClr val="0070C0"/>
                </a:solidFill>
              </a:rPr>
              <a:t>runnable instance </a:t>
            </a:r>
            <a:r>
              <a:rPr lang="en-IN" dirty="0"/>
              <a:t>of an image. </a:t>
            </a:r>
          </a:p>
          <a:p>
            <a:pPr lvl="1"/>
            <a:r>
              <a:rPr lang="en-IN" dirty="0"/>
              <a:t>We can </a:t>
            </a:r>
            <a:r>
              <a:rPr lang="en-IN" dirty="0">
                <a:solidFill>
                  <a:srgbClr val="0070C0"/>
                </a:solidFill>
              </a:rPr>
              <a:t>create, start, stop, move, or delete </a:t>
            </a:r>
            <a:r>
              <a:rPr lang="en-IN" dirty="0"/>
              <a:t>a container using the Docker API or CLI. </a:t>
            </a:r>
          </a:p>
          <a:p>
            <a:pPr lvl="1"/>
            <a:r>
              <a:rPr lang="en-IN" dirty="0"/>
              <a:t>We can </a:t>
            </a:r>
            <a:r>
              <a:rPr lang="en-IN" dirty="0">
                <a:solidFill>
                  <a:srgbClr val="0070C0"/>
                </a:solidFill>
              </a:rPr>
              <a:t>connect</a:t>
            </a:r>
            <a:r>
              <a:rPr lang="en-IN" dirty="0"/>
              <a:t> a container to one or more networks, attach storage to it, or even create a new image based on its current state.</a:t>
            </a:r>
          </a:p>
          <a:p>
            <a:pPr lvl="1"/>
            <a:r>
              <a:rPr lang="en-IN" dirty="0"/>
              <a:t>When a container is </a:t>
            </a:r>
            <a:r>
              <a:rPr lang="en-IN" dirty="0">
                <a:solidFill>
                  <a:srgbClr val="0070C0"/>
                </a:solidFill>
              </a:rPr>
              <a:t>removed</a:t>
            </a:r>
            <a:r>
              <a:rPr lang="en-IN" dirty="0"/>
              <a:t>, any changes to its state that are not stored in </a:t>
            </a:r>
            <a:r>
              <a:rPr lang="en-IN" dirty="0">
                <a:solidFill>
                  <a:srgbClr val="0070C0"/>
                </a:solidFill>
              </a:rPr>
              <a:t>persistent</a:t>
            </a:r>
            <a:r>
              <a:rPr lang="en-IN" dirty="0"/>
              <a:t> </a:t>
            </a:r>
            <a:r>
              <a:rPr lang="en-IN" dirty="0">
                <a:solidFill>
                  <a:srgbClr val="0070C0"/>
                </a:solidFill>
              </a:rPr>
              <a:t>storage</a:t>
            </a:r>
            <a:r>
              <a:rPr lang="en-IN" dirty="0"/>
              <a:t> </a:t>
            </a:r>
            <a:r>
              <a:rPr lang="en-IN" dirty="0">
                <a:solidFill>
                  <a:srgbClr val="0070C0"/>
                </a:solidFill>
              </a:rPr>
              <a:t>disappear</a:t>
            </a:r>
            <a:r>
              <a:rPr lang="en-IN" dirty="0"/>
              <a:t>.</a:t>
            </a:r>
          </a:p>
          <a:p>
            <a:pPr lvl="1"/>
            <a:endParaRPr lang="en-IN" dirty="0"/>
          </a:p>
        </p:txBody>
      </p:sp>
      <p:sp>
        <p:nvSpPr>
          <p:cNvPr id="58" name="Rectangle 57">
            <a:extLst>
              <a:ext uri="{FF2B5EF4-FFF2-40B4-BE49-F238E27FC236}">
                <a16:creationId xmlns:a16="http://schemas.microsoft.com/office/drawing/2014/main" id="{6AF234AC-D5AB-3C40-8D43-58B4B4E32AC0}"/>
              </a:ext>
            </a:extLst>
          </p:cNvPr>
          <p:cNvSpPr/>
          <p:nvPr/>
        </p:nvSpPr>
        <p:spPr>
          <a:xfrm>
            <a:off x="10459215" y="2012638"/>
            <a:ext cx="3657387" cy="51103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Client (Optional)</a:t>
            </a:r>
          </a:p>
        </p:txBody>
      </p:sp>
    </p:spTree>
    <p:extLst>
      <p:ext uri="{BB962C8B-B14F-4D97-AF65-F5344CB8AC3E}">
        <p14:creationId xmlns:p14="http://schemas.microsoft.com/office/powerpoint/2010/main" val="82690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down)">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wipe(down)">
                                      <p:cBhvr>
                                        <p:cTn id="15" dur="500"/>
                                        <p:tgtEl>
                                          <p:spTgt spid="53"/>
                                        </p:tgtEl>
                                      </p:cBhvr>
                                    </p:animEffect>
                                  </p:childTnLst>
                                </p:cTn>
                              </p:par>
                              <p:par>
                                <p:cTn id="16" presetID="22" presetClass="entr" presetSubtype="4" fill="hold" nodeType="withEffect">
                                  <p:stCondLst>
                                    <p:cond delay="0"/>
                                  </p:stCondLst>
                                  <p:childTnLst>
                                    <p:set>
                                      <p:cBhvr>
                                        <p:cTn id="17" dur="1" fill="hold">
                                          <p:stCondLst>
                                            <p:cond delay="0"/>
                                          </p:stCondLst>
                                        </p:cTn>
                                        <p:tgtEl>
                                          <p:spTgt spid="55">
                                            <p:txEl>
                                              <p:pRg st="0" end="0"/>
                                            </p:txEl>
                                          </p:spTgt>
                                        </p:tgtEl>
                                        <p:attrNameLst>
                                          <p:attrName>style.visibility</p:attrName>
                                        </p:attrNameLst>
                                      </p:cBhvr>
                                      <p:to>
                                        <p:strVal val="visible"/>
                                      </p:to>
                                    </p:set>
                                    <p:animEffect transition="in" filter="wipe(down)">
                                      <p:cBhvr>
                                        <p:cTn id="18" dur="500"/>
                                        <p:tgtEl>
                                          <p:spTgt spid="55">
                                            <p:txEl>
                                              <p:pRg st="0" end="0"/>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55">
                                            <p:txEl>
                                              <p:pRg st="1" end="1"/>
                                            </p:txEl>
                                          </p:spTgt>
                                        </p:tgtEl>
                                        <p:attrNameLst>
                                          <p:attrName>style.visibility</p:attrName>
                                        </p:attrNameLst>
                                      </p:cBhvr>
                                      <p:to>
                                        <p:strVal val="visible"/>
                                      </p:to>
                                    </p:set>
                                    <p:animEffect transition="in" filter="wipe(down)">
                                      <p:cBhvr>
                                        <p:cTn id="21" dur="500"/>
                                        <p:tgtEl>
                                          <p:spTgt spid="5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55">
                                            <p:txEl>
                                              <p:pRg st="2" end="2"/>
                                            </p:txEl>
                                          </p:spTgt>
                                        </p:tgtEl>
                                        <p:attrNameLst>
                                          <p:attrName>style.visibility</p:attrName>
                                        </p:attrNameLst>
                                      </p:cBhvr>
                                      <p:to>
                                        <p:strVal val="visible"/>
                                      </p:to>
                                    </p:set>
                                    <p:animEffect transition="in" filter="wipe(down)">
                                      <p:cBhvr>
                                        <p:cTn id="26" dur="500"/>
                                        <p:tgtEl>
                                          <p:spTgt spid="5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55">
                                            <p:txEl>
                                              <p:pRg st="3" end="3"/>
                                            </p:txEl>
                                          </p:spTgt>
                                        </p:tgtEl>
                                        <p:attrNameLst>
                                          <p:attrName>style.visibility</p:attrName>
                                        </p:attrNameLst>
                                      </p:cBhvr>
                                      <p:to>
                                        <p:strVal val="visible"/>
                                      </p:to>
                                    </p:set>
                                    <p:animEffect transition="in" filter="wipe(down)">
                                      <p:cBhvr>
                                        <p:cTn id="31" dur="500"/>
                                        <p:tgtEl>
                                          <p:spTgt spid="55">
                                            <p:txEl>
                                              <p:pRg st="3" end="3"/>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55">
                                            <p:txEl>
                                              <p:pRg st="4" end="4"/>
                                            </p:txEl>
                                          </p:spTgt>
                                        </p:tgtEl>
                                        <p:attrNameLst>
                                          <p:attrName>style.visibility</p:attrName>
                                        </p:attrNameLst>
                                      </p:cBhvr>
                                      <p:to>
                                        <p:strVal val="visible"/>
                                      </p:to>
                                    </p:set>
                                    <p:animEffect transition="in" filter="wipe(down)">
                                      <p:cBhvr>
                                        <p:cTn id="34" dur="500"/>
                                        <p:tgtEl>
                                          <p:spTgt spid="55">
                                            <p:txEl>
                                              <p:pRg st="4" end="4"/>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55">
                                            <p:txEl>
                                              <p:pRg st="5" end="5"/>
                                            </p:txEl>
                                          </p:spTgt>
                                        </p:tgtEl>
                                        <p:attrNameLst>
                                          <p:attrName>style.visibility</p:attrName>
                                        </p:attrNameLst>
                                      </p:cBhvr>
                                      <p:to>
                                        <p:strVal val="visible"/>
                                      </p:to>
                                    </p:set>
                                    <p:animEffect transition="in" filter="wipe(down)">
                                      <p:cBhvr>
                                        <p:cTn id="37" dur="500"/>
                                        <p:tgtEl>
                                          <p:spTgt spid="55">
                                            <p:txEl>
                                              <p:pRg st="5" end="5"/>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55">
                                            <p:txEl>
                                              <p:pRg st="6" end="6"/>
                                            </p:txEl>
                                          </p:spTgt>
                                        </p:tgtEl>
                                        <p:attrNameLst>
                                          <p:attrName>style.visibility</p:attrName>
                                        </p:attrNameLst>
                                      </p:cBhvr>
                                      <p:to>
                                        <p:strVal val="visible"/>
                                      </p:to>
                                    </p:set>
                                    <p:animEffect transition="in" filter="wipe(down)">
                                      <p:cBhvr>
                                        <p:cTn id="40" dur="500"/>
                                        <p:tgtEl>
                                          <p:spTgt spid="55">
                                            <p:txEl>
                                              <p:pRg st="6" end="6"/>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55">
                                            <p:txEl>
                                              <p:pRg st="7" end="7"/>
                                            </p:txEl>
                                          </p:spTgt>
                                        </p:tgtEl>
                                        <p:attrNameLst>
                                          <p:attrName>style.visibility</p:attrName>
                                        </p:attrNameLst>
                                      </p:cBhvr>
                                      <p:to>
                                        <p:strVal val="visible"/>
                                      </p:to>
                                    </p:set>
                                    <p:animEffect transition="in" filter="wipe(down)">
                                      <p:cBhvr>
                                        <p:cTn id="43" dur="500"/>
                                        <p:tgtEl>
                                          <p:spTgt spid="55">
                                            <p:txEl>
                                              <p:pRg st="7" end="7"/>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wipe(down)">
                                      <p:cBhvr>
                                        <p:cTn id="46" dur="500"/>
                                        <p:tgtEl>
                                          <p:spTgt spid="5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55">
                                            <p:txEl>
                                              <p:pRg st="8" end="8"/>
                                            </p:txEl>
                                          </p:spTgt>
                                        </p:tgtEl>
                                        <p:attrNameLst>
                                          <p:attrName>style.visibility</p:attrName>
                                        </p:attrNameLst>
                                      </p:cBhvr>
                                      <p:to>
                                        <p:strVal val="visible"/>
                                      </p:to>
                                    </p:set>
                                    <p:animEffect transition="in" filter="wipe(down)">
                                      <p:cBhvr>
                                        <p:cTn id="51" dur="500"/>
                                        <p:tgtEl>
                                          <p:spTgt spid="55">
                                            <p:txEl>
                                              <p:pRg st="8" end="8"/>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55">
                                            <p:txEl>
                                              <p:pRg st="9" end="9"/>
                                            </p:txEl>
                                          </p:spTgt>
                                        </p:tgtEl>
                                        <p:attrNameLst>
                                          <p:attrName>style.visibility</p:attrName>
                                        </p:attrNameLst>
                                      </p:cBhvr>
                                      <p:to>
                                        <p:strVal val="visible"/>
                                      </p:to>
                                    </p:set>
                                    <p:animEffect transition="in" filter="wipe(down)">
                                      <p:cBhvr>
                                        <p:cTn id="54" dur="500"/>
                                        <p:tgtEl>
                                          <p:spTgt spid="55">
                                            <p:txEl>
                                              <p:pRg st="9" end="9"/>
                                            </p:txEl>
                                          </p:spTgt>
                                        </p:tgtEl>
                                      </p:cBhvr>
                                    </p:animEffect>
                                  </p:childTnLst>
                                </p:cTn>
                              </p:par>
                              <p:par>
                                <p:cTn id="55" presetID="22" presetClass="entr" presetSubtype="4" fill="hold" nodeType="withEffect">
                                  <p:stCondLst>
                                    <p:cond delay="0"/>
                                  </p:stCondLst>
                                  <p:childTnLst>
                                    <p:set>
                                      <p:cBhvr>
                                        <p:cTn id="56" dur="1" fill="hold">
                                          <p:stCondLst>
                                            <p:cond delay="0"/>
                                          </p:stCondLst>
                                        </p:cTn>
                                        <p:tgtEl>
                                          <p:spTgt spid="55">
                                            <p:txEl>
                                              <p:pRg st="10" end="10"/>
                                            </p:txEl>
                                          </p:spTgt>
                                        </p:tgtEl>
                                        <p:attrNameLst>
                                          <p:attrName>style.visibility</p:attrName>
                                        </p:attrNameLst>
                                      </p:cBhvr>
                                      <p:to>
                                        <p:strVal val="visible"/>
                                      </p:to>
                                    </p:set>
                                    <p:animEffect transition="in" filter="wipe(down)">
                                      <p:cBhvr>
                                        <p:cTn id="57" dur="500"/>
                                        <p:tgtEl>
                                          <p:spTgt spid="55">
                                            <p:txEl>
                                              <p:pRg st="10" end="10"/>
                                            </p:txEl>
                                          </p:spTgt>
                                        </p:tgtEl>
                                      </p:cBhvr>
                                    </p:animEffect>
                                  </p:childTnLst>
                                </p:cTn>
                              </p:par>
                              <p:par>
                                <p:cTn id="58" presetID="22" presetClass="entr" presetSubtype="4" fill="hold" nodeType="withEffect">
                                  <p:stCondLst>
                                    <p:cond delay="0"/>
                                  </p:stCondLst>
                                  <p:childTnLst>
                                    <p:set>
                                      <p:cBhvr>
                                        <p:cTn id="59" dur="1" fill="hold">
                                          <p:stCondLst>
                                            <p:cond delay="0"/>
                                          </p:stCondLst>
                                        </p:cTn>
                                        <p:tgtEl>
                                          <p:spTgt spid="55">
                                            <p:txEl>
                                              <p:pRg st="11" end="11"/>
                                            </p:txEl>
                                          </p:spTgt>
                                        </p:tgtEl>
                                        <p:attrNameLst>
                                          <p:attrName>style.visibility</p:attrName>
                                        </p:attrNameLst>
                                      </p:cBhvr>
                                      <p:to>
                                        <p:strVal val="visible"/>
                                      </p:to>
                                    </p:set>
                                    <p:animEffect transition="in" filter="wipe(down)">
                                      <p:cBhvr>
                                        <p:cTn id="60" dur="500"/>
                                        <p:tgtEl>
                                          <p:spTgt spid="55">
                                            <p:txEl>
                                              <p:pRg st="11" end="11"/>
                                            </p:txEl>
                                          </p:spTgt>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down)">
                                      <p:cBhvr>
                                        <p:cTn id="63" dur="500"/>
                                        <p:tgtEl>
                                          <p:spTgt spid="21"/>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wipe(down)">
                                      <p:cBhvr>
                                        <p:cTn id="66" dur="500"/>
                                        <p:tgtEl>
                                          <p:spTgt spid="24"/>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wipe(down)">
                                      <p:cBhvr>
                                        <p:cTn id="69" dur="500"/>
                                        <p:tgtEl>
                                          <p:spTgt spid="27"/>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down)">
                                      <p:cBhvr>
                                        <p:cTn id="72" dur="500"/>
                                        <p:tgtEl>
                                          <p:spTgt spid="2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55">
                                            <p:txEl>
                                              <p:pRg st="12" end="12"/>
                                            </p:txEl>
                                          </p:spTgt>
                                        </p:tgtEl>
                                        <p:attrNameLst>
                                          <p:attrName>style.visibility</p:attrName>
                                        </p:attrNameLst>
                                      </p:cBhvr>
                                      <p:to>
                                        <p:strVal val="visible"/>
                                      </p:to>
                                    </p:set>
                                    <p:animEffect transition="in" filter="wipe(down)">
                                      <p:cBhvr>
                                        <p:cTn id="77" dur="500"/>
                                        <p:tgtEl>
                                          <p:spTgt spid="55">
                                            <p:txEl>
                                              <p:pRg st="12" end="12"/>
                                            </p:txEl>
                                          </p:spTgt>
                                        </p:tgtEl>
                                      </p:cBhvr>
                                    </p:animEffect>
                                  </p:childTnLst>
                                </p:cTn>
                              </p:par>
                              <p:par>
                                <p:cTn id="78" presetID="22" presetClass="entr" presetSubtype="4" fill="hold" nodeType="withEffect">
                                  <p:stCondLst>
                                    <p:cond delay="0"/>
                                  </p:stCondLst>
                                  <p:childTnLst>
                                    <p:set>
                                      <p:cBhvr>
                                        <p:cTn id="79" dur="1" fill="hold">
                                          <p:stCondLst>
                                            <p:cond delay="0"/>
                                          </p:stCondLst>
                                        </p:cTn>
                                        <p:tgtEl>
                                          <p:spTgt spid="55">
                                            <p:txEl>
                                              <p:pRg st="13" end="13"/>
                                            </p:txEl>
                                          </p:spTgt>
                                        </p:tgtEl>
                                        <p:attrNameLst>
                                          <p:attrName>style.visibility</p:attrName>
                                        </p:attrNameLst>
                                      </p:cBhvr>
                                      <p:to>
                                        <p:strVal val="visible"/>
                                      </p:to>
                                    </p:set>
                                    <p:animEffect transition="in" filter="wipe(down)">
                                      <p:cBhvr>
                                        <p:cTn id="80" dur="500"/>
                                        <p:tgtEl>
                                          <p:spTgt spid="55">
                                            <p:txEl>
                                              <p:pRg st="13" end="13"/>
                                            </p:txEl>
                                          </p:spTgt>
                                        </p:tgtEl>
                                      </p:cBhvr>
                                    </p:animEffect>
                                  </p:childTnLst>
                                </p:cTn>
                              </p:par>
                              <p:par>
                                <p:cTn id="81" presetID="22" presetClass="entr" presetSubtype="4" fill="hold" nodeType="withEffect">
                                  <p:stCondLst>
                                    <p:cond delay="0"/>
                                  </p:stCondLst>
                                  <p:childTnLst>
                                    <p:set>
                                      <p:cBhvr>
                                        <p:cTn id="82" dur="1" fill="hold">
                                          <p:stCondLst>
                                            <p:cond delay="0"/>
                                          </p:stCondLst>
                                        </p:cTn>
                                        <p:tgtEl>
                                          <p:spTgt spid="55">
                                            <p:txEl>
                                              <p:pRg st="14" end="14"/>
                                            </p:txEl>
                                          </p:spTgt>
                                        </p:tgtEl>
                                        <p:attrNameLst>
                                          <p:attrName>style.visibility</p:attrName>
                                        </p:attrNameLst>
                                      </p:cBhvr>
                                      <p:to>
                                        <p:strVal val="visible"/>
                                      </p:to>
                                    </p:set>
                                    <p:animEffect transition="in" filter="wipe(down)">
                                      <p:cBhvr>
                                        <p:cTn id="83" dur="500"/>
                                        <p:tgtEl>
                                          <p:spTgt spid="55">
                                            <p:txEl>
                                              <p:pRg st="14" end="14"/>
                                            </p:txEl>
                                          </p:spTgt>
                                        </p:tgtEl>
                                      </p:cBhvr>
                                    </p:animEffect>
                                  </p:childTnLst>
                                </p:cTn>
                              </p:par>
                              <p:par>
                                <p:cTn id="84" presetID="22" presetClass="entr" presetSubtype="4" fill="hold" nodeType="withEffect">
                                  <p:stCondLst>
                                    <p:cond delay="0"/>
                                  </p:stCondLst>
                                  <p:childTnLst>
                                    <p:set>
                                      <p:cBhvr>
                                        <p:cTn id="85" dur="1" fill="hold">
                                          <p:stCondLst>
                                            <p:cond delay="0"/>
                                          </p:stCondLst>
                                        </p:cTn>
                                        <p:tgtEl>
                                          <p:spTgt spid="55">
                                            <p:txEl>
                                              <p:pRg st="15" end="15"/>
                                            </p:txEl>
                                          </p:spTgt>
                                        </p:tgtEl>
                                        <p:attrNameLst>
                                          <p:attrName>style.visibility</p:attrName>
                                        </p:attrNameLst>
                                      </p:cBhvr>
                                      <p:to>
                                        <p:strVal val="visible"/>
                                      </p:to>
                                    </p:set>
                                    <p:animEffect transition="in" filter="wipe(down)">
                                      <p:cBhvr>
                                        <p:cTn id="86" dur="500"/>
                                        <p:tgtEl>
                                          <p:spTgt spid="55">
                                            <p:txEl>
                                              <p:pRg st="15" end="15"/>
                                            </p:txEl>
                                          </p:spTgt>
                                        </p:tgtEl>
                                      </p:cBhvr>
                                    </p:animEffect>
                                  </p:childTnLst>
                                </p:cTn>
                              </p:par>
                              <p:par>
                                <p:cTn id="87" presetID="22" presetClass="entr" presetSubtype="4" fill="hold" nodeType="withEffect">
                                  <p:stCondLst>
                                    <p:cond delay="0"/>
                                  </p:stCondLst>
                                  <p:childTnLst>
                                    <p:set>
                                      <p:cBhvr>
                                        <p:cTn id="88" dur="1" fill="hold">
                                          <p:stCondLst>
                                            <p:cond delay="0"/>
                                          </p:stCondLst>
                                        </p:cTn>
                                        <p:tgtEl>
                                          <p:spTgt spid="55">
                                            <p:txEl>
                                              <p:pRg st="16" end="16"/>
                                            </p:txEl>
                                          </p:spTgt>
                                        </p:tgtEl>
                                        <p:attrNameLst>
                                          <p:attrName>style.visibility</p:attrName>
                                        </p:attrNameLst>
                                      </p:cBhvr>
                                      <p:to>
                                        <p:strVal val="visible"/>
                                      </p:to>
                                    </p:set>
                                    <p:animEffect transition="in" filter="wipe(down)">
                                      <p:cBhvr>
                                        <p:cTn id="89" dur="500"/>
                                        <p:tgtEl>
                                          <p:spTgt spid="55">
                                            <p:txEl>
                                              <p:pRg st="16" end="16"/>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25"/>
                                        </p:tgtEl>
                                        <p:attrNameLst>
                                          <p:attrName>style.visibility</p:attrName>
                                        </p:attrNameLst>
                                      </p:cBhvr>
                                      <p:to>
                                        <p:strVal val="visible"/>
                                      </p:to>
                                    </p:set>
                                    <p:animEffect transition="in" filter="wipe(down)">
                                      <p:cBhvr>
                                        <p:cTn id="94" dur="500"/>
                                        <p:tgtEl>
                                          <p:spTgt spid="25"/>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wipe(down)">
                                      <p:cBhvr>
                                        <p:cTn id="97" dur="500"/>
                                        <p:tgtEl>
                                          <p:spTgt spid="22"/>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wipe(down)">
                                      <p:cBhvr>
                                        <p:cTn id="102" dur="500"/>
                                        <p:tgtEl>
                                          <p:spTgt spid="35"/>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Effect transition="in" filter="wipe(down)">
                                      <p:cBhvr>
                                        <p:cTn id="105" dur="500"/>
                                        <p:tgtEl>
                                          <p:spTgt spid="28"/>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42"/>
                                        </p:tgtEl>
                                        <p:attrNameLst>
                                          <p:attrName>style.visibility</p:attrName>
                                        </p:attrNameLst>
                                      </p:cBhvr>
                                      <p:to>
                                        <p:strVal val="visible"/>
                                      </p:to>
                                    </p:set>
                                    <p:animEffect transition="in" filter="wipe(down)">
                                      <p:cBhvr>
                                        <p:cTn id="110" dur="500"/>
                                        <p:tgtEl>
                                          <p:spTgt spid="42"/>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29"/>
                                        </p:tgtEl>
                                        <p:attrNameLst>
                                          <p:attrName>style.visibility</p:attrName>
                                        </p:attrNameLst>
                                      </p:cBhvr>
                                      <p:to>
                                        <p:strVal val="visible"/>
                                      </p:to>
                                    </p:set>
                                    <p:animEffect transition="in" filter="wipe(down)">
                                      <p:cBhvr>
                                        <p:cTn id="1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p:bldP spid="24" grpId="0"/>
      <p:bldP spid="25" grpId="0"/>
      <p:bldP spid="26" grpId="0" animBg="1"/>
      <p:bldP spid="27" grpId="0" animBg="1"/>
      <p:bldP spid="28" grpId="0" animBg="1"/>
      <p:bldP spid="29" grpId="0" animBg="1"/>
      <p:bldP spid="53" grpId="0" animBg="1"/>
      <p:bldP spid="58" grpId="0" animBg="1"/>
    </p:bldLst>
  </p:timing>
</p:sld>
</file>

<file path=ppt/theme/theme1.xml><?xml version="1.0" encoding="utf-8"?>
<a:theme xmlns:a="http://schemas.openxmlformats.org/drawingml/2006/main" name="Office Theme">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00FBA762A8B4A4AB2389BE0BCE3C83F" ma:contentTypeVersion="10" ma:contentTypeDescription="Create a new document." ma:contentTypeScope="" ma:versionID="0f3e2685ea47f4ebc3624ed417f13537">
  <xsd:schema xmlns:xsd="http://www.w3.org/2001/XMLSchema" xmlns:xs="http://www.w3.org/2001/XMLSchema" xmlns:p="http://schemas.microsoft.com/office/2006/metadata/properties" xmlns:ns2="9a51ea1a-1b1e-41ef-b441-1ee4f2fd8669" xmlns:ns3="1715a332-6e4d-4cad-94c4-6bada4eb9966" targetNamespace="http://schemas.microsoft.com/office/2006/metadata/properties" ma:root="true" ma:fieldsID="c0969c2d596e33b812740b722f5f53ca" ns2:_="" ns3:_="">
    <xsd:import namespace="9a51ea1a-1b1e-41ef-b441-1ee4f2fd8669"/>
    <xsd:import namespace="1715a332-6e4d-4cad-94c4-6bada4eb9966"/>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51ea1a-1b1e-41ef-b441-1ee4f2fd866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1715a332-6e4d-4cad-94c4-6bada4eb9966"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Location" ma:index="17"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CEC2339-1C1C-416D-9A21-94E8CFA5CBF4}">
  <ds:schemaRefs>
    <ds:schemaRef ds:uri="http://schemas.microsoft.com/office/2006/metadata/properties"/>
    <ds:schemaRef ds:uri="http://purl.org/dc/terms/"/>
    <ds:schemaRef ds:uri="http://schemas.microsoft.com/office/2006/documentManagement/types"/>
    <ds:schemaRef ds:uri="http://purl.org/dc/elements/1.1/"/>
    <ds:schemaRef ds:uri="9a51ea1a-1b1e-41ef-b441-1ee4f2fd8669"/>
    <ds:schemaRef ds:uri="http://purl.org/dc/dcmitype/"/>
    <ds:schemaRef ds:uri="http://schemas.microsoft.com/office/infopath/2007/PartnerControls"/>
    <ds:schemaRef ds:uri="http://schemas.openxmlformats.org/package/2006/metadata/core-properties"/>
    <ds:schemaRef ds:uri="1715a332-6e4d-4cad-94c4-6bada4eb9966"/>
    <ds:schemaRef ds:uri="http://www.w3.org/XML/1998/namespace"/>
  </ds:schemaRefs>
</ds:datastoreItem>
</file>

<file path=customXml/itemProps2.xml><?xml version="1.0" encoding="utf-8"?>
<ds:datastoreItem xmlns:ds="http://schemas.openxmlformats.org/officeDocument/2006/customXml" ds:itemID="{39179B27-CBA1-4175-8B64-42FE0F853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a51ea1a-1b1e-41ef-b441-1ee4f2fd8669"/>
    <ds:schemaRef ds:uri="1715a332-6e4d-4cad-94c4-6bada4eb99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F2D375-1062-4EE6-861C-05377A63E41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75505</TotalTime>
  <Words>779</Words>
  <Application>Microsoft Office PowerPoint</Application>
  <PresentationFormat>Custom</PresentationFormat>
  <Paragraphs>174</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Docker Fundamentals</vt:lpstr>
      <vt:lpstr>PowerPoint Presentation</vt:lpstr>
      <vt:lpstr>What problems we have with Traditional Infra?</vt:lpstr>
      <vt:lpstr>Physical Machines</vt:lpstr>
      <vt:lpstr>Physical Machines with Docker</vt:lpstr>
      <vt:lpstr>PowerPoint Presentation</vt:lpstr>
      <vt:lpstr>PowerPoint Presentation</vt:lpstr>
      <vt:lpstr>PowerPoint Presentation</vt:lpstr>
      <vt:lpstr>Docker - Terminology</vt:lpstr>
      <vt:lpstr>Docker - Terminology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Elastic Beanstalk </dc:title>
  <dc:creator>Stack Simplify</dc:creator>
  <cp:lastModifiedBy>Lokanatha Potha</cp:lastModifiedBy>
  <cp:revision>176</cp:revision>
  <dcterms:created xsi:type="dcterms:W3CDTF">2019-11-12T03:20:49Z</dcterms:created>
  <dcterms:modified xsi:type="dcterms:W3CDTF">2025-04-07T04:28:41Z</dcterms:modified>
</cp:coreProperties>
</file>