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6" r:id="rId9"/>
    <p:sldId id="263" r:id="rId10"/>
    <p:sldId id="264"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07" autoAdjust="0"/>
  </p:normalViewPr>
  <p:slideViewPr>
    <p:cSldViewPr>
      <p:cViewPr varScale="1">
        <p:scale>
          <a:sx n="81" d="100"/>
          <a:sy n="81" d="100"/>
        </p:scale>
        <p:origin x="-1044" y="-150"/>
      </p:cViewPr>
      <p:guideLst>
        <p:guide orient="horz" pos="2160"/>
        <p:guide pos="2880"/>
      </p:guideLst>
    </p:cSldViewPr>
  </p:slideViewPr>
  <p:outlineViewPr>
    <p:cViewPr>
      <p:scale>
        <a:sx n="33" d="100"/>
        <a:sy n="33" d="100"/>
      </p:scale>
      <p:origin x="42" y="490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11/10/2023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057400"/>
            <a:ext cx="7406640" cy="1472184"/>
          </a:xfrm>
        </p:spPr>
        <p:txBody>
          <a:bodyPr>
            <a:normAutofit fontScale="90000"/>
          </a:bodyPr>
          <a:lstStyle/>
          <a:p>
            <a:r>
              <a:rPr lang="en-IN" sz="4800" b="1" dirty="0" smtClean="0"/>
              <a:t>BOOSTING ALGORITHMS</a:t>
            </a:r>
            <a:endParaRPr lang="en-IN"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1143000"/>
          </a:xfrm>
        </p:spPr>
        <p:txBody>
          <a:bodyPr>
            <a:normAutofit fontScale="90000"/>
          </a:bodyPr>
          <a:lstStyle/>
          <a:p>
            <a:r>
              <a:rPr lang="en-IN" u="sng" dirty="0" smtClean="0"/>
              <a:t>Schematic Diagram for </a:t>
            </a:r>
            <a:r>
              <a:rPr lang="en-IN" u="sng" dirty="0" smtClean="0"/>
              <a:t>LG </a:t>
            </a:r>
            <a:r>
              <a:rPr lang="en-IN" u="sng" dirty="0" smtClean="0"/>
              <a:t>Boosting</a:t>
            </a:r>
            <a:endParaRPr lang="en-IN" dirty="0"/>
          </a:p>
        </p:txBody>
      </p:sp>
      <p:pic>
        <p:nvPicPr>
          <p:cNvPr id="8" name="Content Placeholder 7" descr="Flow-chart-of-XGBoost.png"/>
          <p:cNvPicPr>
            <a:picLocks noGrp="1" noChangeAspect="1"/>
          </p:cNvPicPr>
          <p:nvPr>
            <p:ph idx="1"/>
          </p:nvPr>
        </p:nvPicPr>
        <p:blipFill>
          <a:blip r:embed="rId2"/>
          <a:stretch>
            <a:fillRect/>
          </a:stretch>
        </p:blipFill>
        <p:spPr>
          <a:xfrm>
            <a:off x="0" y="1600200"/>
            <a:ext cx="4559309" cy="4114800"/>
          </a:xfrm>
        </p:spPr>
      </p:pic>
      <p:pic>
        <p:nvPicPr>
          <p:cNvPr id="6" name="Picture 5" descr="XGBoost-extreme-gradient-boosting-algorithm-structure-31.png"/>
          <p:cNvPicPr>
            <a:picLocks noChangeAspect="1"/>
          </p:cNvPicPr>
          <p:nvPr/>
        </p:nvPicPr>
        <p:blipFill>
          <a:blip r:embed="rId3"/>
          <a:stretch>
            <a:fillRect/>
          </a:stretch>
        </p:blipFill>
        <p:spPr>
          <a:xfrm>
            <a:off x="4572000" y="1447800"/>
            <a:ext cx="4114800" cy="464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pPr algn="ctr"/>
            <a:r>
              <a:rPr lang="en-IN" u="sng" dirty="0" smtClean="0"/>
              <a:t>Key Points</a:t>
            </a:r>
            <a:endParaRPr lang="en-IN" u="sng" dirty="0"/>
          </a:p>
        </p:txBody>
      </p:sp>
      <p:sp>
        <p:nvSpPr>
          <p:cNvPr id="3" name="Content Placeholder 2"/>
          <p:cNvSpPr>
            <a:spLocks noGrp="1"/>
          </p:cNvSpPr>
          <p:nvPr>
            <p:ph idx="1"/>
          </p:nvPr>
        </p:nvSpPr>
        <p:spPr>
          <a:xfrm>
            <a:off x="914400" y="838200"/>
            <a:ext cx="8229600" cy="5257800"/>
          </a:xfrm>
        </p:spPr>
        <p:txBody>
          <a:bodyPr>
            <a:noAutofit/>
          </a:bodyPr>
          <a:lstStyle/>
          <a:p>
            <a:r>
              <a:rPr lang="en-IN" sz="2200" dirty="0" smtClean="0"/>
              <a:t>LGBM grows tree vertically while other algorithm grows trees horizontally meaning that Light GBM grows tree leaf-wise while other algorithm grows level-wise.</a:t>
            </a:r>
          </a:p>
          <a:p>
            <a:r>
              <a:rPr lang="en-IN" sz="2200" dirty="0" smtClean="0"/>
              <a:t>It will choose the leaf with max delta loss to grow. When growing the same leaf, Leaf- wise algorithm can reduce more loss than a level-wise algorithm.</a:t>
            </a:r>
          </a:p>
          <a:p>
            <a:r>
              <a:rPr lang="en-IN" sz="2200" dirty="0" smtClean="0"/>
              <a:t>It can handle categorical features naturally without requiring one-hot coding.</a:t>
            </a:r>
          </a:p>
          <a:p>
            <a:r>
              <a:rPr lang="en-IN" sz="2200" dirty="0" smtClean="0"/>
              <a:t>It reduces the need for processing steps, making it convenient for real world dataset. It is known for its efficient training speed.</a:t>
            </a:r>
          </a:p>
          <a:p>
            <a:r>
              <a:rPr lang="en-IN" sz="2200" dirty="0" smtClean="0"/>
              <a:t>It consumes limited memory. It is highly efficient with large datasets.</a:t>
            </a:r>
          </a:p>
          <a:p>
            <a:r>
              <a:rPr lang="en-IN" sz="2200" dirty="0" smtClean="0"/>
              <a:t>The final model is an equal weighted sum of all of the individual trees. </a:t>
            </a:r>
          </a:p>
          <a:p>
            <a:r>
              <a:rPr lang="en-IN" sz="2200" dirty="0" smtClean="0"/>
              <a:t>XG boosting algorithm can be used for both Classification and Regression Problem.</a:t>
            </a:r>
          </a:p>
          <a:p>
            <a:endParaRPr lang="en-IN"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TYPES OF BOOSTING ALGORITHM</a:t>
            </a:r>
            <a:br>
              <a:rPr lang="en-IN" b="1" dirty="0" smtClean="0"/>
            </a:br>
            <a:endParaRPr lang="en-IN" dirty="0"/>
          </a:p>
        </p:txBody>
      </p:sp>
      <p:sp>
        <p:nvSpPr>
          <p:cNvPr id="3" name="Content Placeholder 2"/>
          <p:cNvSpPr>
            <a:spLocks noGrp="1"/>
          </p:cNvSpPr>
          <p:nvPr>
            <p:ph idx="1"/>
          </p:nvPr>
        </p:nvSpPr>
        <p:spPr>
          <a:xfrm>
            <a:off x="1219200" y="1447800"/>
            <a:ext cx="7498080" cy="4800600"/>
          </a:xfrm>
        </p:spPr>
        <p:txBody>
          <a:bodyPr/>
          <a:lstStyle/>
          <a:p>
            <a:r>
              <a:rPr lang="en-IN" b="1" dirty="0" smtClean="0"/>
              <a:t>1.ADA BOOSTING </a:t>
            </a:r>
          </a:p>
          <a:p>
            <a:r>
              <a:rPr lang="en-IN" b="1" dirty="0" smtClean="0"/>
              <a:t>(Adaptive Boosting)</a:t>
            </a:r>
          </a:p>
          <a:p>
            <a:endParaRPr lang="en-IN" b="1" dirty="0" smtClean="0"/>
          </a:p>
          <a:p>
            <a:r>
              <a:rPr lang="en-IN" b="1" dirty="0" smtClean="0"/>
              <a:t>2.XG </a:t>
            </a:r>
            <a:r>
              <a:rPr lang="en-IN" b="1" dirty="0" smtClean="0"/>
              <a:t>BOOSTING </a:t>
            </a:r>
          </a:p>
          <a:p>
            <a:r>
              <a:rPr lang="en-IN" b="1" dirty="0" smtClean="0"/>
              <a:t>(Extreme Gradient Boosting)</a:t>
            </a:r>
          </a:p>
          <a:p>
            <a:endParaRPr lang="en-IN" b="1" dirty="0" smtClean="0"/>
          </a:p>
          <a:p>
            <a:r>
              <a:rPr lang="en-IN" b="1" dirty="0" smtClean="0"/>
              <a:t>3.LG </a:t>
            </a:r>
            <a:r>
              <a:rPr lang="en-IN" b="1" dirty="0" smtClean="0"/>
              <a:t>BOOSTING </a:t>
            </a:r>
          </a:p>
          <a:p>
            <a:r>
              <a:rPr lang="en-IN" b="1" dirty="0" smtClean="0"/>
              <a:t>(Light Gradient Boosting)</a:t>
            </a:r>
            <a:endParaRPr lang="en-IN" b="1"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52400"/>
            <a:ext cx="5181600" cy="1143000"/>
          </a:xfrm>
        </p:spPr>
        <p:txBody>
          <a:bodyPr/>
          <a:lstStyle/>
          <a:p>
            <a:r>
              <a:rPr lang="en-IN" dirty="0" smtClean="0"/>
              <a:t>ADA BOOSTING </a:t>
            </a:r>
            <a:endParaRPr lang="en-IN" dirty="0"/>
          </a:p>
        </p:txBody>
      </p:sp>
      <p:sp>
        <p:nvSpPr>
          <p:cNvPr id="3" name="Content Placeholder 2"/>
          <p:cNvSpPr>
            <a:spLocks noGrp="1"/>
          </p:cNvSpPr>
          <p:nvPr>
            <p:ph idx="1"/>
          </p:nvPr>
        </p:nvSpPr>
        <p:spPr>
          <a:xfrm>
            <a:off x="914400" y="838200"/>
            <a:ext cx="7924800" cy="3428999"/>
          </a:xfrm>
        </p:spPr>
        <p:txBody>
          <a:bodyPr>
            <a:noAutofit/>
          </a:bodyPr>
          <a:lstStyle/>
          <a:p>
            <a:pPr algn="just"/>
            <a:r>
              <a:rPr lang="en-IN" sz="2400" dirty="0" smtClean="0"/>
              <a:t>An </a:t>
            </a:r>
            <a:r>
              <a:rPr lang="en-IN" sz="2400" dirty="0" err="1" smtClean="0"/>
              <a:t>Adaboost</a:t>
            </a:r>
            <a:r>
              <a:rPr lang="en-IN" sz="2400" dirty="0" smtClean="0"/>
              <a:t> </a:t>
            </a:r>
            <a:r>
              <a:rPr lang="en-IN" sz="2400" dirty="0" err="1" smtClean="0"/>
              <a:t>regressor</a:t>
            </a:r>
            <a:r>
              <a:rPr lang="en-IN" sz="2400" dirty="0" smtClean="0"/>
              <a:t> is a meta estimator that begins by fitting a </a:t>
            </a:r>
            <a:r>
              <a:rPr lang="en-IN" sz="2400" dirty="0" err="1" smtClean="0"/>
              <a:t>regressor</a:t>
            </a:r>
            <a:r>
              <a:rPr lang="en-IN" sz="2400" dirty="0" smtClean="0"/>
              <a:t> on the original dataset and then fit additional copies of the </a:t>
            </a:r>
            <a:r>
              <a:rPr lang="en-IN" sz="2400" dirty="0" err="1" smtClean="0"/>
              <a:t>regressor</a:t>
            </a:r>
            <a:r>
              <a:rPr lang="en-IN" sz="2400" dirty="0" smtClean="0"/>
              <a:t> on the same dataset but where the weights of instances are adjusted according to the error of the current prediction.</a:t>
            </a:r>
          </a:p>
          <a:p>
            <a:pPr algn="just"/>
            <a:r>
              <a:rPr lang="en-IN" sz="2400" dirty="0" smtClean="0"/>
              <a:t>In Simple words, It builds a model and gives the equal weights to all the data points. It then assigns higher weights to points that are wrongly classified or weaker points.</a:t>
            </a:r>
          </a:p>
          <a:p>
            <a:pPr algn="just"/>
            <a:r>
              <a:rPr lang="en-IN" sz="2400" dirty="0" smtClean="0"/>
              <a:t>It commonly used estimator is decision trees with just one split. Which is called as decision stump.</a:t>
            </a:r>
          </a:p>
        </p:txBody>
      </p:sp>
      <p:pic>
        <p:nvPicPr>
          <p:cNvPr id="4" name="Picture 3" descr="images (5).png"/>
          <p:cNvPicPr>
            <a:picLocks noChangeAspect="1"/>
          </p:cNvPicPr>
          <p:nvPr/>
        </p:nvPicPr>
        <p:blipFill>
          <a:blip r:embed="rId2"/>
          <a:stretch>
            <a:fillRect/>
          </a:stretch>
        </p:blipFill>
        <p:spPr>
          <a:xfrm>
            <a:off x="2286000" y="4876800"/>
            <a:ext cx="4681538" cy="198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1143000"/>
          </a:xfrm>
        </p:spPr>
        <p:txBody>
          <a:bodyPr>
            <a:normAutofit/>
          </a:bodyPr>
          <a:lstStyle/>
          <a:p>
            <a:r>
              <a:rPr lang="en-IN" sz="3600" u="sng" dirty="0" smtClean="0"/>
              <a:t>Schematic Diagram for </a:t>
            </a:r>
            <a:r>
              <a:rPr lang="en-IN" sz="3600" u="sng" dirty="0" err="1" smtClean="0"/>
              <a:t>Ada</a:t>
            </a:r>
            <a:r>
              <a:rPr lang="en-IN" sz="3600" u="sng" dirty="0" smtClean="0"/>
              <a:t> Boosting</a:t>
            </a:r>
            <a:endParaRPr lang="en-IN" sz="3600" u="sng" dirty="0"/>
          </a:p>
        </p:txBody>
      </p:sp>
      <p:pic>
        <p:nvPicPr>
          <p:cNvPr id="4" name="Content Placeholder 3" descr="images (7).png"/>
          <p:cNvPicPr>
            <a:picLocks noGrp="1" noChangeAspect="1"/>
          </p:cNvPicPr>
          <p:nvPr>
            <p:ph idx="1"/>
          </p:nvPr>
        </p:nvPicPr>
        <p:blipFill>
          <a:blip r:embed="rId2"/>
          <a:stretch>
            <a:fillRect/>
          </a:stretch>
        </p:blipFill>
        <p:spPr>
          <a:xfrm>
            <a:off x="0" y="990600"/>
            <a:ext cx="4648200" cy="4953000"/>
          </a:xfrm>
        </p:spPr>
      </p:pic>
      <p:pic>
        <p:nvPicPr>
          <p:cNvPr id="9" name="Picture 8" descr="images (2) (6).jpeg"/>
          <p:cNvPicPr>
            <a:picLocks noChangeAspect="1"/>
          </p:cNvPicPr>
          <p:nvPr/>
        </p:nvPicPr>
        <p:blipFill>
          <a:blip r:embed="rId3"/>
          <a:stretch>
            <a:fillRect/>
          </a:stretch>
        </p:blipFill>
        <p:spPr>
          <a:xfrm>
            <a:off x="4724400" y="1219200"/>
            <a:ext cx="4419600" cy="350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pPr algn="ctr"/>
            <a:r>
              <a:rPr lang="en-IN" u="sng" dirty="0" smtClean="0"/>
              <a:t>Key Points</a:t>
            </a:r>
            <a:endParaRPr lang="en-IN" u="sng" dirty="0"/>
          </a:p>
        </p:txBody>
      </p:sp>
      <p:sp>
        <p:nvSpPr>
          <p:cNvPr id="3" name="Content Placeholder 2"/>
          <p:cNvSpPr>
            <a:spLocks noGrp="1"/>
          </p:cNvSpPr>
          <p:nvPr>
            <p:ph idx="1"/>
          </p:nvPr>
        </p:nvSpPr>
        <p:spPr>
          <a:xfrm>
            <a:off x="1143000" y="685800"/>
            <a:ext cx="7696200" cy="4724400"/>
          </a:xfrm>
        </p:spPr>
        <p:txBody>
          <a:bodyPr>
            <a:noAutofit/>
          </a:bodyPr>
          <a:lstStyle/>
          <a:p>
            <a:r>
              <a:rPr lang="en-IN" sz="2200" dirty="0" err="1" smtClean="0"/>
              <a:t>Ada</a:t>
            </a:r>
            <a:r>
              <a:rPr lang="en-IN" sz="2200" dirty="0" smtClean="0"/>
              <a:t> boosting algorithm predictions from multiple weak learners, usually decision stumps to form a strong learner.</a:t>
            </a:r>
          </a:p>
          <a:p>
            <a:r>
              <a:rPr lang="en-IN" sz="2200" dirty="0" smtClean="0"/>
              <a:t>The weights of the samples are adjusted at each iteration.</a:t>
            </a:r>
          </a:p>
          <a:p>
            <a:r>
              <a:rPr lang="en-IN" sz="2200" dirty="0" smtClean="0"/>
              <a:t>This algorithm, training process starts with a decision stump. At every step, the weights of the training samples which are misclassified are increased for the next iteration. The next tree is built sequentially on the same training data but using the newly weighted training samples. This process is repeated until a desired performance is achieved.</a:t>
            </a:r>
          </a:p>
          <a:p>
            <a:r>
              <a:rPr lang="en-IN" sz="2200" dirty="0" err="1" smtClean="0"/>
              <a:t>Ada</a:t>
            </a:r>
            <a:r>
              <a:rPr lang="en-IN" sz="2200" dirty="0" smtClean="0"/>
              <a:t> boost is a stage wise additive models (greedy algorithm), meaning new trees in the model are built without changing the previous existing trees.</a:t>
            </a:r>
          </a:p>
          <a:p>
            <a:r>
              <a:rPr lang="en-IN" sz="2200" dirty="0" smtClean="0"/>
              <a:t>The final model is formed by combining the predictions  from individual trees through a weighted sum. </a:t>
            </a:r>
          </a:p>
          <a:p>
            <a:r>
              <a:rPr lang="en-IN" sz="2200" dirty="0" err="1" smtClean="0"/>
              <a:t>Ada</a:t>
            </a:r>
            <a:r>
              <a:rPr lang="en-IN" sz="2200" dirty="0" smtClean="0"/>
              <a:t> boosting algorithm can be used for both </a:t>
            </a:r>
            <a:r>
              <a:rPr lang="en-IN" sz="2200" dirty="0" smtClean="0"/>
              <a:t>C</a:t>
            </a:r>
            <a:r>
              <a:rPr lang="en-IN" sz="2200" dirty="0" smtClean="0"/>
              <a:t>lassification and Regression Problem.</a:t>
            </a:r>
            <a:endParaRPr lang="en-IN" sz="2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lgn="ctr"/>
            <a:r>
              <a:rPr lang="en-IN" dirty="0" smtClean="0"/>
              <a:t>XG Boosting</a:t>
            </a:r>
            <a:endParaRPr lang="en-IN" dirty="0"/>
          </a:p>
        </p:txBody>
      </p:sp>
      <p:sp>
        <p:nvSpPr>
          <p:cNvPr id="3" name="Content Placeholder 2"/>
          <p:cNvSpPr>
            <a:spLocks noGrp="1"/>
          </p:cNvSpPr>
          <p:nvPr>
            <p:ph idx="1"/>
          </p:nvPr>
        </p:nvSpPr>
        <p:spPr>
          <a:xfrm>
            <a:off x="1066800" y="914400"/>
            <a:ext cx="8229600" cy="3200399"/>
          </a:xfrm>
        </p:spPr>
        <p:txBody>
          <a:bodyPr>
            <a:noAutofit/>
          </a:bodyPr>
          <a:lstStyle/>
          <a:p>
            <a:r>
              <a:rPr lang="en-IN" sz="2400" dirty="0" smtClean="0"/>
              <a:t>The Extreme Gradient (XG) Boosting is used to produce a predictive model from an ensemble of weak predictive models.</a:t>
            </a:r>
          </a:p>
          <a:p>
            <a:r>
              <a:rPr lang="en-IN" sz="2400" dirty="0" smtClean="0"/>
              <a:t>Gradient boosting is a supervised learning algorithm, which attempts to accurately predict a target variable by combining the estimates of a set of simplifier, weaker models.</a:t>
            </a:r>
          </a:p>
          <a:p>
            <a:r>
              <a:rPr lang="en-IN" sz="2400" dirty="0" smtClean="0"/>
              <a:t>It is using the gradient boosted decision tree </a:t>
            </a:r>
            <a:r>
              <a:rPr lang="en-IN" sz="2400" b="1" dirty="0" smtClean="0"/>
              <a:t>(GBDT). </a:t>
            </a:r>
            <a:r>
              <a:rPr lang="en-IN" sz="2400" dirty="0" smtClean="0"/>
              <a:t>Which means the </a:t>
            </a:r>
            <a:r>
              <a:rPr lang="en-IN" sz="2400" b="1" dirty="0" smtClean="0"/>
              <a:t>parallel or level wise tree growth</a:t>
            </a:r>
            <a:r>
              <a:rPr lang="en-IN" sz="2400" dirty="0" smtClean="0"/>
              <a:t> and gradient boosting machine learning library.</a:t>
            </a:r>
          </a:p>
          <a:p>
            <a:endParaRPr lang="en-IN" sz="2600" dirty="0"/>
          </a:p>
        </p:txBody>
      </p:sp>
      <p:pic>
        <p:nvPicPr>
          <p:cNvPr id="4" name="Picture 3" descr="images (2) (3).jpeg"/>
          <p:cNvPicPr>
            <a:picLocks noChangeAspect="1"/>
          </p:cNvPicPr>
          <p:nvPr/>
        </p:nvPicPr>
        <p:blipFill>
          <a:blip r:embed="rId2"/>
          <a:stretch>
            <a:fillRect/>
          </a:stretch>
        </p:blipFill>
        <p:spPr>
          <a:xfrm>
            <a:off x="1981200" y="4572000"/>
            <a:ext cx="6324600" cy="1724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ctr"/>
            <a:r>
              <a:rPr lang="en-IN" sz="3600" u="sng" dirty="0" smtClean="0"/>
              <a:t>Schematic Diagram for </a:t>
            </a:r>
            <a:r>
              <a:rPr lang="en-IN" sz="3600" u="sng" dirty="0" smtClean="0"/>
              <a:t>XG Boosting</a:t>
            </a:r>
            <a:endParaRPr lang="en-IN" sz="3600" dirty="0"/>
          </a:p>
        </p:txBody>
      </p:sp>
      <p:pic>
        <p:nvPicPr>
          <p:cNvPr id="8" name="Content Placeholder 7" descr="Screenshot (23).png"/>
          <p:cNvPicPr>
            <a:picLocks noGrp="1" noChangeAspect="1"/>
          </p:cNvPicPr>
          <p:nvPr>
            <p:ph idx="1"/>
          </p:nvPr>
        </p:nvPicPr>
        <p:blipFill>
          <a:blip r:embed="rId2"/>
          <a:stretch>
            <a:fillRect/>
          </a:stretch>
        </p:blipFill>
        <p:spPr>
          <a:xfrm>
            <a:off x="0" y="1371600"/>
            <a:ext cx="4267201" cy="3620005"/>
          </a:xfrm>
        </p:spPr>
      </p:pic>
      <p:pic>
        <p:nvPicPr>
          <p:cNvPr id="6" name="Picture 5" descr="images (1).png"/>
          <p:cNvPicPr>
            <a:picLocks noChangeAspect="1"/>
          </p:cNvPicPr>
          <p:nvPr/>
        </p:nvPicPr>
        <p:blipFill>
          <a:blip r:embed="rId3"/>
          <a:stretch>
            <a:fillRect/>
          </a:stretch>
        </p:blipFill>
        <p:spPr>
          <a:xfrm>
            <a:off x="4343400" y="1295401"/>
            <a:ext cx="4800600" cy="3657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a:bodyPr>
          <a:lstStyle/>
          <a:p>
            <a:pPr algn="ctr"/>
            <a:r>
              <a:rPr lang="en-IN" u="sng" dirty="0" smtClean="0"/>
              <a:t>Key Points</a:t>
            </a:r>
            <a:endParaRPr lang="en-IN" dirty="0"/>
          </a:p>
        </p:txBody>
      </p:sp>
      <p:sp>
        <p:nvSpPr>
          <p:cNvPr id="3" name="Content Placeholder 2"/>
          <p:cNvSpPr>
            <a:spLocks noGrp="1"/>
          </p:cNvSpPr>
          <p:nvPr>
            <p:ph idx="1"/>
          </p:nvPr>
        </p:nvSpPr>
        <p:spPr>
          <a:xfrm>
            <a:off x="1219200" y="914400"/>
            <a:ext cx="7620000" cy="5715000"/>
          </a:xfrm>
        </p:spPr>
        <p:txBody>
          <a:bodyPr>
            <a:normAutofit/>
          </a:bodyPr>
          <a:lstStyle/>
          <a:p>
            <a:r>
              <a:rPr lang="en-IN" sz="2200" dirty="0" smtClean="0"/>
              <a:t>XG boosting algorithm, </a:t>
            </a:r>
            <a:r>
              <a:rPr lang="en-IN" sz="2200" dirty="0" smtClean="0"/>
              <a:t>predictions from multiple weak learners, usually decision stumps to form a strong learner.</a:t>
            </a:r>
          </a:p>
          <a:p>
            <a:r>
              <a:rPr lang="en-IN" sz="2200" dirty="0" smtClean="0"/>
              <a:t>No reweighting </a:t>
            </a:r>
            <a:r>
              <a:rPr lang="en-IN" sz="2200" dirty="0" smtClean="0"/>
              <a:t>of the </a:t>
            </a:r>
            <a:r>
              <a:rPr lang="en-IN" sz="2200" dirty="0" smtClean="0"/>
              <a:t>samples takes place in XGBM.</a:t>
            </a:r>
            <a:endParaRPr lang="en-IN" sz="2200" dirty="0" smtClean="0"/>
          </a:p>
          <a:p>
            <a:r>
              <a:rPr lang="en-IN" sz="2200" dirty="0" smtClean="0"/>
              <a:t>This algorithm, </a:t>
            </a:r>
            <a:r>
              <a:rPr lang="en-IN" sz="2200" dirty="0" smtClean="0"/>
              <a:t>uses gradient descent to iteratively fit new weak learners to the residuals of the previous ones, minimizing a loss function.</a:t>
            </a:r>
            <a:endParaRPr lang="en-IN" sz="2200" dirty="0" smtClean="0"/>
          </a:p>
          <a:p>
            <a:r>
              <a:rPr lang="en-IN" sz="2200" dirty="0" smtClean="0"/>
              <a:t>XG boosting </a:t>
            </a:r>
            <a:r>
              <a:rPr lang="en-IN" sz="2200" dirty="0" smtClean="0"/>
              <a:t>is a stage wise additive models (greedy algorithm), meaning new trees in the model are built without changing the previous existing trees.</a:t>
            </a:r>
          </a:p>
          <a:p>
            <a:r>
              <a:rPr lang="en-IN" sz="2200" dirty="0" smtClean="0"/>
              <a:t>The final model </a:t>
            </a:r>
            <a:r>
              <a:rPr lang="en-IN" sz="2200" dirty="0" smtClean="0"/>
              <a:t>is an equal weighted sum of all of the individual trees. </a:t>
            </a:r>
            <a:endParaRPr lang="en-IN" sz="2200" dirty="0" smtClean="0"/>
          </a:p>
          <a:p>
            <a:r>
              <a:rPr lang="en-IN" sz="2200" dirty="0" smtClean="0"/>
              <a:t>XG boosting </a:t>
            </a:r>
            <a:r>
              <a:rPr lang="en-IN" sz="2200" dirty="0" smtClean="0"/>
              <a:t>algorithm can be used for both Classification and Regression Problem.</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868362"/>
          </a:xfrm>
        </p:spPr>
        <p:txBody>
          <a:bodyPr/>
          <a:lstStyle/>
          <a:p>
            <a:pPr algn="ctr"/>
            <a:r>
              <a:rPr lang="en-IN" dirty="0" smtClean="0"/>
              <a:t>LG Boosting</a:t>
            </a:r>
            <a:endParaRPr lang="en-IN" dirty="0"/>
          </a:p>
        </p:txBody>
      </p:sp>
      <p:sp>
        <p:nvSpPr>
          <p:cNvPr id="3" name="Content Placeholder 2"/>
          <p:cNvSpPr>
            <a:spLocks noGrp="1"/>
          </p:cNvSpPr>
          <p:nvPr>
            <p:ph idx="1"/>
          </p:nvPr>
        </p:nvSpPr>
        <p:spPr>
          <a:xfrm>
            <a:off x="1143000" y="990600"/>
            <a:ext cx="7498080" cy="4800600"/>
          </a:xfrm>
        </p:spPr>
        <p:txBody>
          <a:bodyPr>
            <a:normAutofit/>
          </a:bodyPr>
          <a:lstStyle/>
          <a:p>
            <a:r>
              <a:rPr lang="en-IN" sz="2400" dirty="0" smtClean="0"/>
              <a:t>Light Gradient Boosting algorithm is a gradient boosting framework designed for efficient and distributed training. It is particularly well suited for regression tasks where the goal is to predict a continuous numerical value</a:t>
            </a:r>
          </a:p>
          <a:p>
            <a:r>
              <a:rPr lang="en-IN" sz="2400" dirty="0" smtClean="0"/>
              <a:t>It is using the gradient </a:t>
            </a:r>
            <a:r>
              <a:rPr lang="en-IN" sz="2400" dirty="0" smtClean="0"/>
              <a:t>based one side sampling </a:t>
            </a:r>
            <a:r>
              <a:rPr lang="en-IN" sz="2400" b="1" dirty="0" smtClean="0"/>
              <a:t>(GOSS). </a:t>
            </a:r>
            <a:r>
              <a:rPr lang="en-IN" sz="2400" dirty="0" smtClean="0"/>
              <a:t>Which means </a:t>
            </a:r>
            <a:r>
              <a:rPr lang="en-IN" sz="2400" dirty="0" smtClean="0"/>
              <a:t>the decision tree growth in one side or </a:t>
            </a:r>
            <a:r>
              <a:rPr lang="en-IN" sz="2400" b="1" dirty="0" smtClean="0"/>
              <a:t>leaf wise tree growth</a:t>
            </a:r>
            <a:r>
              <a:rPr lang="en-IN" sz="2400" dirty="0" smtClean="0"/>
              <a:t> and </a:t>
            </a:r>
            <a:r>
              <a:rPr lang="en-IN" sz="2400" dirty="0" smtClean="0"/>
              <a:t>gradient boosting machine learning library.</a:t>
            </a:r>
          </a:p>
          <a:p>
            <a:endParaRPr lang="en-IN" sz="2600" dirty="0"/>
          </a:p>
        </p:txBody>
      </p:sp>
      <p:pic>
        <p:nvPicPr>
          <p:cNvPr id="6" name="Picture 5" descr="Leaf-wise-tree-growth.png"/>
          <p:cNvPicPr>
            <a:picLocks noChangeAspect="1"/>
          </p:cNvPicPr>
          <p:nvPr/>
        </p:nvPicPr>
        <p:blipFill>
          <a:blip r:embed="rId2"/>
          <a:stretch>
            <a:fillRect/>
          </a:stretch>
        </p:blipFill>
        <p:spPr>
          <a:xfrm>
            <a:off x="2209800" y="4800600"/>
            <a:ext cx="5867400" cy="188447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214</TotalTime>
  <Words>683</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BOOSTING ALGORITHMS</vt:lpstr>
      <vt:lpstr>TYPES OF BOOSTING ALGORITHM </vt:lpstr>
      <vt:lpstr>ADA BOOSTING </vt:lpstr>
      <vt:lpstr>Schematic Diagram for Ada Boosting</vt:lpstr>
      <vt:lpstr>Key Points</vt:lpstr>
      <vt:lpstr>XG Boosting</vt:lpstr>
      <vt:lpstr>Schematic Diagram for XG Boosting</vt:lpstr>
      <vt:lpstr>Key Points</vt:lpstr>
      <vt:lpstr>LG Boosting</vt:lpstr>
      <vt:lpstr>Schematic Diagram for LG Boosting</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GOPINATH PONNUSAMY</dc:creator>
  <cp:lastModifiedBy>Go</cp:lastModifiedBy>
  <cp:revision>23</cp:revision>
  <dcterms:created xsi:type="dcterms:W3CDTF">2006-08-16T00:00:00Z</dcterms:created>
  <dcterms:modified xsi:type="dcterms:W3CDTF">2023-11-10T12:49:07Z</dcterms:modified>
</cp:coreProperties>
</file>