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C265-B820-EA85-FA6C-F8AB0B6E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CAB7D-F29E-7828-CE90-74A4B145D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E3A8-D172-E3C8-FDE1-DA3252A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756FB-2F4F-2C50-965C-3DC3C39D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02A2-0ABB-F998-7E10-2359ACCB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9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F7E7-2D53-CDA7-1017-30CF2199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165A4-CF13-492D-D20A-41BB3E10D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4381D-BB0B-B531-3485-AFEDBDD3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7322-D31E-7FDE-2872-3EE2E72D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D5D3-7677-9319-0CC0-074DD381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2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17B72-E65A-F3A0-6038-FA1A6C54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6094D-0FCC-07FD-4EAA-4ADCDBC9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F81A-4FD4-BBD9-CBE6-D6F9FF6F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BFA5-9E93-6399-39BF-520ED745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0A94-9134-17F6-E9CC-59D2E3D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A795-22BB-E461-7308-1A495820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5513-17C8-2661-C8C5-03A951CB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DC99-3817-FF03-8C89-FC63F351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C6B5-ACE1-3E68-D23D-18FB7D1D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85FF-26FD-AD2C-D540-49C904E8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9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A37-D1DB-6963-9339-6649834C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6BDDF-AA1E-0196-A1E3-D0A193BC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2FBA-FE34-1AC9-D1A4-FCCFA98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A1A1-7022-6FB2-0711-D7AAE1AD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CFFF-69C1-4B3A-174D-CB9CD771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A7D7-C80C-0C35-01A2-2D22E37C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1A1F-35A3-A6CE-CF34-CC1605C11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AC5A1-0E37-577F-8BD1-2140D3771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203CC-1055-AB23-1333-6D37DB9C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42E73-D21C-A4D3-5B8C-C73AB11C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00827-5870-7CB0-2388-9023A87F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6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6D9F-144B-8F86-F2B9-786ADE4B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17ED7-5D00-C8E4-CC83-579870236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68011-EBA9-CCE6-15A1-E798CED0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6E318-5133-DE11-234A-9014F36FE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0ED5D-257E-485E-478B-841996427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AF45C-CDE0-E4C3-5F16-72EAFA1C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F2034-E5AC-B90E-6DD6-CA7A810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42759-53AC-2F19-16C0-EFE1909E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2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57E8-8799-F4F7-D022-CC5DD2B7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12528-186F-9F6A-C8E1-59180ABB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CD925-7EBC-B89B-A253-E3492D00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A8B2C-0A57-DC52-5A8E-B921C2FD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A0D86-C90C-8E21-0B90-58F7C674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72838-53C2-75BD-1B1C-8A8F4BA4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6CB11-D5B0-BCC4-08D9-4C5DF487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2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A331-FD72-F727-C16E-60E288BE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4AAC-E6AF-DA76-3A04-FC6038F8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D8FF-2D73-1DF3-A904-C442E499B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5CA6-78DA-839F-B849-29F8E50A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7C5AE-0163-AA6F-E8B8-B07D675F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EB6E3-F224-C6D8-41D1-F30826AE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9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F42C-90E1-8BEC-521E-FAA9107F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E7925-D5BC-353C-7199-86AEE378F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87F2E-29F7-9A1F-C21C-F9EA9ABB1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20D6-AA9F-17E5-6B7F-800210AC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8CD8E-15EA-46EC-E0C6-46FE367F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8B6B2-0A86-E450-51D9-6811F6F2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B156A-E48F-5762-162C-D602D62F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F353-79B9-D8C3-2B40-9D1FAB14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8CCC-DA3B-7F7A-42A1-7A91A8CAE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9BC6-3A68-43F9-B0CC-52823CBAB8D0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E480-0628-4557-E837-86FEEC716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02EE-0A05-62D5-6A16-3E4A2404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920B-76D1-4A71-B742-5B8722C1F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DC4B-8C3E-BC20-B653-59919FB2A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br>
              <a:rPr lang="en-US" dirty="0"/>
            </a:br>
            <a:r>
              <a:rPr lang="en-US" sz="3200" dirty="0"/>
              <a:t>Exploratory Data Analysis (EDA)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9F9BF-470E-8C83-6B77-883A9FB00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8218" y="5437239"/>
            <a:ext cx="4463845" cy="100289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Gopinath Moganasundaram</a:t>
            </a:r>
          </a:p>
          <a:p>
            <a:pPr algn="r"/>
            <a:r>
              <a:rPr lang="en-US" dirty="0"/>
              <a:t>Mir Riaz Ahmed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C72-E3D2-B515-E3EA-8C98304A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1C5E-B230-6842-C3B2-4A166434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dataset </a:t>
            </a:r>
            <a:r>
              <a:rPr lang="en-IN" b="0" i="0" dirty="0">
                <a:effectLst/>
                <a:latin typeface="-apple-system"/>
              </a:rPr>
              <a:t> (loan.csv) containing information about past loan applicants and whether they ‘defaulted’ or not</a:t>
            </a:r>
          </a:p>
          <a:p>
            <a:r>
              <a:rPr lang="en-IN" b="0" i="0" dirty="0">
                <a:effectLst/>
                <a:latin typeface="-apple-system"/>
              </a:rPr>
              <a:t>The aim is to analyse the data and identify patterns which indicate if a person is likely to default, which may be used for taking actions such as denying the loan, reducing the amount of loan, lending (to risky applicants) at a higher interest rate, etc.</a:t>
            </a:r>
          </a:p>
          <a:p>
            <a:r>
              <a:rPr lang="en-IN" b="0" i="0" dirty="0">
                <a:effectLst/>
                <a:latin typeface="-apple-system"/>
              </a:rPr>
              <a:t>In this case study, we will use EDA to understand how consumer attributes and loan attributes influence the tendency of default.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5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C72-E3D2-B515-E3EA-8C98304A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1C5E-B230-6842-C3B2-4A166434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583"/>
            <a:ext cx="10515600" cy="4692292"/>
          </a:xfrm>
        </p:spPr>
        <p:txBody>
          <a:bodyPr>
            <a:normAutofit/>
          </a:bodyPr>
          <a:lstStyle/>
          <a:p>
            <a:r>
              <a:rPr lang="en-US" dirty="0"/>
              <a:t>The approach is to perform general EDA practices listed below and provide recommendations on the tendency of default</a:t>
            </a:r>
          </a:p>
          <a:p>
            <a:pPr lvl="1"/>
            <a:r>
              <a:rPr lang="en-IN" dirty="0"/>
              <a:t>Data loading</a:t>
            </a:r>
          </a:p>
          <a:p>
            <a:pPr lvl="1"/>
            <a:r>
              <a:rPr lang="en-IN" dirty="0"/>
              <a:t>Data Cleaning and Manipulation</a:t>
            </a:r>
          </a:p>
          <a:p>
            <a:pPr lvl="1"/>
            <a:r>
              <a:rPr lang="en-IN" dirty="0"/>
              <a:t>Data Analysis</a:t>
            </a:r>
          </a:p>
          <a:p>
            <a:pPr lvl="1"/>
            <a:r>
              <a:rPr lang="en-IN" dirty="0"/>
              <a:t>Recommendations</a:t>
            </a:r>
          </a:p>
          <a:p>
            <a:r>
              <a:rPr lang="en-IN" dirty="0"/>
              <a:t>We will use the below python libraries for EDA analysis mentioned above</a:t>
            </a:r>
          </a:p>
          <a:p>
            <a:pPr lvl="1"/>
            <a:r>
              <a:rPr lang="en-IN" dirty="0"/>
              <a:t>pandas</a:t>
            </a:r>
          </a:p>
          <a:p>
            <a:pPr lvl="1"/>
            <a:r>
              <a:rPr lang="en-IN" dirty="0"/>
              <a:t>seaborn</a:t>
            </a:r>
          </a:p>
          <a:p>
            <a:pPr lvl="1"/>
            <a:r>
              <a:rPr lang="en-IN" dirty="0" err="1"/>
              <a:t>matplotlib.pypolot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34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C72-E3D2-B515-E3EA-8C98304A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1C5E-B230-6842-C3B2-4A166434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583"/>
            <a:ext cx="10515600" cy="4692292"/>
          </a:xfrm>
        </p:spPr>
        <p:txBody>
          <a:bodyPr>
            <a:normAutofit/>
          </a:bodyPr>
          <a:lstStyle/>
          <a:p>
            <a:r>
              <a:rPr lang="en-US" dirty="0"/>
              <a:t>The data dictionary provided (Data_Dictionary.xlsx) helps understand each column</a:t>
            </a:r>
          </a:p>
          <a:p>
            <a:r>
              <a:rPr lang="en-US" dirty="0"/>
              <a:t>We will use pandas to load the dataset (loan.csv) to load the data into the data frame which will then be used for further analysis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25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C72-E3D2-B515-E3EA-8C98304A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Manipulation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1C5E-B230-6842-C3B2-4A166434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583"/>
            <a:ext cx="10515600" cy="4692292"/>
          </a:xfrm>
        </p:spPr>
        <p:txBody>
          <a:bodyPr>
            <a:normAutofit/>
          </a:bodyPr>
          <a:lstStyle/>
          <a:p>
            <a:r>
              <a:rPr lang="en-US" dirty="0"/>
              <a:t>The following techniques are followed to clean the data</a:t>
            </a:r>
          </a:p>
          <a:p>
            <a:pPr lvl="1"/>
            <a:r>
              <a:rPr lang="en-US" dirty="0"/>
              <a:t>Removing null columns</a:t>
            </a:r>
          </a:p>
          <a:p>
            <a:pPr lvl="2"/>
            <a:r>
              <a:rPr lang="en-US" dirty="0"/>
              <a:t>Columns which have nulls &gt; 40%</a:t>
            </a:r>
          </a:p>
          <a:p>
            <a:pPr lvl="1"/>
            <a:r>
              <a:rPr lang="en-US" dirty="0"/>
              <a:t>Removing columns which have same data across all rows</a:t>
            </a:r>
          </a:p>
          <a:p>
            <a:pPr lvl="1"/>
            <a:r>
              <a:rPr lang="en-US" dirty="0"/>
              <a:t>Removing irrelevant columns</a:t>
            </a:r>
          </a:p>
          <a:p>
            <a:pPr lvl="2"/>
            <a:r>
              <a:rPr lang="en-US" dirty="0"/>
              <a:t>Columns which do not contribute to the analysis</a:t>
            </a:r>
          </a:p>
          <a:p>
            <a:pPr lvl="1"/>
            <a:r>
              <a:rPr lang="en-US" dirty="0"/>
              <a:t>Removing duplicate rows</a:t>
            </a:r>
          </a:p>
          <a:p>
            <a:pPr lvl="1"/>
            <a:r>
              <a:rPr lang="en-US" dirty="0"/>
              <a:t>Removing records where </a:t>
            </a:r>
            <a:r>
              <a:rPr lang="en-US" dirty="0" err="1"/>
              <a:t>loan_status</a:t>
            </a:r>
            <a:r>
              <a:rPr lang="en-US" dirty="0"/>
              <a:t> column = “Current”</a:t>
            </a:r>
          </a:p>
          <a:p>
            <a:pPr lvl="2"/>
            <a:r>
              <a:rPr lang="en-US" dirty="0"/>
              <a:t>These are records for the customers who are currently paying the loan and will not help in loan default analysis</a:t>
            </a:r>
          </a:p>
          <a:p>
            <a:pPr lvl="1"/>
            <a:r>
              <a:rPr lang="en-US" dirty="0"/>
              <a:t>Removing outliers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C72-E3D2-B515-E3EA-8C98304A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Manipulation –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1C5E-B230-6842-C3B2-4A166434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583"/>
            <a:ext cx="10515600" cy="4692292"/>
          </a:xfrm>
        </p:spPr>
        <p:txBody>
          <a:bodyPr>
            <a:normAutofit/>
          </a:bodyPr>
          <a:lstStyle/>
          <a:p>
            <a:r>
              <a:rPr lang="en-US" dirty="0"/>
              <a:t>The following techniques are followed to manipulate the data</a:t>
            </a:r>
          </a:p>
          <a:p>
            <a:pPr lvl="1"/>
            <a:r>
              <a:rPr lang="en-IN" dirty="0"/>
              <a:t>Adjusting data</a:t>
            </a:r>
          </a:p>
          <a:p>
            <a:pPr lvl="2"/>
            <a:r>
              <a:rPr lang="en-IN" dirty="0"/>
              <a:t>For example, ‘term’ column has values like “60 months”. We need to remove months from this string</a:t>
            </a:r>
          </a:p>
          <a:p>
            <a:pPr lvl="1"/>
            <a:r>
              <a:rPr lang="en-IN" dirty="0"/>
              <a:t>Correcting data types</a:t>
            </a:r>
          </a:p>
          <a:p>
            <a:pPr lvl="2"/>
            <a:r>
              <a:rPr lang="en-IN" dirty="0"/>
              <a:t>For example, for the ‘term’ column above, after adjusting the data, we can then convert it to numeric</a:t>
            </a:r>
          </a:p>
          <a:p>
            <a:pPr lvl="1"/>
            <a:r>
              <a:rPr lang="en-IN" dirty="0"/>
              <a:t>Missing value treatment</a:t>
            </a:r>
          </a:p>
          <a:p>
            <a:pPr lvl="2"/>
            <a:r>
              <a:rPr lang="en-IN" dirty="0"/>
              <a:t>Treating null values as required</a:t>
            </a:r>
          </a:p>
        </p:txBody>
      </p:sp>
    </p:spTree>
    <p:extLst>
      <p:ext uri="{BB962C8B-B14F-4D97-AF65-F5344CB8AC3E}">
        <p14:creationId xmlns:p14="http://schemas.microsoft.com/office/powerpoint/2010/main" val="399671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C72-E3D2-B515-E3EA-8C98304A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1C5E-B230-6842-C3B2-4A166434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583"/>
            <a:ext cx="10515600" cy="469229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39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Lending Club Case Study Exploratory Data Analysis (EDA)</vt:lpstr>
      <vt:lpstr>Problem Statement</vt:lpstr>
      <vt:lpstr>Approach</vt:lpstr>
      <vt:lpstr>Data Loading</vt:lpstr>
      <vt:lpstr>Data Cleaning and Manipulation</vt:lpstr>
      <vt:lpstr>Data Cleaning and Manipulation – Contd..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 Exploratory Data Analysis (EDA)</dc:title>
  <dc:creator>Gopinath M</dc:creator>
  <cp:lastModifiedBy>Gopinath M</cp:lastModifiedBy>
  <cp:revision>18</cp:revision>
  <dcterms:created xsi:type="dcterms:W3CDTF">2023-11-08T14:37:07Z</dcterms:created>
  <dcterms:modified xsi:type="dcterms:W3CDTF">2023-11-08T15:04:36Z</dcterms:modified>
</cp:coreProperties>
</file>