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B115-6C41-4488-93E4-0635E52CC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5366E-53FD-49CF-BF67-FE3DFD97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6D9A-E199-4A4B-BC14-86F1210E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0EA2-0BE3-469A-97DC-79798CCA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08BD-34B0-4539-A18F-8F715C46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315C-36F2-4A7B-8FD0-9617FFD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D447-AC75-4EB7-8A70-D37F6C6B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316E-DE94-4860-849D-2C82F145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014B-7598-470A-AA1A-08794789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C926-2D2A-4D97-A1D3-2172BDA2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BBB69-70E6-41D8-A372-0134A60C8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EEA08-145F-4037-96E3-35299AF1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EBCC-61E3-442F-97CC-2A1197AD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0B3A-C471-462A-A137-48D3B367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0B01-4628-4ACD-854D-4E91A297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4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4A24-51A9-495A-93C1-8ECEFC6C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8F3A-C075-4B0C-866C-2F72B76F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B29C-8912-4FE6-815B-4E427739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865B-72C4-44F4-A6A2-E1A2D29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75E7-E673-4A63-BDDA-BC6C40C2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45DE-6309-454A-ADAA-9E97135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C4761-CAFE-4A67-A389-AFB70EA6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355E-9E15-4267-AD08-129010D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4523-C221-426F-A396-0BA3F50A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171B-14F1-4303-BC30-DA49C40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8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CFB1-8399-4625-845B-EC511AC7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7B19-8460-455E-8276-538FC1FF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3F07-94E5-495B-B027-9AE9DBD58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045B-9227-4979-8AB0-2DFDE178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83F49-C7FF-4989-94DD-C5C26AF2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BEF4-261C-46A0-B2CD-306D8BE2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1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69A3-83AA-43C8-9419-FF7EACA7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1188-EB2C-44BB-B744-5351DD8D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0C50E-8114-4CCD-BA1A-6C227694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FD0FD-9ADE-4F52-ACCD-6741067E5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29D4B-198B-4E60-B4D7-48FC6960B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B99F9-6A85-4668-B436-8E61DBE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9D7B5-9841-4FB1-9FC3-257D9A16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A87AF-18D3-4149-A732-F4358271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5935-8A78-420F-934C-813FC39F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8042B-829F-4E3F-9D3B-75EB8A11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DD7BD-0BA3-4616-BFCA-87B15F4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769B-48C7-4AA3-AED6-29F64B1C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6DB66-1FF7-4516-9796-B32020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244A3-26D1-478C-8028-DD89679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0F07-A950-479E-985C-47AD2E02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0BD4-41E8-46AF-A62C-667F4C2A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2700-9CAD-4CAD-9D67-34A1F703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5DC1-4193-43E6-AB21-D7093F9D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CA150-D7DC-45F4-8B4C-B5713FD3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59912-8734-4689-9EB0-D391E3A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EEC2-9C48-44FC-8FFA-31E1CCD6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0AF8-52F6-4C2B-801D-6A1B9923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A2FF5-BA0E-4632-98FB-2804F36A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DCFD-9E8F-48BB-B1F0-91A1DA33D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FA6B-8DFD-4D2A-9B03-A9CE6380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5992-C7CF-465E-BFBE-2CD1F93A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BDD40-7465-44BB-B0A1-EECEBC13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F7FE6-2706-4057-AE4D-974A5EA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1D3A-A3D9-493A-8F60-00B972FC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CFEB-2AD6-4B38-B725-76BF966ED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7EDC-50ED-4304-9E5E-EB24854D93C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A0E3-7891-4533-825C-D3EB81FE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4792-87C0-4C1E-A5AF-2BB2AB69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ACE7-7CDA-4E95-A7B3-8B043D20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182C-B970-4BD1-8211-F0F72036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25" y="373486"/>
            <a:ext cx="11011052" cy="3870967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LEAD_SCORING_GROUP_CASE_STUDY_BY_GOPINATH AND NIKHIL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13AE-9E00-4C67-A827-F6353D68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551" y="4680211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95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7FA7-C669-488E-83F0-8FEB2D4B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68E9-033E-4828-A927-66364D3F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education company named X Education sells online courses to industry professionals. The company requires you to build a model wherein you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 around 80%.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672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1A05-05B0-49F0-B337-D053CE6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boxplot for outlier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0E50F-BD90-4FEC-9365-98A2205A4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22" y="3322801"/>
            <a:ext cx="9155555" cy="317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6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6144-9977-41F4-919D-187A5D0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5" y="0"/>
            <a:ext cx="4881093" cy="68579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‘Converted’ column has been chosen as target variable. So, bivariate analysis of important variables has been performed with respect to the target variable.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▪ Lateral students and the visitors showing interest on next batch have higher chances of getting converted.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▪ Lead quality tagged with “High in Relevance” has high conversion rate history.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▪ Lead originated through “Lead Add Form” and “Quick Add Form” has high possibility of getting converted.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▪ Lead belongs to </a:t>
            </a:r>
            <a:r>
              <a:rPr lang="en-US" sz="2000" dirty="0" err="1">
                <a:latin typeface="+mn-lt"/>
              </a:rPr>
              <a:t>Welingak</a:t>
            </a:r>
            <a:r>
              <a:rPr lang="en-US" sz="2000" dirty="0">
                <a:latin typeface="+mn-lt"/>
              </a:rPr>
              <a:t> Website, WeLearn, Live Chat and NC_EDM converts more than any other sources</a:t>
            </a:r>
            <a:endParaRPr lang="en-IN" sz="20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EA8E1-EF4C-4A2B-B460-B81CC023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8823" y="141668"/>
            <a:ext cx="6963177" cy="6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DF1-032D-4F6E-9ABD-66C206D2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AED5-6E7C-41BA-A46F-C143EF43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84" y="141668"/>
            <a:ext cx="4944414" cy="6351207"/>
          </a:xfrm>
        </p:spPr>
        <p:txBody>
          <a:bodyPr>
            <a:normAutofit/>
          </a:bodyPr>
          <a:lstStyle/>
          <a:p>
            <a:r>
              <a:rPr lang="en-US" dirty="0"/>
              <a:t>In Lead Origin, "Landing Page Submission" is good indicator </a:t>
            </a:r>
            <a:r>
              <a:rPr lang="en-US" dirty="0" err="1"/>
              <a:t>ie</a:t>
            </a:r>
            <a:r>
              <a:rPr lang="en-US" dirty="0"/>
              <a:t>. lead convert into yes</a:t>
            </a:r>
          </a:p>
          <a:p>
            <a:r>
              <a:rPr lang="en-US" dirty="0"/>
              <a:t>In Lead Source, "Google" is best source to lead convert into yes</a:t>
            </a:r>
          </a:p>
          <a:p>
            <a:r>
              <a:rPr lang="en-US" dirty="0"/>
              <a:t>In occupation, Unemployed and working professional are more convert into yes</a:t>
            </a:r>
          </a:p>
          <a:p>
            <a:r>
              <a:rPr lang="en-US" dirty="0"/>
              <a:t>In Last Notable Activity, "SMS Sent" is good indicator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0AB112-1A52-4424-97D1-12E93279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7" y="0"/>
            <a:ext cx="7246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D46B-D001-4159-96E8-7B2A7F60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21"/>
            <a:ext cx="3709116" cy="6838679"/>
          </a:xfrm>
        </p:spPr>
        <p:txBody>
          <a:bodyPr>
            <a:normAutofit/>
          </a:bodyPr>
          <a:lstStyle/>
          <a:p>
            <a:r>
              <a:rPr lang="en-US" sz="2000" dirty="0"/>
              <a:t>▪ Following group of columns are positively</a:t>
            </a:r>
            <a:br>
              <a:rPr lang="en-US" sz="2000" dirty="0"/>
            </a:br>
            <a:r>
              <a:rPr lang="en-US" sz="2000" dirty="0"/>
              <a:t>highly correlated with each other:</a:t>
            </a:r>
            <a:br>
              <a:rPr lang="en-US" sz="2000" dirty="0"/>
            </a:br>
            <a:r>
              <a:rPr lang="en-US" sz="2000" dirty="0"/>
              <a:t>1. Search</a:t>
            </a:r>
            <a:br>
              <a:rPr lang="en-US" sz="2000" dirty="0"/>
            </a:br>
            <a:r>
              <a:rPr lang="en-US" sz="2000" dirty="0"/>
              <a:t>2. Newspaper Article</a:t>
            </a:r>
            <a:br>
              <a:rPr lang="en-US" sz="2000" dirty="0"/>
            </a:br>
            <a:r>
              <a:rPr lang="en-US" sz="2000" dirty="0"/>
              <a:t>3. X Education</a:t>
            </a:r>
            <a:br>
              <a:rPr lang="en-US" sz="2000" dirty="0"/>
            </a:br>
            <a:r>
              <a:rPr lang="en-US" sz="2000" dirty="0"/>
              <a:t>4. Digital Advertisement</a:t>
            </a:r>
            <a:br>
              <a:rPr lang="en-US" sz="2000" dirty="0"/>
            </a:br>
            <a:r>
              <a:rPr lang="en-US" sz="2000" dirty="0"/>
              <a:t>5. Through </a:t>
            </a:r>
            <a:r>
              <a:rPr lang="en-US" sz="2000" dirty="0" err="1"/>
              <a:t>Recomendations</a:t>
            </a:r>
            <a:br>
              <a:rPr lang="en-US" sz="2000" dirty="0"/>
            </a:br>
            <a:r>
              <a:rPr lang="en-US" sz="2000" dirty="0"/>
              <a:t>▪ Another set of columns are also positively</a:t>
            </a:r>
            <a:br>
              <a:rPr lang="en-US" sz="2000" dirty="0"/>
            </a:br>
            <a:r>
              <a:rPr lang="en-US" sz="2000" dirty="0"/>
              <a:t>highly correlated with each other:</a:t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en-US" sz="2000" dirty="0" err="1"/>
              <a:t>TotalVisits</a:t>
            </a:r>
            <a:br>
              <a:rPr lang="en-US" sz="2000" dirty="0"/>
            </a:br>
            <a:r>
              <a:rPr lang="en-US" sz="2000" dirty="0"/>
              <a:t>2. Total Time Spent on Website</a:t>
            </a:r>
            <a:br>
              <a:rPr lang="en-US" sz="2000" dirty="0"/>
            </a:br>
            <a:r>
              <a:rPr lang="en-US" sz="2000" dirty="0"/>
              <a:t>3. Page Views Per Visit</a:t>
            </a:r>
            <a:br>
              <a:rPr lang="en-US" sz="2000" dirty="0"/>
            </a:br>
            <a:r>
              <a:rPr lang="en-US" sz="2000" dirty="0"/>
              <a:t>• There is a strong positive correlation</a:t>
            </a:r>
            <a:br>
              <a:rPr lang="en-US" sz="2000" dirty="0"/>
            </a:br>
            <a:r>
              <a:rPr lang="en-US" sz="2000" dirty="0"/>
              <a:t>between </a:t>
            </a:r>
            <a:r>
              <a:rPr lang="en-US" sz="2000" dirty="0" err="1"/>
              <a:t>Asymmetrique</a:t>
            </a:r>
            <a:r>
              <a:rPr lang="en-US" sz="2000" dirty="0"/>
              <a:t> Activity Index and</a:t>
            </a:r>
            <a:br>
              <a:rPr lang="en-US" sz="2000" dirty="0"/>
            </a:br>
            <a:r>
              <a:rPr lang="en-US" sz="2000" dirty="0" err="1"/>
              <a:t>Asymmetrique</a:t>
            </a:r>
            <a:r>
              <a:rPr lang="en-US" sz="2000" dirty="0"/>
              <a:t> Profile Index.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0BEDC-682B-40AE-A36D-549879B00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718" y="128790"/>
            <a:ext cx="8972282" cy="68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1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1B5B-AA79-468A-88E1-7FCC6385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53"/>
            <a:ext cx="9144000" cy="1031041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Model and Interpretation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A1E4D-81DC-42C8-9605-991A9959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186" y="1550269"/>
            <a:ext cx="10049814" cy="494548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Final model contains 14 most important features which satisfy all the selection criteria. </a:t>
            </a:r>
          </a:p>
          <a:p>
            <a:pPr algn="l"/>
            <a:r>
              <a:rPr lang="en-US" dirty="0"/>
              <a:t>• Lead score having conversion probability greater than 0.3 are being predicted as “Converted”. </a:t>
            </a:r>
          </a:p>
          <a:p>
            <a:pPr algn="l"/>
            <a:r>
              <a:rPr lang="en-US" dirty="0"/>
              <a:t>• Using this probability threshold value (0.3), the leads from the test dataset have been predicted whether they would get converted or not. </a:t>
            </a:r>
          </a:p>
          <a:p>
            <a:pPr algn="l"/>
            <a:r>
              <a:rPr lang="en-US" dirty="0"/>
              <a:t>• Confusion matrix with cut-off 0.3 has been created to calculate evaluation metrics. </a:t>
            </a:r>
          </a:p>
          <a:p>
            <a:pPr algn="l"/>
            <a:r>
              <a:rPr lang="en-US" dirty="0"/>
              <a:t>• Confusion matrix: [[3330  420]</a:t>
            </a:r>
          </a:p>
          <a:p>
            <a:pPr algn="l"/>
            <a:r>
              <a:rPr lang="en-US" dirty="0"/>
              <a:t>		           [ 691 1513]]</a:t>
            </a:r>
          </a:p>
          <a:p>
            <a:pPr algn="l"/>
            <a:r>
              <a:rPr lang="en-US" dirty="0"/>
              <a:t>• Evaluation metrics: </a:t>
            </a:r>
          </a:p>
          <a:p>
            <a:pPr algn="l"/>
            <a:r>
              <a:rPr lang="en-US" dirty="0"/>
              <a:t>• Accuracy: 0.8134 • Sensitivity: 0.6864 • Specificity: 0.888 • Precision: 0.8083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E35CBE-D96B-41A3-A3BF-818F35E8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35" y="1250312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79E9-2BCF-4140-B587-07EE08DF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24" y="365125"/>
            <a:ext cx="4301544" cy="5945523"/>
          </a:xfrm>
        </p:spPr>
        <p:txBody>
          <a:bodyPr>
            <a:normAutofit/>
          </a:bodyPr>
          <a:lstStyle/>
          <a:p>
            <a:r>
              <a:rPr lang="en-US" sz="1800" dirty="0"/>
              <a:t>• Receiver Operating Characteristics (ROC)</a:t>
            </a:r>
            <a:br>
              <a:rPr lang="en-US" sz="1800" dirty="0"/>
            </a:br>
            <a:r>
              <a:rPr lang="en-US" sz="1800" dirty="0"/>
              <a:t>Curve:</a:t>
            </a:r>
            <a:br>
              <a:rPr lang="en-US" sz="1800" dirty="0"/>
            </a:br>
            <a:r>
              <a:rPr lang="en-US" sz="1800" dirty="0"/>
              <a:t>• By determining the Area Under the</a:t>
            </a:r>
            <a:br>
              <a:rPr lang="en-US" sz="1800" dirty="0"/>
            </a:br>
            <a:r>
              <a:rPr lang="en-US" sz="1800" dirty="0"/>
              <a:t>Curve (AUC) of the ROC curve, the</a:t>
            </a:r>
            <a:br>
              <a:rPr lang="en-US" sz="1800" dirty="0"/>
            </a:br>
            <a:r>
              <a:rPr lang="en-US" sz="1800" dirty="0"/>
              <a:t>goodness of the model is</a:t>
            </a:r>
            <a:br>
              <a:rPr lang="en-US" sz="1800" dirty="0"/>
            </a:br>
            <a:r>
              <a:rPr lang="en-US" sz="1800" dirty="0"/>
              <a:t>determined.</a:t>
            </a:r>
            <a:br>
              <a:rPr lang="en-US" sz="1800" dirty="0"/>
            </a:br>
            <a:r>
              <a:rPr lang="en-US" sz="1800" dirty="0"/>
              <a:t>• Since the ROC curve is close to the</a:t>
            </a:r>
            <a:br>
              <a:rPr lang="en-US" sz="1800" dirty="0"/>
            </a:br>
            <a:r>
              <a:rPr lang="en-US" sz="1800" dirty="0"/>
              <a:t>upper left part of the graph, it means</a:t>
            </a:r>
            <a:br>
              <a:rPr lang="en-US" sz="1800" dirty="0"/>
            </a:br>
            <a:r>
              <a:rPr lang="en-US" sz="1800" dirty="0"/>
              <a:t>this model is a very good model.</a:t>
            </a:r>
            <a:br>
              <a:rPr lang="en-US" sz="1800" dirty="0"/>
            </a:br>
            <a:r>
              <a:rPr lang="en-US" sz="1800" dirty="0"/>
              <a:t>• The value of AUC for our model is</a:t>
            </a:r>
            <a:br>
              <a:rPr lang="en-US" sz="1800" dirty="0"/>
            </a:br>
            <a:r>
              <a:rPr lang="en-US" sz="1800" dirty="0"/>
              <a:t>0.87.</a:t>
            </a:r>
            <a:br>
              <a:rPr lang="en-US" sz="1800" dirty="0"/>
            </a:br>
            <a:r>
              <a:rPr lang="en-US" sz="1800" dirty="0"/>
              <a:t>• Plot accuracy sensitivity and specificity:</a:t>
            </a:r>
            <a:br>
              <a:rPr lang="en-US" sz="1800" dirty="0"/>
            </a:br>
            <a:r>
              <a:rPr lang="en-US" sz="1800" dirty="0"/>
              <a:t>• Tradeoff between sensitivity and</a:t>
            </a:r>
            <a:br>
              <a:rPr lang="en-US" sz="1800" dirty="0"/>
            </a:br>
            <a:r>
              <a:rPr lang="en-US" sz="1800" dirty="0"/>
              <a:t>accuracy can be observed (cutoff =</a:t>
            </a:r>
            <a:br>
              <a:rPr lang="en-US" sz="1800" dirty="0"/>
            </a:br>
            <a:r>
              <a:rPr lang="en-US" sz="1800" dirty="0"/>
              <a:t>0.3).</a:t>
            </a:r>
            <a:br>
              <a:rPr lang="en-US" sz="1800" dirty="0"/>
            </a:br>
            <a:r>
              <a:rPr lang="en-US" sz="1800" dirty="0"/>
              <a:t>• Precision and Recall plot:</a:t>
            </a:r>
            <a:br>
              <a:rPr lang="en-US" sz="1800" dirty="0"/>
            </a:br>
            <a:r>
              <a:rPr lang="en-US" sz="1800" dirty="0"/>
              <a:t>• Ideal cutoff of 0.4 is observed from</a:t>
            </a:r>
            <a:br>
              <a:rPr lang="en-US" sz="1800" dirty="0"/>
            </a:br>
            <a:r>
              <a:rPr lang="en-US" sz="1800" dirty="0"/>
              <a:t>recall and precision plot.</a:t>
            </a:r>
            <a:br>
              <a:rPr lang="en-US" sz="1800" dirty="0"/>
            </a:br>
            <a:r>
              <a:rPr lang="en-US" sz="1800" dirty="0"/>
              <a:t>• We will use both the cutoff and evaluate</a:t>
            </a:r>
            <a:br>
              <a:rPr lang="en-US" sz="1800" dirty="0"/>
            </a:br>
            <a:r>
              <a:rPr lang="en-US" sz="1800" dirty="0"/>
              <a:t>results for further predictions.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D1A63-A720-4C7E-A144-8A6A34B5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15" y="295275"/>
            <a:ext cx="6229885" cy="313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63E6E-0865-4C21-9AD6-E4982254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15" y="3678763"/>
            <a:ext cx="352425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48115-96AB-448A-84FA-405580B90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9" y="3678763"/>
            <a:ext cx="35242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ECB0-D23C-4742-9551-3A062C5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12E7-5C58-4CD4-B0F2-FBF532CE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Followings are top three features that contribute to decision which mean the conversion probability of a lead increases with increase in values of these features:</a:t>
            </a:r>
          </a:p>
          <a:p>
            <a:pPr marL="0" indent="0">
              <a:buNone/>
            </a:pPr>
            <a:r>
              <a:rPr lang="en-US" dirty="0"/>
              <a:t> • Lead Origin </a:t>
            </a:r>
          </a:p>
          <a:p>
            <a:pPr marL="0" indent="0">
              <a:buNone/>
            </a:pPr>
            <a:r>
              <a:rPr lang="en-US" dirty="0"/>
              <a:t>• What is your current occupation</a:t>
            </a:r>
          </a:p>
          <a:p>
            <a:pPr marL="0" indent="0">
              <a:buNone/>
            </a:pPr>
            <a:r>
              <a:rPr lang="en-US" dirty="0"/>
              <a:t> • Last Activity </a:t>
            </a:r>
          </a:p>
          <a:p>
            <a:pPr marL="0" indent="0">
              <a:buNone/>
            </a:pPr>
            <a:r>
              <a:rPr lang="en-US" dirty="0"/>
              <a:t>• Top three categories that contribute to decision </a:t>
            </a:r>
          </a:p>
          <a:p>
            <a:pPr marL="0" indent="0">
              <a:buNone/>
            </a:pPr>
            <a:r>
              <a:rPr lang="en-US" dirty="0"/>
              <a:t>• Lead Origin ==&gt; Lead Add Form 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dirty="0"/>
              <a:t>What is your current occupation ==&gt; Working </a:t>
            </a:r>
            <a:r>
              <a:rPr lang="en-US"/>
              <a:t>Professional 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dirty="0"/>
              <a:t>Last Activity ==&gt; SMS 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21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LEAD_SCORING_GROUP_CASE_STUDY_BY_GOPINATH AND NIKHIL</vt:lpstr>
      <vt:lpstr>Problem Statement:</vt:lpstr>
      <vt:lpstr>Plotting boxplot for outlier</vt:lpstr>
      <vt:lpstr>‘Converted’ column has been chosen as target variable. So, bivariate analysis of important variables has been performed with respect to the target variable.  ▪ Lateral students and the visitors showing interest on next batch have higher chances of getting converted.  ▪ Lead quality tagged with “High in Relevance” has high conversion rate history.  ▪ Lead originated through “Lead Add Form” and “Quick Add Form” has high possibility of getting converted.  ▪ Lead belongs to Welingak Website, WeLearn, Live Chat and NC_EDM converts more than any other sources</vt:lpstr>
      <vt:lpstr>PowerPoint Presentation</vt:lpstr>
      <vt:lpstr>▪ Following group of columns are positively highly correlated with each other: 1. Search 2. Newspaper Article 3. X Education 4. Digital Advertisement 5. Through Recomendations ▪ Another set of columns are also positively highly correlated with each other: 1. TotalVisits 2. Total Time Spent on Website 3. Page Views Per Visit • There is a strong positive correlation between Asymmetrique Activity Index and Asymmetrique Profile Index.</vt:lpstr>
      <vt:lpstr>Final Model and Interpretation </vt:lpstr>
      <vt:lpstr>• Receiver Operating Characteristics (ROC) Curve: • By determining the Area Under the Curve (AUC) of the ROC curve, the goodness of the model is determined. • Since the ROC curve is close to the upper left part of the graph, it means this model is a very good model. • The value of AUC for our model is 0.87. • Plot accuracy sensitivity and specificity: • Tradeoff between sensitivity and accuracy can be observed (cutoff = 0.3). • Precision and Recall plot: • Ideal cutoff of 0.4 is observed from recall and precision plot. • We will use both the cutoff and evaluate results for further predictions.</vt:lpstr>
      <vt:lpstr>Conclusion and 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LEAD_SCORING_GROUP_CASE_STUDY_BY_GOPINATH AND NIKHIL</dc:title>
  <dc:creator>gopinath kamble</dc:creator>
  <cp:lastModifiedBy>gopinath kamble</cp:lastModifiedBy>
  <cp:revision>3</cp:revision>
  <dcterms:created xsi:type="dcterms:W3CDTF">2022-02-09T17:43:47Z</dcterms:created>
  <dcterms:modified xsi:type="dcterms:W3CDTF">2022-02-09T18:02:14Z</dcterms:modified>
</cp:coreProperties>
</file>