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69CB-F84E-4376-8895-017578889E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CD7AA5-9465-4E4A-88B5-700BEFFF30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914848-3044-47EF-BCDA-1DA97C7C9E2F}"/>
              </a:ext>
            </a:extLst>
          </p:cNvPr>
          <p:cNvSpPr>
            <a:spLocks noGrp="1"/>
          </p:cNvSpPr>
          <p:nvPr>
            <p:ph type="dt" sz="half" idx="10"/>
          </p:nvPr>
        </p:nvSpPr>
        <p:spPr/>
        <p:txBody>
          <a:bodyPr/>
          <a:lstStyle/>
          <a:p>
            <a:fld id="{01573176-59E8-4CDD-BD47-151998E555AE}" type="datetimeFigureOut">
              <a:rPr lang="en-IN" smtClean="0"/>
              <a:t>01-12-2021</a:t>
            </a:fld>
            <a:endParaRPr lang="en-IN"/>
          </a:p>
        </p:txBody>
      </p:sp>
      <p:sp>
        <p:nvSpPr>
          <p:cNvPr id="5" name="Footer Placeholder 4">
            <a:extLst>
              <a:ext uri="{FF2B5EF4-FFF2-40B4-BE49-F238E27FC236}">
                <a16:creationId xmlns:a16="http://schemas.microsoft.com/office/drawing/2014/main" id="{38189C37-7C02-4046-922C-B2A4223758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050884-EC3D-448A-8B08-EE8D38DF67E5}"/>
              </a:ext>
            </a:extLst>
          </p:cNvPr>
          <p:cNvSpPr>
            <a:spLocks noGrp="1"/>
          </p:cNvSpPr>
          <p:nvPr>
            <p:ph type="sldNum" sz="quarter" idx="12"/>
          </p:nvPr>
        </p:nvSpPr>
        <p:spPr/>
        <p:txBody>
          <a:bodyPr/>
          <a:lstStyle/>
          <a:p>
            <a:fld id="{1B732228-4765-458C-89D6-C9CC8C9692A0}" type="slidenum">
              <a:rPr lang="en-IN" smtClean="0"/>
              <a:t>‹#›</a:t>
            </a:fld>
            <a:endParaRPr lang="en-IN"/>
          </a:p>
        </p:txBody>
      </p:sp>
    </p:spTree>
    <p:extLst>
      <p:ext uri="{BB962C8B-B14F-4D97-AF65-F5344CB8AC3E}">
        <p14:creationId xmlns:p14="http://schemas.microsoft.com/office/powerpoint/2010/main" val="281856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4849-B475-4854-A1CB-2AA6520120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57B6C3-AC4A-4B87-A43F-FCD208957A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1CB575-4C85-4FE4-A68D-8AE427737C34}"/>
              </a:ext>
            </a:extLst>
          </p:cNvPr>
          <p:cNvSpPr>
            <a:spLocks noGrp="1"/>
          </p:cNvSpPr>
          <p:nvPr>
            <p:ph type="dt" sz="half" idx="10"/>
          </p:nvPr>
        </p:nvSpPr>
        <p:spPr/>
        <p:txBody>
          <a:bodyPr/>
          <a:lstStyle/>
          <a:p>
            <a:fld id="{01573176-59E8-4CDD-BD47-151998E555AE}" type="datetimeFigureOut">
              <a:rPr lang="en-IN" smtClean="0"/>
              <a:t>01-12-2021</a:t>
            </a:fld>
            <a:endParaRPr lang="en-IN"/>
          </a:p>
        </p:txBody>
      </p:sp>
      <p:sp>
        <p:nvSpPr>
          <p:cNvPr id="5" name="Footer Placeholder 4">
            <a:extLst>
              <a:ext uri="{FF2B5EF4-FFF2-40B4-BE49-F238E27FC236}">
                <a16:creationId xmlns:a16="http://schemas.microsoft.com/office/drawing/2014/main" id="{364E1AC6-2777-4E7A-BC9B-38E4ACD1B4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6F65AC-E3F4-4313-9015-39FA1E12308D}"/>
              </a:ext>
            </a:extLst>
          </p:cNvPr>
          <p:cNvSpPr>
            <a:spLocks noGrp="1"/>
          </p:cNvSpPr>
          <p:nvPr>
            <p:ph type="sldNum" sz="quarter" idx="12"/>
          </p:nvPr>
        </p:nvSpPr>
        <p:spPr/>
        <p:txBody>
          <a:bodyPr/>
          <a:lstStyle/>
          <a:p>
            <a:fld id="{1B732228-4765-458C-89D6-C9CC8C9692A0}" type="slidenum">
              <a:rPr lang="en-IN" smtClean="0"/>
              <a:t>‹#›</a:t>
            </a:fld>
            <a:endParaRPr lang="en-IN"/>
          </a:p>
        </p:txBody>
      </p:sp>
    </p:spTree>
    <p:extLst>
      <p:ext uri="{BB962C8B-B14F-4D97-AF65-F5344CB8AC3E}">
        <p14:creationId xmlns:p14="http://schemas.microsoft.com/office/powerpoint/2010/main" val="237659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B7F01B-3A30-4A13-B20C-43436F2F0C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D339F0-B6A8-46DA-A293-D9BDFAA5E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6345FE-8543-47AC-98A3-A1465879EED7}"/>
              </a:ext>
            </a:extLst>
          </p:cNvPr>
          <p:cNvSpPr>
            <a:spLocks noGrp="1"/>
          </p:cNvSpPr>
          <p:nvPr>
            <p:ph type="dt" sz="half" idx="10"/>
          </p:nvPr>
        </p:nvSpPr>
        <p:spPr/>
        <p:txBody>
          <a:bodyPr/>
          <a:lstStyle/>
          <a:p>
            <a:fld id="{01573176-59E8-4CDD-BD47-151998E555AE}" type="datetimeFigureOut">
              <a:rPr lang="en-IN" smtClean="0"/>
              <a:t>01-12-2021</a:t>
            </a:fld>
            <a:endParaRPr lang="en-IN"/>
          </a:p>
        </p:txBody>
      </p:sp>
      <p:sp>
        <p:nvSpPr>
          <p:cNvPr id="5" name="Footer Placeholder 4">
            <a:extLst>
              <a:ext uri="{FF2B5EF4-FFF2-40B4-BE49-F238E27FC236}">
                <a16:creationId xmlns:a16="http://schemas.microsoft.com/office/drawing/2014/main" id="{A23F6098-FE61-4C62-B6B4-C347F804F9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284B9-345E-496D-A496-CA1D40EBA303}"/>
              </a:ext>
            </a:extLst>
          </p:cNvPr>
          <p:cNvSpPr>
            <a:spLocks noGrp="1"/>
          </p:cNvSpPr>
          <p:nvPr>
            <p:ph type="sldNum" sz="quarter" idx="12"/>
          </p:nvPr>
        </p:nvSpPr>
        <p:spPr/>
        <p:txBody>
          <a:bodyPr/>
          <a:lstStyle/>
          <a:p>
            <a:fld id="{1B732228-4765-458C-89D6-C9CC8C9692A0}" type="slidenum">
              <a:rPr lang="en-IN" smtClean="0"/>
              <a:t>‹#›</a:t>
            </a:fld>
            <a:endParaRPr lang="en-IN"/>
          </a:p>
        </p:txBody>
      </p:sp>
    </p:spTree>
    <p:extLst>
      <p:ext uri="{BB962C8B-B14F-4D97-AF65-F5344CB8AC3E}">
        <p14:creationId xmlns:p14="http://schemas.microsoft.com/office/powerpoint/2010/main" val="7597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F71E-B02C-40C7-AA4A-B515289DED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195500-0188-4756-9825-BECE042D8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C3D613-4532-406D-A90A-E1123CB4E7F3}"/>
              </a:ext>
            </a:extLst>
          </p:cNvPr>
          <p:cNvSpPr>
            <a:spLocks noGrp="1"/>
          </p:cNvSpPr>
          <p:nvPr>
            <p:ph type="dt" sz="half" idx="10"/>
          </p:nvPr>
        </p:nvSpPr>
        <p:spPr/>
        <p:txBody>
          <a:bodyPr/>
          <a:lstStyle/>
          <a:p>
            <a:fld id="{01573176-59E8-4CDD-BD47-151998E555AE}" type="datetimeFigureOut">
              <a:rPr lang="en-IN" smtClean="0"/>
              <a:t>01-12-2021</a:t>
            </a:fld>
            <a:endParaRPr lang="en-IN"/>
          </a:p>
        </p:txBody>
      </p:sp>
      <p:sp>
        <p:nvSpPr>
          <p:cNvPr id="5" name="Footer Placeholder 4">
            <a:extLst>
              <a:ext uri="{FF2B5EF4-FFF2-40B4-BE49-F238E27FC236}">
                <a16:creationId xmlns:a16="http://schemas.microsoft.com/office/drawing/2014/main" id="{5C7C17B9-2F6F-48F1-9E63-6DF77F4C9B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E0B11-45E6-4B6D-B500-D905492B3774}"/>
              </a:ext>
            </a:extLst>
          </p:cNvPr>
          <p:cNvSpPr>
            <a:spLocks noGrp="1"/>
          </p:cNvSpPr>
          <p:nvPr>
            <p:ph type="sldNum" sz="quarter" idx="12"/>
          </p:nvPr>
        </p:nvSpPr>
        <p:spPr/>
        <p:txBody>
          <a:bodyPr/>
          <a:lstStyle/>
          <a:p>
            <a:fld id="{1B732228-4765-458C-89D6-C9CC8C9692A0}" type="slidenum">
              <a:rPr lang="en-IN" smtClean="0"/>
              <a:t>‹#›</a:t>
            </a:fld>
            <a:endParaRPr lang="en-IN"/>
          </a:p>
        </p:txBody>
      </p:sp>
    </p:spTree>
    <p:extLst>
      <p:ext uri="{BB962C8B-B14F-4D97-AF65-F5344CB8AC3E}">
        <p14:creationId xmlns:p14="http://schemas.microsoft.com/office/powerpoint/2010/main" val="50970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8D24-04F7-4CA8-B5B2-84D40F0BF1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0C78B7-5B6B-4B70-8804-D3DFB5D4DF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71CAC1-212E-46AD-A212-313B4BA3B765}"/>
              </a:ext>
            </a:extLst>
          </p:cNvPr>
          <p:cNvSpPr>
            <a:spLocks noGrp="1"/>
          </p:cNvSpPr>
          <p:nvPr>
            <p:ph type="dt" sz="half" idx="10"/>
          </p:nvPr>
        </p:nvSpPr>
        <p:spPr/>
        <p:txBody>
          <a:bodyPr/>
          <a:lstStyle/>
          <a:p>
            <a:fld id="{01573176-59E8-4CDD-BD47-151998E555AE}" type="datetimeFigureOut">
              <a:rPr lang="en-IN" smtClean="0"/>
              <a:t>01-12-2021</a:t>
            </a:fld>
            <a:endParaRPr lang="en-IN"/>
          </a:p>
        </p:txBody>
      </p:sp>
      <p:sp>
        <p:nvSpPr>
          <p:cNvPr id="5" name="Footer Placeholder 4">
            <a:extLst>
              <a:ext uri="{FF2B5EF4-FFF2-40B4-BE49-F238E27FC236}">
                <a16:creationId xmlns:a16="http://schemas.microsoft.com/office/drawing/2014/main" id="{D3A81FD4-C996-4DCF-A8B7-C44F41F50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ED9F0B-1B85-47C8-85A2-F8CC48A6BE59}"/>
              </a:ext>
            </a:extLst>
          </p:cNvPr>
          <p:cNvSpPr>
            <a:spLocks noGrp="1"/>
          </p:cNvSpPr>
          <p:nvPr>
            <p:ph type="sldNum" sz="quarter" idx="12"/>
          </p:nvPr>
        </p:nvSpPr>
        <p:spPr/>
        <p:txBody>
          <a:bodyPr/>
          <a:lstStyle/>
          <a:p>
            <a:fld id="{1B732228-4765-458C-89D6-C9CC8C9692A0}" type="slidenum">
              <a:rPr lang="en-IN" smtClean="0"/>
              <a:t>‹#›</a:t>
            </a:fld>
            <a:endParaRPr lang="en-IN"/>
          </a:p>
        </p:txBody>
      </p:sp>
    </p:spTree>
    <p:extLst>
      <p:ext uri="{BB962C8B-B14F-4D97-AF65-F5344CB8AC3E}">
        <p14:creationId xmlns:p14="http://schemas.microsoft.com/office/powerpoint/2010/main" val="389833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9D30-FA07-4B74-813F-FDDD425B91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DC6E37-C134-40CF-AAAE-57692FE15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4AD0AD-B2FE-4736-8F39-E5C19E039F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984DA3-E988-44BE-B93A-D9B07A64E4B2}"/>
              </a:ext>
            </a:extLst>
          </p:cNvPr>
          <p:cNvSpPr>
            <a:spLocks noGrp="1"/>
          </p:cNvSpPr>
          <p:nvPr>
            <p:ph type="dt" sz="half" idx="10"/>
          </p:nvPr>
        </p:nvSpPr>
        <p:spPr/>
        <p:txBody>
          <a:bodyPr/>
          <a:lstStyle/>
          <a:p>
            <a:fld id="{01573176-59E8-4CDD-BD47-151998E555AE}" type="datetimeFigureOut">
              <a:rPr lang="en-IN" smtClean="0"/>
              <a:t>01-12-2021</a:t>
            </a:fld>
            <a:endParaRPr lang="en-IN"/>
          </a:p>
        </p:txBody>
      </p:sp>
      <p:sp>
        <p:nvSpPr>
          <p:cNvPr id="6" name="Footer Placeholder 5">
            <a:extLst>
              <a:ext uri="{FF2B5EF4-FFF2-40B4-BE49-F238E27FC236}">
                <a16:creationId xmlns:a16="http://schemas.microsoft.com/office/drawing/2014/main" id="{C20A1EB9-5708-4B89-8C23-843B5DB0E0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4269C8-2098-4DD4-B7F4-E5834E6E56B8}"/>
              </a:ext>
            </a:extLst>
          </p:cNvPr>
          <p:cNvSpPr>
            <a:spLocks noGrp="1"/>
          </p:cNvSpPr>
          <p:nvPr>
            <p:ph type="sldNum" sz="quarter" idx="12"/>
          </p:nvPr>
        </p:nvSpPr>
        <p:spPr/>
        <p:txBody>
          <a:bodyPr/>
          <a:lstStyle/>
          <a:p>
            <a:fld id="{1B732228-4765-458C-89D6-C9CC8C9692A0}" type="slidenum">
              <a:rPr lang="en-IN" smtClean="0"/>
              <a:t>‹#›</a:t>
            </a:fld>
            <a:endParaRPr lang="en-IN"/>
          </a:p>
        </p:txBody>
      </p:sp>
    </p:spTree>
    <p:extLst>
      <p:ext uri="{BB962C8B-B14F-4D97-AF65-F5344CB8AC3E}">
        <p14:creationId xmlns:p14="http://schemas.microsoft.com/office/powerpoint/2010/main" val="1608723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A8F7-3B52-4D7F-881F-56352EEE19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8A4162-8E8F-4BFD-B945-6DADC2894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421306-A655-4226-ADCA-D67C19BBD3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0E57E5-2296-4CC1-AA4D-11BCADA02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99CF70-4B08-4931-9172-AF0781552D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69A31A-89A6-45B6-9120-D0778252F790}"/>
              </a:ext>
            </a:extLst>
          </p:cNvPr>
          <p:cNvSpPr>
            <a:spLocks noGrp="1"/>
          </p:cNvSpPr>
          <p:nvPr>
            <p:ph type="dt" sz="half" idx="10"/>
          </p:nvPr>
        </p:nvSpPr>
        <p:spPr/>
        <p:txBody>
          <a:bodyPr/>
          <a:lstStyle/>
          <a:p>
            <a:fld id="{01573176-59E8-4CDD-BD47-151998E555AE}" type="datetimeFigureOut">
              <a:rPr lang="en-IN" smtClean="0"/>
              <a:t>01-12-2021</a:t>
            </a:fld>
            <a:endParaRPr lang="en-IN"/>
          </a:p>
        </p:txBody>
      </p:sp>
      <p:sp>
        <p:nvSpPr>
          <p:cNvPr id="8" name="Footer Placeholder 7">
            <a:extLst>
              <a:ext uri="{FF2B5EF4-FFF2-40B4-BE49-F238E27FC236}">
                <a16:creationId xmlns:a16="http://schemas.microsoft.com/office/drawing/2014/main" id="{A144BCE4-1747-4E07-9310-ACE0021085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1C2F63-0DAF-4A6C-8F7A-EDADE8237E7D}"/>
              </a:ext>
            </a:extLst>
          </p:cNvPr>
          <p:cNvSpPr>
            <a:spLocks noGrp="1"/>
          </p:cNvSpPr>
          <p:nvPr>
            <p:ph type="sldNum" sz="quarter" idx="12"/>
          </p:nvPr>
        </p:nvSpPr>
        <p:spPr/>
        <p:txBody>
          <a:bodyPr/>
          <a:lstStyle/>
          <a:p>
            <a:fld id="{1B732228-4765-458C-89D6-C9CC8C9692A0}" type="slidenum">
              <a:rPr lang="en-IN" smtClean="0"/>
              <a:t>‹#›</a:t>
            </a:fld>
            <a:endParaRPr lang="en-IN"/>
          </a:p>
        </p:txBody>
      </p:sp>
    </p:spTree>
    <p:extLst>
      <p:ext uri="{BB962C8B-B14F-4D97-AF65-F5344CB8AC3E}">
        <p14:creationId xmlns:p14="http://schemas.microsoft.com/office/powerpoint/2010/main" val="64210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8A14-5BD2-4BE1-B0FB-0ECE1ED5C8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E5D83C-B2D3-42D5-8C44-6827487D257D}"/>
              </a:ext>
            </a:extLst>
          </p:cNvPr>
          <p:cNvSpPr>
            <a:spLocks noGrp="1"/>
          </p:cNvSpPr>
          <p:nvPr>
            <p:ph type="dt" sz="half" idx="10"/>
          </p:nvPr>
        </p:nvSpPr>
        <p:spPr/>
        <p:txBody>
          <a:bodyPr/>
          <a:lstStyle/>
          <a:p>
            <a:fld id="{01573176-59E8-4CDD-BD47-151998E555AE}" type="datetimeFigureOut">
              <a:rPr lang="en-IN" smtClean="0"/>
              <a:t>01-12-2021</a:t>
            </a:fld>
            <a:endParaRPr lang="en-IN"/>
          </a:p>
        </p:txBody>
      </p:sp>
      <p:sp>
        <p:nvSpPr>
          <p:cNvPr id="4" name="Footer Placeholder 3">
            <a:extLst>
              <a:ext uri="{FF2B5EF4-FFF2-40B4-BE49-F238E27FC236}">
                <a16:creationId xmlns:a16="http://schemas.microsoft.com/office/drawing/2014/main" id="{000FED8C-58BC-4571-8C12-14F5F5DCB8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503217-C02F-4FAA-9FB3-60B21A3AC05F}"/>
              </a:ext>
            </a:extLst>
          </p:cNvPr>
          <p:cNvSpPr>
            <a:spLocks noGrp="1"/>
          </p:cNvSpPr>
          <p:nvPr>
            <p:ph type="sldNum" sz="quarter" idx="12"/>
          </p:nvPr>
        </p:nvSpPr>
        <p:spPr/>
        <p:txBody>
          <a:bodyPr/>
          <a:lstStyle/>
          <a:p>
            <a:fld id="{1B732228-4765-458C-89D6-C9CC8C9692A0}" type="slidenum">
              <a:rPr lang="en-IN" smtClean="0"/>
              <a:t>‹#›</a:t>
            </a:fld>
            <a:endParaRPr lang="en-IN"/>
          </a:p>
        </p:txBody>
      </p:sp>
    </p:spTree>
    <p:extLst>
      <p:ext uri="{BB962C8B-B14F-4D97-AF65-F5344CB8AC3E}">
        <p14:creationId xmlns:p14="http://schemas.microsoft.com/office/powerpoint/2010/main" val="288302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B829D5-D51A-4D68-B1AC-7CAD5A8B64F0}"/>
              </a:ext>
            </a:extLst>
          </p:cNvPr>
          <p:cNvSpPr>
            <a:spLocks noGrp="1"/>
          </p:cNvSpPr>
          <p:nvPr>
            <p:ph type="dt" sz="half" idx="10"/>
          </p:nvPr>
        </p:nvSpPr>
        <p:spPr/>
        <p:txBody>
          <a:bodyPr/>
          <a:lstStyle/>
          <a:p>
            <a:fld id="{01573176-59E8-4CDD-BD47-151998E555AE}" type="datetimeFigureOut">
              <a:rPr lang="en-IN" smtClean="0"/>
              <a:t>01-12-2021</a:t>
            </a:fld>
            <a:endParaRPr lang="en-IN"/>
          </a:p>
        </p:txBody>
      </p:sp>
      <p:sp>
        <p:nvSpPr>
          <p:cNvPr id="3" name="Footer Placeholder 2">
            <a:extLst>
              <a:ext uri="{FF2B5EF4-FFF2-40B4-BE49-F238E27FC236}">
                <a16:creationId xmlns:a16="http://schemas.microsoft.com/office/drawing/2014/main" id="{42A46590-74A3-4C5B-8628-9B1D77D40E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0AB145-5B30-4B63-A8D6-DBC9542A7D52}"/>
              </a:ext>
            </a:extLst>
          </p:cNvPr>
          <p:cNvSpPr>
            <a:spLocks noGrp="1"/>
          </p:cNvSpPr>
          <p:nvPr>
            <p:ph type="sldNum" sz="quarter" idx="12"/>
          </p:nvPr>
        </p:nvSpPr>
        <p:spPr/>
        <p:txBody>
          <a:bodyPr/>
          <a:lstStyle/>
          <a:p>
            <a:fld id="{1B732228-4765-458C-89D6-C9CC8C9692A0}" type="slidenum">
              <a:rPr lang="en-IN" smtClean="0"/>
              <a:t>‹#›</a:t>
            </a:fld>
            <a:endParaRPr lang="en-IN"/>
          </a:p>
        </p:txBody>
      </p:sp>
    </p:spTree>
    <p:extLst>
      <p:ext uri="{BB962C8B-B14F-4D97-AF65-F5344CB8AC3E}">
        <p14:creationId xmlns:p14="http://schemas.microsoft.com/office/powerpoint/2010/main" val="208814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F22E-209A-44C0-B838-FB8678BA3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A1F168-88A0-4FF6-AE9B-E9094B990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28835D-4050-4C26-BE3C-FD0E5B2CF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508C2-0F96-4F7D-8BD5-28020BFE0D36}"/>
              </a:ext>
            </a:extLst>
          </p:cNvPr>
          <p:cNvSpPr>
            <a:spLocks noGrp="1"/>
          </p:cNvSpPr>
          <p:nvPr>
            <p:ph type="dt" sz="half" idx="10"/>
          </p:nvPr>
        </p:nvSpPr>
        <p:spPr/>
        <p:txBody>
          <a:bodyPr/>
          <a:lstStyle/>
          <a:p>
            <a:fld id="{01573176-59E8-4CDD-BD47-151998E555AE}" type="datetimeFigureOut">
              <a:rPr lang="en-IN" smtClean="0"/>
              <a:t>01-12-2021</a:t>
            </a:fld>
            <a:endParaRPr lang="en-IN"/>
          </a:p>
        </p:txBody>
      </p:sp>
      <p:sp>
        <p:nvSpPr>
          <p:cNvPr id="6" name="Footer Placeholder 5">
            <a:extLst>
              <a:ext uri="{FF2B5EF4-FFF2-40B4-BE49-F238E27FC236}">
                <a16:creationId xmlns:a16="http://schemas.microsoft.com/office/drawing/2014/main" id="{81697E6C-5FCE-4A91-9107-91C1E9AA7A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3B60CD-F590-4A1E-861B-A637B9143A96}"/>
              </a:ext>
            </a:extLst>
          </p:cNvPr>
          <p:cNvSpPr>
            <a:spLocks noGrp="1"/>
          </p:cNvSpPr>
          <p:nvPr>
            <p:ph type="sldNum" sz="quarter" idx="12"/>
          </p:nvPr>
        </p:nvSpPr>
        <p:spPr/>
        <p:txBody>
          <a:bodyPr/>
          <a:lstStyle/>
          <a:p>
            <a:fld id="{1B732228-4765-458C-89D6-C9CC8C9692A0}" type="slidenum">
              <a:rPr lang="en-IN" smtClean="0"/>
              <a:t>‹#›</a:t>
            </a:fld>
            <a:endParaRPr lang="en-IN"/>
          </a:p>
        </p:txBody>
      </p:sp>
    </p:spTree>
    <p:extLst>
      <p:ext uri="{BB962C8B-B14F-4D97-AF65-F5344CB8AC3E}">
        <p14:creationId xmlns:p14="http://schemas.microsoft.com/office/powerpoint/2010/main" val="30731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028E-7D32-4932-B2C6-F69550771F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AF9DC7-084B-4DDF-ABF2-A35C3064AB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E113B3-0D46-4ECB-8434-90B8C3A85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8CAA2-8D03-4D9F-8C6D-88A60E4CEC7D}"/>
              </a:ext>
            </a:extLst>
          </p:cNvPr>
          <p:cNvSpPr>
            <a:spLocks noGrp="1"/>
          </p:cNvSpPr>
          <p:nvPr>
            <p:ph type="dt" sz="half" idx="10"/>
          </p:nvPr>
        </p:nvSpPr>
        <p:spPr/>
        <p:txBody>
          <a:bodyPr/>
          <a:lstStyle/>
          <a:p>
            <a:fld id="{01573176-59E8-4CDD-BD47-151998E555AE}" type="datetimeFigureOut">
              <a:rPr lang="en-IN" smtClean="0"/>
              <a:t>01-12-2021</a:t>
            </a:fld>
            <a:endParaRPr lang="en-IN"/>
          </a:p>
        </p:txBody>
      </p:sp>
      <p:sp>
        <p:nvSpPr>
          <p:cNvPr id="6" name="Footer Placeholder 5">
            <a:extLst>
              <a:ext uri="{FF2B5EF4-FFF2-40B4-BE49-F238E27FC236}">
                <a16:creationId xmlns:a16="http://schemas.microsoft.com/office/drawing/2014/main" id="{1B177284-0B2B-4B9D-8320-607D52C63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F9F0D6-0502-4BAD-8750-13DE97C41FBD}"/>
              </a:ext>
            </a:extLst>
          </p:cNvPr>
          <p:cNvSpPr>
            <a:spLocks noGrp="1"/>
          </p:cNvSpPr>
          <p:nvPr>
            <p:ph type="sldNum" sz="quarter" idx="12"/>
          </p:nvPr>
        </p:nvSpPr>
        <p:spPr/>
        <p:txBody>
          <a:bodyPr/>
          <a:lstStyle/>
          <a:p>
            <a:fld id="{1B732228-4765-458C-89D6-C9CC8C9692A0}" type="slidenum">
              <a:rPr lang="en-IN" smtClean="0"/>
              <a:t>‹#›</a:t>
            </a:fld>
            <a:endParaRPr lang="en-IN"/>
          </a:p>
        </p:txBody>
      </p:sp>
    </p:spTree>
    <p:extLst>
      <p:ext uri="{BB962C8B-B14F-4D97-AF65-F5344CB8AC3E}">
        <p14:creationId xmlns:p14="http://schemas.microsoft.com/office/powerpoint/2010/main" val="16977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5902D6-69D1-47D5-A9D3-203E9AD8B0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B1DBD9-5A91-4366-9685-03833B8823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4B8678-465D-4BF5-B06A-1D7B4F8618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73176-59E8-4CDD-BD47-151998E555AE}" type="datetimeFigureOut">
              <a:rPr lang="en-IN" smtClean="0"/>
              <a:t>01-12-2021</a:t>
            </a:fld>
            <a:endParaRPr lang="en-IN"/>
          </a:p>
        </p:txBody>
      </p:sp>
      <p:sp>
        <p:nvSpPr>
          <p:cNvPr id="5" name="Footer Placeholder 4">
            <a:extLst>
              <a:ext uri="{FF2B5EF4-FFF2-40B4-BE49-F238E27FC236}">
                <a16:creationId xmlns:a16="http://schemas.microsoft.com/office/drawing/2014/main" id="{8B392787-B74D-4085-8D91-AC3B3AA15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E0913F-F5E7-4F5F-BE1E-70C43991F3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732228-4765-458C-89D6-C9CC8C9692A0}" type="slidenum">
              <a:rPr lang="en-IN" smtClean="0"/>
              <a:t>‹#›</a:t>
            </a:fld>
            <a:endParaRPr lang="en-IN"/>
          </a:p>
        </p:txBody>
      </p:sp>
    </p:spTree>
    <p:extLst>
      <p:ext uri="{BB962C8B-B14F-4D97-AF65-F5344CB8AC3E}">
        <p14:creationId xmlns:p14="http://schemas.microsoft.com/office/powerpoint/2010/main" val="344696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7346-9BED-4B3E-908F-542720746558}"/>
              </a:ext>
            </a:extLst>
          </p:cNvPr>
          <p:cNvSpPr>
            <a:spLocks noGrp="1"/>
          </p:cNvSpPr>
          <p:nvPr>
            <p:ph type="ctrTitle"/>
          </p:nvPr>
        </p:nvSpPr>
        <p:spPr>
          <a:xfrm>
            <a:off x="1524000" y="566671"/>
            <a:ext cx="9144000" cy="2176530"/>
          </a:xfrm>
        </p:spPr>
        <p:txBody>
          <a:bodyPr/>
          <a:lstStyle/>
          <a:p>
            <a:r>
              <a:rPr lang="en-IN" dirty="0">
                <a:latin typeface="Bodoni MT" panose="02070603080606020203" pitchFamily="18" charset="0"/>
              </a:rPr>
              <a:t>EDA GROUP CASE STUDY</a:t>
            </a:r>
          </a:p>
        </p:txBody>
      </p:sp>
      <p:sp>
        <p:nvSpPr>
          <p:cNvPr id="3" name="Subtitle 2">
            <a:extLst>
              <a:ext uri="{FF2B5EF4-FFF2-40B4-BE49-F238E27FC236}">
                <a16:creationId xmlns:a16="http://schemas.microsoft.com/office/drawing/2014/main" id="{231A9CF5-F16F-4BE7-83E9-31591E1C63AC}"/>
              </a:ext>
            </a:extLst>
          </p:cNvPr>
          <p:cNvSpPr>
            <a:spLocks noGrp="1"/>
          </p:cNvSpPr>
          <p:nvPr>
            <p:ph type="subTitle" idx="1"/>
          </p:nvPr>
        </p:nvSpPr>
        <p:spPr>
          <a:xfrm>
            <a:off x="1524000" y="3081270"/>
            <a:ext cx="9144000" cy="2176530"/>
          </a:xfrm>
        </p:spPr>
        <p:txBody>
          <a:bodyPr/>
          <a:lstStyle/>
          <a:p>
            <a:pPr algn="l"/>
            <a:r>
              <a:rPr lang="en-IN" dirty="0">
                <a:latin typeface="Bodoni MT" panose="02070603080606020203" pitchFamily="18" charset="0"/>
              </a:rPr>
              <a:t>By:</a:t>
            </a:r>
          </a:p>
          <a:p>
            <a:pPr algn="l"/>
            <a:r>
              <a:rPr lang="en-IN" dirty="0">
                <a:latin typeface="Bodoni MT" panose="02070603080606020203" pitchFamily="18" charset="0"/>
              </a:rPr>
              <a:t>	GOPINATH KAMBLE</a:t>
            </a:r>
          </a:p>
          <a:p>
            <a:pPr algn="l"/>
            <a:r>
              <a:rPr lang="en-IN" dirty="0">
                <a:latin typeface="Bodoni MT" panose="02070603080606020203" pitchFamily="18" charset="0"/>
              </a:rPr>
              <a:t>	NIKHIL GUPTA</a:t>
            </a:r>
          </a:p>
          <a:p>
            <a:endParaRPr lang="en-IN" dirty="0">
              <a:latin typeface="Bodoni MT" panose="02070603080606020203" pitchFamily="18" charset="0"/>
            </a:endParaRPr>
          </a:p>
        </p:txBody>
      </p:sp>
    </p:spTree>
    <p:extLst>
      <p:ext uri="{BB962C8B-B14F-4D97-AF65-F5344CB8AC3E}">
        <p14:creationId xmlns:p14="http://schemas.microsoft.com/office/powerpoint/2010/main" val="409829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B38C06-A341-4D45-9E3A-AFD581E95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519" y="859328"/>
            <a:ext cx="9754961" cy="3877216"/>
          </a:xfrm>
          <a:prstGeom prst="rect">
            <a:avLst/>
          </a:prstGeom>
        </p:spPr>
      </p:pic>
      <p:sp>
        <p:nvSpPr>
          <p:cNvPr id="5" name="TextBox 4">
            <a:extLst>
              <a:ext uri="{FF2B5EF4-FFF2-40B4-BE49-F238E27FC236}">
                <a16:creationId xmlns:a16="http://schemas.microsoft.com/office/drawing/2014/main" id="{1A5C7D45-F24F-4FD7-84EE-FBE36993894F}"/>
              </a:ext>
            </a:extLst>
          </p:cNvPr>
          <p:cNvSpPr txBox="1"/>
          <p:nvPr/>
        </p:nvSpPr>
        <p:spPr>
          <a:xfrm>
            <a:off x="2962141" y="257577"/>
            <a:ext cx="6168980" cy="646331"/>
          </a:xfrm>
          <a:prstGeom prst="rect">
            <a:avLst/>
          </a:prstGeom>
          <a:noFill/>
        </p:spPr>
        <p:txBody>
          <a:bodyPr wrap="square" rtlCol="0">
            <a:spAutoFit/>
          </a:bodyPr>
          <a:lstStyle/>
          <a:p>
            <a:r>
              <a:rPr lang="en-IN" sz="3600" dirty="0">
                <a:latin typeface="Bodoni MT" panose="02070603080606020203" pitchFamily="18" charset="0"/>
              </a:rPr>
              <a:t>INCOME TYPES</a:t>
            </a:r>
          </a:p>
        </p:txBody>
      </p:sp>
      <p:sp>
        <p:nvSpPr>
          <p:cNvPr id="6" name="TextBox 5">
            <a:extLst>
              <a:ext uri="{FF2B5EF4-FFF2-40B4-BE49-F238E27FC236}">
                <a16:creationId xmlns:a16="http://schemas.microsoft.com/office/drawing/2014/main" id="{A5C2EDEB-86AA-4612-8352-01C3083CA068}"/>
              </a:ext>
            </a:extLst>
          </p:cNvPr>
          <p:cNvSpPr txBox="1"/>
          <p:nvPr/>
        </p:nvSpPr>
        <p:spPr>
          <a:xfrm>
            <a:off x="1627710" y="4919008"/>
            <a:ext cx="9401578" cy="1938992"/>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00000"/>
                </a:solidFill>
                <a:effectLst/>
                <a:latin typeface="Bodoni MT" panose="02070603080606020203" pitchFamily="18" charset="0"/>
              </a:rPr>
              <a:t>Pensioner defaulter is lower than non defaulter.</a:t>
            </a:r>
          </a:p>
          <a:p>
            <a:pPr algn="l">
              <a:buFont typeface="Arial" panose="020B0604020202020204" pitchFamily="34" charset="0"/>
              <a:buChar char="•"/>
            </a:pPr>
            <a:r>
              <a:rPr lang="en-US" sz="2000" b="0" i="0" dirty="0">
                <a:solidFill>
                  <a:srgbClr val="000000"/>
                </a:solidFill>
                <a:effectLst/>
                <a:latin typeface="Bodoni MT" panose="02070603080606020203" pitchFamily="18" charset="0"/>
              </a:rPr>
              <a:t>working income types are more interested in loan.</a:t>
            </a:r>
          </a:p>
          <a:p>
            <a:pPr algn="l">
              <a:buFont typeface="Arial" panose="020B0604020202020204" pitchFamily="34" charset="0"/>
              <a:buChar char="•"/>
            </a:pPr>
            <a:r>
              <a:rPr lang="en-US" sz="2000" b="0" i="0" dirty="0">
                <a:solidFill>
                  <a:srgbClr val="000000"/>
                </a:solidFill>
                <a:effectLst/>
                <a:latin typeface="Bodoni MT" panose="02070603080606020203" pitchFamily="18" charset="0"/>
              </a:rPr>
              <a:t>Working customers can be </a:t>
            </a:r>
            <a:r>
              <a:rPr lang="en-US" sz="2000" b="0" i="0" dirty="0" err="1">
                <a:solidFill>
                  <a:srgbClr val="000000"/>
                </a:solidFill>
                <a:effectLst/>
                <a:latin typeface="Bodoni MT" panose="02070603080606020203" pitchFamily="18" charset="0"/>
              </a:rPr>
              <a:t>targetted</a:t>
            </a:r>
            <a:r>
              <a:rPr lang="en-US" sz="2000" b="0" i="0" dirty="0">
                <a:solidFill>
                  <a:srgbClr val="000000"/>
                </a:solidFill>
                <a:effectLst/>
                <a:latin typeface="Bodoni MT" panose="02070603080606020203" pitchFamily="18" charset="0"/>
              </a:rPr>
              <a:t> to lend loans as they have higher percentage of making payments on time.</a:t>
            </a:r>
          </a:p>
          <a:p>
            <a:pPr algn="l">
              <a:buFont typeface="Arial" panose="020B0604020202020204" pitchFamily="34" charset="0"/>
              <a:buChar char="•"/>
            </a:pPr>
            <a:r>
              <a:rPr lang="en-US" sz="2000" b="0" i="0" dirty="0">
                <a:solidFill>
                  <a:srgbClr val="000000"/>
                </a:solidFill>
                <a:effectLst/>
                <a:latin typeface="Bodoni MT" panose="02070603080606020203" pitchFamily="18" charset="0"/>
              </a:rPr>
              <a:t>But in working customers defaulter is higher than other we can choose different interest rate for working customers</a:t>
            </a:r>
          </a:p>
        </p:txBody>
      </p:sp>
    </p:spTree>
    <p:extLst>
      <p:ext uri="{BB962C8B-B14F-4D97-AF65-F5344CB8AC3E}">
        <p14:creationId xmlns:p14="http://schemas.microsoft.com/office/powerpoint/2010/main" val="1013132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1B9A06-98A3-43B1-BB47-41C685FE9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784" y="763001"/>
            <a:ext cx="9878804" cy="3915321"/>
          </a:xfrm>
          <a:prstGeom prst="rect">
            <a:avLst/>
          </a:prstGeom>
        </p:spPr>
      </p:pic>
      <p:sp>
        <p:nvSpPr>
          <p:cNvPr id="4" name="TextBox 3">
            <a:extLst>
              <a:ext uri="{FF2B5EF4-FFF2-40B4-BE49-F238E27FC236}">
                <a16:creationId xmlns:a16="http://schemas.microsoft.com/office/drawing/2014/main" id="{2F7E605C-7BF7-4B4E-A346-2727916CC012}"/>
              </a:ext>
            </a:extLst>
          </p:cNvPr>
          <p:cNvSpPr txBox="1"/>
          <p:nvPr/>
        </p:nvSpPr>
        <p:spPr>
          <a:xfrm>
            <a:off x="2253804" y="270456"/>
            <a:ext cx="7894748" cy="646331"/>
          </a:xfrm>
          <a:prstGeom prst="rect">
            <a:avLst/>
          </a:prstGeom>
          <a:noFill/>
        </p:spPr>
        <p:txBody>
          <a:bodyPr wrap="square" rtlCol="0">
            <a:spAutoFit/>
          </a:bodyPr>
          <a:lstStyle/>
          <a:p>
            <a:r>
              <a:rPr lang="en-IN" sz="3600" dirty="0">
                <a:latin typeface="Bodoni MT" panose="02070603080606020203" pitchFamily="18" charset="0"/>
              </a:rPr>
              <a:t>ANALYSIS ON EDUCATION TYPE</a:t>
            </a:r>
          </a:p>
        </p:txBody>
      </p:sp>
      <p:sp>
        <p:nvSpPr>
          <p:cNvPr id="5" name="TextBox 4">
            <a:extLst>
              <a:ext uri="{FF2B5EF4-FFF2-40B4-BE49-F238E27FC236}">
                <a16:creationId xmlns:a16="http://schemas.microsoft.com/office/drawing/2014/main" id="{171A1C63-A9B6-4E5A-B5D2-E8DFFC6BA460}"/>
              </a:ext>
            </a:extLst>
          </p:cNvPr>
          <p:cNvSpPr txBox="1"/>
          <p:nvPr/>
        </p:nvSpPr>
        <p:spPr>
          <a:xfrm>
            <a:off x="1030309" y="4778062"/>
            <a:ext cx="10071279" cy="2031325"/>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Bodoni MT" panose="02070603080606020203" pitchFamily="18" charset="0"/>
              </a:rPr>
              <a:t>Most customers take loan from secondary education followed by higher education. But the default rate in secondary education is much high and for higher education is much low.</a:t>
            </a:r>
          </a:p>
          <a:p>
            <a:pPr algn="l">
              <a:buFont typeface="Arial" panose="020B0604020202020204" pitchFamily="34" charset="0"/>
              <a:buChar char="•"/>
            </a:pPr>
            <a:r>
              <a:rPr lang="en-US" b="0" i="0" dirty="0">
                <a:solidFill>
                  <a:srgbClr val="000000"/>
                </a:solidFill>
                <a:effectLst/>
                <a:latin typeface="Bodoni MT" panose="02070603080606020203" pitchFamily="18" charset="0"/>
              </a:rPr>
              <a:t>Less educated people is not interested in loan other than educated people. count of less educated people have loan is very less.</a:t>
            </a:r>
          </a:p>
          <a:p>
            <a:pPr algn="l">
              <a:buFont typeface="Arial" panose="020B0604020202020204" pitchFamily="34" charset="0"/>
              <a:buChar char="•"/>
            </a:pPr>
            <a:r>
              <a:rPr lang="en-US" b="0" i="0" dirty="0">
                <a:solidFill>
                  <a:srgbClr val="000000"/>
                </a:solidFill>
                <a:effectLst/>
                <a:latin typeface="Bodoni MT" panose="02070603080606020203" pitchFamily="18" charset="0"/>
              </a:rPr>
              <a:t>Customers with secondary education are most likely to make payments when compared to customers with academic degree.</a:t>
            </a:r>
          </a:p>
          <a:p>
            <a:pPr marL="285750" indent="-285750">
              <a:buFont typeface="Arial" panose="020B0604020202020204" pitchFamily="34" charset="0"/>
              <a:buChar char="•"/>
            </a:pPr>
            <a:endParaRPr lang="en-IN" dirty="0">
              <a:latin typeface="Bodoni MT" panose="02070603080606020203" pitchFamily="18" charset="0"/>
            </a:endParaRPr>
          </a:p>
        </p:txBody>
      </p:sp>
    </p:spTree>
    <p:extLst>
      <p:ext uri="{BB962C8B-B14F-4D97-AF65-F5344CB8AC3E}">
        <p14:creationId xmlns:p14="http://schemas.microsoft.com/office/powerpoint/2010/main" val="16582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831DDF-AB36-4F21-BC58-21B723F96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314" y="990057"/>
            <a:ext cx="8397026" cy="3924848"/>
          </a:xfrm>
          <a:prstGeom prst="rect">
            <a:avLst/>
          </a:prstGeom>
        </p:spPr>
      </p:pic>
      <p:sp>
        <p:nvSpPr>
          <p:cNvPr id="4" name="TextBox 3">
            <a:extLst>
              <a:ext uri="{FF2B5EF4-FFF2-40B4-BE49-F238E27FC236}">
                <a16:creationId xmlns:a16="http://schemas.microsoft.com/office/drawing/2014/main" id="{31B2F937-3FB2-4DA3-AD65-8B5170F51118}"/>
              </a:ext>
            </a:extLst>
          </p:cNvPr>
          <p:cNvSpPr txBox="1"/>
          <p:nvPr/>
        </p:nvSpPr>
        <p:spPr>
          <a:xfrm>
            <a:off x="2434107" y="231820"/>
            <a:ext cx="7289441" cy="646331"/>
          </a:xfrm>
          <a:prstGeom prst="rect">
            <a:avLst/>
          </a:prstGeom>
          <a:noFill/>
        </p:spPr>
        <p:txBody>
          <a:bodyPr wrap="square" rtlCol="0">
            <a:spAutoFit/>
          </a:bodyPr>
          <a:lstStyle/>
          <a:p>
            <a:r>
              <a:rPr lang="en-IN" sz="3600" dirty="0">
                <a:latin typeface="Bodoni MT" panose="02070603080606020203" pitchFamily="18" charset="0"/>
              </a:rPr>
              <a:t>ANLYSIS ON FAMILY STATUS</a:t>
            </a:r>
          </a:p>
        </p:txBody>
      </p:sp>
      <p:sp>
        <p:nvSpPr>
          <p:cNvPr id="6" name="TextBox 5">
            <a:extLst>
              <a:ext uri="{FF2B5EF4-FFF2-40B4-BE49-F238E27FC236}">
                <a16:creationId xmlns:a16="http://schemas.microsoft.com/office/drawing/2014/main" id="{FF669A73-0683-48CA-96D3-0806CAE87203}"/>
              </a:ext>
            </a:extLst>
          </p:cNvPr>
          <p:cNvSpPr txBox="1"/>
          <p:nvPr/>
        </p:nvSpPr>
        <p:spPr>
          <a:xfrm>
            <a:off x="1249251" y="5100034"/>
            <a:ext cx="9234152" cy="1323439"/>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00000"/>
                </a:solidFill>
                <a:effectLst/>
                <a:latin typeface="Bodoni MT" panose="02070603080606020203" pitchFamily="18" charset="0"/>
              </a:rPr>
              <a:t>Most customers who are married take loan followed by single.</a:t>
            </a:r>
          </a:p>
          <a:p>
            <a:pPr algn="l">
              <a:buFont typeface="Arial" panose="020B0604020202020204" pitchFamily="34" charset="0"/>
              <a:buChar char="•"/>
            </a:pPr>
            <a:r>
              <a:rPr lang="en-US" sz="2000" b="0" i="0" dirty="0">
                <a:solidFill>
                  <a:srgbClr val="000000"/>
                </a:solidFill>
                <a:effectLst/>
                <a:latin typeface="Bodoni MT" panose="02070603080606020203" pitchFamily="18" charset="0"/>
              </a:rPr>
              <a:t>Also in married, defaulters are high as compare to others</a:t>
            </a:r>
          </a:p>
          <a:p>
            <a:pPr algn="l">
              <a:buFont typeface="Arial" panose="020B0604020202020204" pitchFamily="34" charset="0"/>
              <a:buChar char="•"/>
            </a:pPr>
            <a:r>
              <a:rPr lang="en-US" sz="2000" b="0" i="0" dirty="0">
                <a:solidFill>
                  <a:srgbClr val="000000"/>
                </a:solidFill>
                <a:effectLst/>
                <a:latin typeface="Bodoni MT" panose="02070603080606020203" pitchFamily="18" charset="0"/>
              </a:rPr>
              <a:t>Married customers have paid loan amount on time when compared to widows.</a:t>
            </a:r>
          </a:p>
          <a:p>
            <a:endParaRPr lang="en-IN" sz="2000" dirty="0">
              <a:latin typeface="Bodoni MT" panose="02070603080606020203" pitchFamily="18" charset="0"/>
            </a:endParaRPr>
          </a:p>
        </p:txBody>
      </p:sp>
    </p:spTree>
    <p:extLst>
      <p:ext uri="{BB962C8B-B14F-4D97-AF65-F5344CB8AC3E}">
        <p14:creationId xmlns:p14="http://schemas.microsoft.com/office/powerpoint/2010/main" val="3804178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3D7BD1-6A1E-408A-BCF8-BC453AC26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35" y="887558"/>
            <a:ext cx="9164329" cy="4001058"/>
          </a:xfrm>
          <a:prstGeom prst="rect">
            <a:avLst/>
          </a:prstGeom>
        </p:spPr>
      </p:pic>
      <p:sp>
        <p:nvSpPr>
          <p:cNvPr id="4" name="TextBox 3">
            <a:extLst>
              <a:ext uri="{FF2B5EF4-FFF2-40B4-BE49-F238E27FC236}">
                <a16:creationId xmlns:a16="http://schemas.microsoft.com/office/drawing/2014/main" id="{453CA9A6-1A86-4361-A267-DA7568779064}"/>
              </a:ext>
            </a:extLst>
          </p:cNvPr>
          <p:cNvSpPr txBox="1"/>
          <p:nvPr/>
        </p:nvSpPr>
        <p:spPr>
          <a:xfrm>
            <a:off x="2781837" y="244699"/>
            <a:ext cx="7134895" cy="1200329"/>
          </a:xfrm>
          <a:prstGeom prst="rect">
            <a:avLst/>
          </a:prstGeom>
          <a:noFill/>
        </p:spPr>
        <p:txBody>
          <a:bodyPr wrap="square" rtlCol="0">
            <a:spAutoFit/>
          </a:bodyPr>
          <a:lstStyle/>
          <a:p>
            <a:r>
              <a:rPr lang="en-IN" sz="3600" dirty="0">
                <a:latin typeface="Bodoni MT" panose="02070603080606020203" pitchFamily="18" charset="0"/>
              </a:rPr>
              <a:t>ANLYSIS ON HOUSING TYPE</a:t>
            </a:r>
          </a:p>
          <a:p>
            <a:endParaRPr lang="en-IN" sz="3600" dirty="0"/>
          </a:p>
        </p:txBody>
      </p:sp>
      <p:sp>
        <p:nvSpPr>
          <p:cNvPr id="5" name="TextBox 4">
            <a:extLst>
              <a:ext uri="{FF2B5EF4-FFF2-40B4-BE49-F238E27FC236}">
                <a16:creationId xmlns:a16="http://schemas.microsoft.com/office/drawing/2014/main" id="{1C804867-04DA-4476-A529-1BCA963502E1}"/>
              </a:ext>
            </a:extLst>
          </p:cNvPr>
          <p:cNvSpPr txBox="1"/>
          <p:nvPr/>
        </p:nvSpPr>
        <p:spPr>
          <a:xfrm>
            <a:off x="1133341" y="5061397"/>
            <a:ext cx="9544823" cy="1015663"/>
          </a:xfrm>
          <a:prstGeom prst="rect">
            <a:avLst/>
          </a:prstGeom>
          <a:noFill/>
        </p:spPr>
        <p:txBody>
          <a:bodyPr wrap="square" rtlCol="0">
            <a:spAutoFit/>
          </a:bodyPr>
          <a:lstStyle/>
          <a:p>
            <a:r>
              <a:rPr lang="en-US" sz="2000" b="0" i="0" dirty="0">
                <a:solidFill>
                  <a:srgbClr val="000000"/>
                </a:solidFill>
                <a:effectLst/>
                <a:latin typeface="Bodoni MT" panose="02070603080606020203" pitchFamily="18" charset="0"/>
              </a:rPr>
              <a:t>Customers owning House/apartment are most likely to make payments on time compared to those living in CO-OP apartment.</a:t>
            </a:r>
          </a:p>
          <a:p>
            <a:endParaRPr lang="en-IN" sz="2000" dirty="0">
              <a:latin typeface="Bodoni MT" panose="02070603080606020203" pitchFamily="18" charset="0"/>
            </a:endParaRPr>
          </a:p>
        </p:txBody>
      </p:sp>
    </p:spTree>
    <p:extLst>
      <p:ext uri="{BB962C8B-B14F-4D97-AF65-F5344CB8AC3E}">
        <p14:creationId xmlns:p14="http://schemas.microsoft.com/office/powerpoint/2010/main" val="116325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E8FC65-601B-4F88-94B1-1201B3453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651" y="743088"/>
            <a:ext cx="9478698" cy="4753638"/>
          </a:xfrm>
          <a:prstGeom prst="rect">
            <a:avLst/>
          </a:prstGeom>
        </p:spPr>
      </p:pic>
      <p:sp>
        <p:nvSpPr>
          <p:cNvPr id="5" name="Rectangle 1">
            <a:extLst>
              <a:ext uri="{FF2B5EF4-FFF2-40B4-BE49-F238E27FC236}">
                <a16:creationId xmlns:a16="http://schemas.microsoft.com/office/drawing/2014/main" id="{78421C9E-CBDC-4F1C-B7DF-D8C3DDC74FD1}"/>
              </a:ext>
            </a:extLst>
          </p:cNvPr>
          <p:cNvSpPr>
            <a:spLocks noChangeArrowheads="1"/>
          </p:cNvSpPr>
          <p:nvPr/>
        </p:nvSpPr>
        <p:spPr bwMode="auto">
          <a:xfrm>
            <a:off x="2970727" y="137520"/>
            <a:ext cx="9126828"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Bodoni MT" panose="02070603080606020203" pitchFamily="18" charset="0"/>
              </a:rPr>
              <a:t>'AMT_INCOME_TOTAL vs AMT_CREDIT</a:t>
            </a:r>
            <a:r>
              <a:rPr kumimoji="0" lang="en-US" altLang="en-US" sz="2800" b="0" i="0" u="none" strike="noStrike" cap="none" normalizeH="0" baseline="0" dirty="0">
                <a:ln>
                  <a:noFill/>
                </a:ln>
                <a:solidFill>
                  <a:schemeClr val="tx1"/>
                </a:solidFill>
                <a:effectLst/>
                <a:latin typeface="Bodoni MT" panose="02070603080606020203" pitchFamily="18" charset="0"/>
              </a:rPr>
              <a:t> </a:t>
            </a:r>
          </a:p>
        </p:txBody>
      </p:sp>
      <p:sp>
        <p:nvSpPr>
          <p:cNvPr id="6" name="TextBox 5">
            <a:extLst>
              <a:ext uri="{FF2B5EF4-FFF2-40B4-BE49-F238E27FC236}">
                <a16:creationId xmlns:a16="http://schemas.microsoft.com/office/drawing/2014/main" id="{22F5AABF-E078-42D3-891B-E3D0354E5684}"/>
              </a:ext>
            </a:extLst>
          </p:cNvPr>
          <p:cNvSpPr txBox="1"/>
          <p:nvPr/>
        </p:nvSpPr>
        <p:spPr>
          <a:xfrm>
            <a:off x="940158" y="5692462"/>
            <a:ext cx="9633397" cy="1015663"/>
          </a:xfrm>
          <a:prstGeom prst="rect">
            <a:avLst/>
          </a:prstGeom>
          <a:noFill/>
        </p:spPr>
        <p:txBody>
          <a:bodyPr wrap="square" rtlCol="0">
            <a:spAutoFit/>
          </a:bodyPr>
          <a:lstStyle/>
          <a:p>
            <a:r>
              <a:rPr lang="en-US" sz="2000" b="0" i="0" dirty="0">
                <a:solidFill>
                  <a:srgbClr val="000000"/>
                </a:solidFill>
                <a:effectLst/>
                <a:latin typeface="Bodoni MT" panose="02070603080606020203" pitchFamily="18" charset="0"/>
              </a:rPr>
              <a:t>Those who have paid the loan amount on/within time are more likely to get higher credits than those who didn’t pay did late payments.</a:t>
            </a:r>
          </a:p>
          <a:p>
            <a:endParaRPr lang="en-IN" sz="2000" dirty="0">
              <a:latin typeface="Bodoni MT" panose="02070603080606020203" pitchFamily="18" charset="0"/>
            </a:endParaRPr>
          </a:p>
        </p:txBody>
      </p:sp>
    </p:spTree>
    <p:extLst>
      <p:ext uri="{BB962C8B-B14F-4D97-AF65-F5344CB8AC3E}">
        <p14:creationId xmlns:p14="http://schemas.microsoft.com/office/powerpoint/2010/main" val="366485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D861-D2B3-4674-B333-2EF1EA8A0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72" y="1004146"/>
            <a:ext cx="9897856" cy="3748158"/>
          </a:xfrm>
          <a:prstGeom prst="rect">
            <a:avLst/>
          </a:prstGeom>
        </p:spPr>
      </p:pic>
      <p:sp>
        <p:nvSpPr>
          <p:cNvPr id="4" name="TextBox 3">
            <a:extLst>
              <a:ext uri="{FF2B5EF4-FFF2-40B4-BE49-F238E27FC236}">
                <a16:creationId xmlns:a16="http://schemas.microsoft.com/office/drawing/2014/main" id="{679B8E68-B89C-4F4D-8251-DB300D2B391D}"/>
              </a:ext>
            </a:extLst>
          </p:cNvPr>
          <p:cNvSpPr txBox="1"/>
          <p:nvPr/>
        </p:nvSpPr>
        <p:spPr>
          <a:xfrm>
            <a:off x="1455313" y="193183"/>
            <a:ext cx="9414456" cy="646331"/>
          </a:xfrm>
          <a:prstGeom prst="rect">
            <a:avLst/>
          </a:prstGeom>
          <a:noFill/>
        </p:spPr>
        <p:txBody>
          <a:bodyPr wrap="square" rtlCol="0">
            <a:spAutoFit/>
          </a:bodyPr>
          <a:lstStyle/>
          <a:p>
            <a:r>
              <a:rPr lang="en-IN" sz="3600" dirty="0">
                <a:latin typeface="Bodoni MT" panose="02070603080606020203" pitchFamily="18" charset="0"/>
              </a:rPr>
              <a:t>INCOME RANGE B/W MALE &amp; FEMALE</a:t>
            </a:r>
          </a:p>
        </p:txBody>
      </p:sp>
      <p:sp>
        <p:nvSpPr>
          <p:cNvPr id="5" name="TextBox 4">
            <a:extLst>
              <a:ext uri="{FF2B5EF4-FFF2-40B4-BE49-F238E27FC236}">
                <a16:creationId xmlns:a16="http://schemas.microsoft.com/office/drawing/2014/main" id="{AB8810D9-0A50-4E2C-A5B8-31CE7D9FA0A4}"/>
              </a:ext>
            </a:extLst>
          </p:cNvPr>
          <p:cNvSpPr txBox="1"/>
          <p:nvPr/>
        </p:nvSpPr>
        <p:spPr>
          <a:xfrm>
            <a:off x="1147072" y="4752304"/>
            <a:ext cx="9452241" cy="1323439"/>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00000"/>
                </a:solidFill>
                <a:effectLst/>
                <a:latin typeface="Bodoni MT" panose="02070603080606020203" pitchFamily="18" charset="0"/>
              </a:rPr>
              <a:t>Female which have low income are good in repay loan in time and don't have payment issues</a:t>
            </a:r>
          </a:p>
          <a:p>
            <a:pPr algn="l">
              <a:buFont typeface="Arial" panose="020B0604020202020204" pitchFamily="34" charset="0"/>
              <a:buChar char="•"/>
            </a:pPr>
            <a:r>
              <a:rPr lang="en-US" sz="2000" b="0" i="0" dirty="0">
                <a:solidFill>
                  <a:srgbClr val="000000"/>
                </a:solidFill>
                <a:effectLst/>
                <a:latin typeface="Bodoni MT" panose="02070603080606020203" pitchFamily="18" charset="0"/>
              </a:rPr>
              <a:t>But it is opposite in men side, men have low income have more payment issues</a:t>
            </a:r>
          </a:p>
          <a:p>
            <a:endParaRPr lang="en-IN" sz="2000" dirty="0">
              <a:latin typeface="Bodoni MT" panose="02070603080606020203" pitchFamily="18" charset="0"/>
            </a:endParaRPr>
          </a:p>
        </p:txBody>
      </p:sp>
    </p:spTree>
    <p:extLst>
      <p:ext uri="{BB962C8B-B14F-4D97-AF65-F5344CB8AC3E}">
        <p14:creationId xmlns:p14="http://schemas.microsoft.com/office/powerpoint/2010/main" val="3007669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AA6B6D-C117-4D82-B466-C2C391F62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16" y="871179"/>
            <a:ext cx="10586433" cy="4705373"/>
          </a:xfrm>
          <a:prstGeom prst="rect">
            <a:avLst/>
          </a:prstGeom>
        </p:spPr>
      </p:pic>
      <p:sp>
        <p:nvSpPr>
          <p:cNvPr id="4" name="TextBox 3">
            <a:extLst>
              <a:ext uri="{FF2B5EF4-FFF2-40B4-BE49-F238E27FC236}">
                <a16:creationId xmlns:a16="http://schemas.microsoft.com/office/drawing/2014/main" id="{7D1E0CF4-B43F-401B-8216-D48B4DE7216F}"/>
              </a:ext>
            </a:extLst>
          </p:cNvPr>
          <p:cNvSpPr txBox="1"/>
          <p:nvPr/>
        </p:nvSpPr>
        <p:spPr>
          <a:xfrm>
            <a:off x="2133600" y="271014"/>
            <a:ext cx="7924800" cy="1200329"/>
          </a:xfrm>
          <a:prstGeom prst="rect">
            <a:avLst/>
          </a:prstGeom>
          <a:noFill/>
        </p:spPr>
        <p:txBody>
          <a:bodyPr wrap="square" rtlCol="0">
            <a:spAutoFit/>
          </a:bodyPr>
          <a:lstStyle/>
          <a:p>
            <a:r>
              <a:rPr lang="en-US" sz="3600" b="1" i="0" dirty="0">
                <a:solidFill>
                  <a:srgbClr val="000000"/>
                </a:solidFill>
                <a:effectLst/>
                <a:latin typeface="Bodoni MT" panose="02070603080606020203" pitchFamily="18" charset="0"/>
              </a:rPr>
              <a:t>Credit amount vs Education Status</a:t>
            </a:r>
          </a:p>
          <a:p>
            <a:endParaRPr lang="en-IN" sz="3600" dirty="0">
              <a:latin typeface="Bodoni MT" panose="02070603080606020203" pitchFamily="18" charset="0"/>
            </a:endParaRPr>
          </a:p>
        </p:txBody>
      </p:sp>
      <p:sp>
        <p:nvSpPr>
          <p:cNvPr id="5" name="TextBox 4">
            <a:extLst>
              <a:ext uri="{FF2B5EF4-FFF2-40B4-BE49-F238E27FC236}">
                <a16:creationId xmlns:a16="http://schemas.microsoft.com/office/drawing/2014/main" id="{7C073493-383A-4304-8AAE-BE56C92E1DC3}"/>
              </a:ext>
            </a:extLst>
          </p:cNvPr>
          <p:cNvSpPr txBox="1"/>
          <p:nvPr/>
        </p:nvSpPr>
        <p:spPr>
          <a:xfrm>
            <a:off x="513008" y="5688449"/>
            <a:ext cx="11165983" cy="1323439"/>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000000"/>
                </a:solidFill>
                <a:effectLst/>
                <a:latin typeface="Bodoni MT" panose="02070603080606020203" pitchFamily="18" charset="0"/>
              </a:rPr>
              <a:t>Some of the highly educated, married person are having credits higher than those who have done lower secondary </a:t>
            </a:r>
            <a:r>
              <a:rPr lang="en-US" sz="1600" b="0" i="0" dirty="0" err="1">
                <a:solidFill>
                  <a:srgbClr val="000000"/>
                </a:solidFill>
                <a:effectLst/>
                <a:latin typeface="Bodoni MT" panose="02070603080606020203" pitchFamily="18" charset="0"/>
              </a:rPr>
              <a:t>eduction</a:t>
            </a:r>
            <a:r>
              <a:rPr lang="en-US" sz="1600" b="0" i="0" dirty="0">
                <a:solidFill>
                  <a:srgbClr val="000000"/>
                </a:solidFill>
                <a:effectLst/>
                <a:latin typeface="Bodoni MT" panose="02070603080606020203" pitchFamily="18" charset="0"/>
              </a:rPr>
              <a:t>.</a:t>
            </a:r>
          </a:p>
          <a:p>
            <a:pPr algn="l">
              <a:buFont typeface="Arial" panose="020B0604020202020204" pitchFamily="34" charset="0"/>
              <a:buChar char="•"/>
            </a:pPr>
            <a:r>
              <a:rPr lang="en-US" sz="1600" b="0" i="0" dirty="0">
                <a:solidFill>
                  <a:srgbClr val="000000"/>
                </a:solidFill>
                <a:effectLst/>
                <a:latin typeface="Bodoni MT" panose="02070603080606020203" pitchFamily="18" charset="0"/>
              </a:rPr>
              <a:t>Those with higher education have higher credits and are more likely to make payments on time.</a:t>
            </a:r>
          </a:p>
          <a:p>
            <a:pPr algn="l">
              <a:buFont typeface="Arial" panose="020B0604020202020204" pitchFamily="34" charset="0"/>
              <a:buChar char="•"/>
            </a:pPr>
            <a:r>
              <a:rPr lang="en-US" sz="1600" b="0" i="0" dirty="0">
                <a:solidFill>
                  <a:srgbClr val="000000"/>
                </a:solidFill>
                <a:effectLst/>
                <a:latin typeface="Bodoni MT" panose="02070603080606020203" pitchFamily="18" charset="0"/>
              </a:rPr>
              <a:t>More number of outliers are seen in higher education.</a:t>
            </a:r>
          </a:p>
          <a:p>
            <a:pPr algn="l">
              <a:buFont typeface="Arial" panose="020B0604020202020204" pitchFamily="34" charset="0"/>
              <a:buChar char="•"/>
            </a:pPr>
            <a:r>
              <a:rPr lang="en-US" sz="1600" b="0" i="0" dirty="0">
                <a:solidFill>
                  <a:srgbClr val="000000"/>
                </a:solidFill>
                <a:effectLst/>
                <a:latin typeface="Bodoni MT" panose="02070603080606020203" pitchFamily="18" charset="0"/>
              </a:rPr>
              <a:t>The people with secondary and secondary special education are less likely to make payments on time.</a:t>
            </a:r>
          </a:p>
          <a:p>
            <a:endParaRPr lang="en-IN" sz="1600" dirty="0">
              <a:latin typeface="Bodoni MT" panose="02070603080606020203" pitchFamily="18" charset="0"/>
            </a:endParaRPr>
          </a:p>
        </p:txBody>
      </p:sp>
    </p:spTree>
    <p:extLst>
      <p:ext uri="{BB962C8B-B14F-4D97-AF65-F5344CB8AC3E}">
        <p14:creationId xmlns:p14="http://schemas.microsoft.com/office/powerpoint/2010/main" val="354546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4D56AB-487B-4F38-80E5-F61ED9999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56" y="577971"/>
            <a:ext cx="11706896" cy="4934187"/>
          </a:xfrm>
          <a:prstGeom prst="rect">
            <a:avLst/>
          </a:prstGeom>
        </p:spPr>
      </p:pic>
      <p:sp>
        <p:nvSpPr>
          <p:cNvPr id="4" name="TextBox 3">
            <a:extLst>
              <a:ext uri="{FF2B5EF4-FFF2-40B4-BE49-F238E27FC236}">
                <a16:creationId xmlns:a16="http://schemas.microsoft.com/office/drawing/2014/main" id="{C77EE43C-2B28-42AF-B6F1-95D07E67D6F2}"/>
              </a:ext>
            </a:extLst>
          </p:cNvPr>
          <p:cNvSpPr txBox="1"/>
          <p:nvPr/>
        </p:nvSpPr>
        <p:spPr>
          <a:xfrm>
            <a:off x="1931831" y="141668"/>
            <a:ext cx="6516710" cy="954107"/>
          </a:xfrm>
          <a:prstGeom prst="rect">
            <a:avLst/>
          </a:prstGeom>
          <a:noFill/>
        </p:spPr>
        <p:txBody>
          <a:bodyPr wrap="square" rtlCol="0">
            <a:spAutoFit/>
          </a:bodyPr>
          <a:lstStyle/>
          <a:p>
            <a:pPr algn="ctr"/>
            <a:r>
              <a:rPr lang="en-IN" sz="2800" b="1" i="0" dirty="0">
                <a:solidFill>
                  <a:srgbClr val="000000"/>
                </a:solidFill>
                <a:effectLst/>
                <a:latin typeface="Bodoni MT" panose="02070603080606020203" pitchFamily="18" charset="0"/>
              </a:rPr>
              <a:t>Income vs Education Status</a:t>
            </a:r>
          </a:p>
          <a:p>
            <a:endParaRPr lang="en-IN" sz="2800" dirty="0">
              <a:latin typeface="Bodoni MT" panose="02070603080606020203" pitchFamily="18" charset="0"/>
            </a:endParaRPr>
          </a:p>
        </p:txBody>
      </p:sp>
      <p:sp>
        <p:nvSpPr>
          <p:cNvPr id="5" name="TextBox 4">
            <a:extLst>
              <a:ext uri="{FF2B5EF4-FFF2-40B4-BE49-F238E27FC236}">
                <a16:creationId xmlns:a16="http://schemas.microsoft.com/office/drawing/2014/main" id="{17339371-96B4-42B3-B9D8-65BE4D00DC94}"/>
              </a:ext>
            </a:extLst>
          </p:cNvPr>
          <p:cNvSpPr txBox="1"/>
          <p:nvPr/>
        </p:nvSpPr>
        <p:spPr>
          <a:xfrm>
            <a:off x="373487" y="5541365"/>
            <a:ext cx="11706896" cy="1631216"/>
          </a:xfrm>
          <a:prstGeom prst="rect">
            <a:avLst/>
          </a:prstGeom>
          <a:noFill/>
        </p:spPr>
        <p:txBody>
          <a:bodyPr wrap="square" rtlCol="0">
            <a:spAutoFit/>
          </a:bodyPr>
          <a:lstStyle/>
          <a:p>
            <a:pPr algn="l">
              <a:buFont typeface="Arial" panose="020B0604020202020204" pitchFamily="34" charset="0"/>
              <a:buChar char="•"/>
            </a:pPr>
            <a:r>
              <a:rPr lang="en-US" sz="2000" dirty="0">
                <a:solidFill>
                  <a:srgbClr val="000000"/>
                </a:solidFill>
                <a:latin typeface="Bodoni MT" panose="02070603080606020203" pitchFamily="18" charset="0"/>
              </a:rPr>
              <a:t>W</a:t>
            </a:r>
            <a:r>
              <a:rPr lang="en-US" sz="2000" b="0" i="0" dirty="0">
                <a:solidFill>
                  <a:srgbClr val="000000"/>
                </a:solidFill>
                <a:effectLst/>
                <a:latin typeface="Bodoni MT" panose="02070603080606020203" pitchFamily="18" charset="0"/>
              </a:rPr>
              <a:t>e can see that Higher education has many outliers.</a:t>
            </a:r>
          </a:p>
          <a:p>
            <a:pPr algn="l">
              <a:buFont typeface="Arial" panose="020B0604020202020204" pitchFamily="34" charset="0"/>
              <a:buChar char="•"/>
            </a:pPr>
            <a:r>
              <a:rPr lang="en-US" sz="2000" b="0" i="0" dirty="0">
                <a:solidFill>
                  <a:srgbClr val="000000"/>
                </a:solidFill>
                <a:effectLst/>
                <a:latin typeface="Bodoni MT" panose="02070603080606020203" pitchFamily="18" charset="0"/>
              </a:rPr>
              <a:t>People with higher </a:t>
            </a:r>
            <a:r>
              <a:rPr lang="en-US" sz="2000" b="0" i="0" dirty="0" err="1">
                <a:solidFill>
                  <a:srgbClr val="000000"/>
                </a:solidFill>
                <a:effectLst/>
                <a:latin typeface="Bodoni MT" panose="02070603080606020203" pitchFamily="18" charset="0"/>
              </a:rPr>
              <a:t>eductaion</a:t>
            </a:r>
            <a:r>
              <a:rPr lang="en-US" sz="2000" b="0" i="0" dirty="0">
                <a:solidFill>
                  <a:srgbClr val="000000"/>
                </a:solidFill>
                <a:effectLst/>
                <a:latin typeface="Bodoni MT" panose="02070603080606020203" pitchFamily="18" charset="0"/>
              </a:rPr>
              <a:t> have higher income and </a:t>
            </a:r>
            <a:r>
              <a:rPr lang="en-US" sz="2000" b="0" i="0" dirty="0" err="1">
                <a:solidFill>
                  <a:srgbClr val="000000"/>
                </a:solidFill>
                <a:effectLst/>
                <a:latin typeface="Bodoni MT" panose="02070603080606020203" pitchFamily="18" charset="0"/>
              </a:rPr>
              <a:t>dont</a:t>
            </a:r>
            <a:r>
              <a:rPr lang="en-US" sz="2000" b="0" i="0" dirty="0">
                <a:solidFill>
                  <a:srgbClr val="000000"/>
                </a:solidFill>
                <a:effectLst/>
                <a:latin typeface="Bodoni MT" panose="02070603080606020203" pitchFamily="18" charset="0"/>
              </a:rPr>
              <a:t> have difficulties in making loan payment.</a:t>
            </a:r>
          </a:p>
          <a:p>
            <a:pPr algn="l">
              <a:buFont typeface="Arial" panose="020B0604020202020204" pitchFamily="34" charset="0"/>
              <a:buChar char="•"/>
            </a:pPr>
            <a:r>
              <a:rPr lang="en-US" sz="2000" b="0" i="0" dirty="0">
                <a:solidFill>
                  <a:srgbClr val="000000"/>
                </a:solidFill>
                <a:effectLst/>
                <a:latin typeface="Bodoni MT" panose="02070603080606020203" pitchFamily="18" charset="0"/>
              </a:rPr>
              <a:t>People with higher education who </a:t>
            </a:r>
            <a:r>
              <a:rPr lang="en-US" sz="2000" b="0" i="0" dirty="0" err="1">
                <a:solidFill>
                  <a:srgbClr val="000000"/>
                </a:solidFill>
                <a:effectLst/>
                <a:latin typeface="Bodoni MT" panose="02070603080606020203" pitchFamily="18" charset="0"/>
              </a:rPr>
              <a:t>ave</a:t>
            </a:r>
            <a:r>
              <a:rPr lang="en-US" sz="2000" b="0" i="0" dirty="0">
                <a:solidFill>
                  <a:srgbClr val="000000"/>
                </a:solidFill>
                <a:effectLst/>
                <a:latin typeface="Bodoni MT" panose="02070603080606020203" pitchFamily="18" charset="0"/>
              </a:rPr>
              <a:t> lesser income are unable to pay the loan.</a:t>
            </a:r>
          </a:p>
          <a:p>
            <a:pPr algn="l">
              <a:buFont typeface="Arial" panose="020B0604020202020204" pitchFamily="34" charset="0"/>
              <a:buChar char="•"/>
            </a:pPr>
            <a:r>
              <a:rPr lang="en-US" sz="2000" b="0" i="0" dirty="0">
                <a:solidFill>
                  <a:srgbClr val="000000"/>
                </a:solidFill>
                <a:effectLst/>
                <a:latin typeface="Bodoni MT" panose="02070603080606020203" pitchFamily="18" charset="0"/>
              </a:rPr>
              <a:t>Hence we can conclude </a:t>
            </a:r>
            <a:r>
              <a:rPr lang="en-US" sz="2000" b="0" i="0" dirty="0" err="1">
                <a:solidFill>
                  <a:srgbClr val="000000"/>
                </a:solidFill>
                <a:effectLst/>
                <a:latin typeface="Bodoni MT" panose="02070603080606020203" pitchFamily="18" charset="0"/>
              </a:rPr>
              <a:t>that,people</a:t>
            </a:r>
            <a:r>
              <a:rPr lang="en-US" sz="2000" b="0" i="0" dirty="0">
                <a:solidFill>
                  <a:srgbClr val="000000"/>
                </a:solidFill>
                <a:effectLst/>
                <a:latin typeface="Bodoni MT" panose="02070603080606020203" pitchFamily="18" charset="0"/>
              </a:rPr>
              <a:t> with Higher income are most likely to make payments.</a:t>
            </a:r>
          </a:p>
          <a:p>
            <a:endParaRPr lang="en-IN" sz="2000" dirty="0">
              <a:latin typeface="Bodoni MT" panose="02070603080606020203" pitchFamily="18" charset="0"/>
            </a:endParaRPr>
          </a:p>
        </p:txBody>
      </p:sp>
    </p:spTree>
    <p:extLst>
      <p:ext uri="{BB962C8B-B14F-4D97-AF65-F5344CB8AC3E}">
        <p14:creationId xmlns:p14="http://schemas.microsoft.com/office/powerpoint/2010/main" val="1375434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7BA35C-AD07-4D3C-8F32-87F3DF6F4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70" y="469646"/>
            <a:ext cx="10998558" cy="5249008"/>
          </a:xfrm>
          <a:prstGeom prst="rect">
            <a:avLst/>
          </a:prstGeom>
        </p:spPr>
      </p:pic>
      <p:sp>
        <p:nvSpPr>
          <p:cNvPr id="4" name="TextBox 3">
            <a:extLst>
              <a:ext uri="{FF2B5EF4-FFF2-40B4-BE49-F238E27FC236}">
                <a16:creationId xmlns:a16="http://schemas.microsoft.com/office/drawing/2014/main" id="{F077A25E-B02F-445E-BC29-024AA3EC1F64}"/>
              </a:ext>
            </a:extLst>
          </p:cNvPr>
          <p:cNvSpPr txBox="1"/>
          <p:nvPr/>
        </p:nvSpPr>
        <p:spPr>
          <a:xfrm>
            <a:off x="850006" y="141668"/>
            <a:ext cx="9350062" cy="523220"/>
          </a:xfrm>
          <a:prstGeom prst="rect">
            <a:avLst/>
          </a:prstGeom>
          <a:noFill/>
        </p:spPr>
        <p:txBody>
          <a:bodyPr wrap="square" rtlCol="0">
            <a:spAutoFit/>
          </a:bodyPr>
          <a:lstStyle/>
          <a:p>
            <a:pPr algn="ctr"/>
            <a:r>
              <a:rPr lang="en-US" sz="2800" dirty="0">
                <a:latin typeface="Bodoni MT" panose="02070603080606020203" pitchFamily="18" charset="0"/>
              </a:rPr>
              <a:t>Distribution of contract status with purposes</a:t>
            </a:r>
            <a:endParaRPr lang="en-IN" sz="2800" dirty="0">
              <a:latin typeface="Bodoni MT" panose="02070603080606020203" pitchFamily="18" charset="0"/>
            </a:endParaRPr>
          </a:p>
        </p:txBody>
      </p:sp>
      <p:sp>
        <p:nvSpPr>
          <p:cNvPr id="5" name="TextBox 4">
            <a:extLst>
              <a:ext uri="{FF2B5EF4-FFF2-40B4-BE49-F238E27FC236}">
                <a16:creationId xmlns:a16="http://schemas.microsoft.com/office/drawing/2014/main" id="{3E817214-77B6-4BA5-8B76-F1F920EBB934}"/>
              </a:ext>
            </a:extLst>
          </p:cNvPr>
          <p:cNvSpPr txBox="1"/>
          <p:nvPr/>
        </p:nvSpPr>
        <p:spPr>
          <a:xfrm>
            <a:off x="167425" y="5718654"/>
            <a:ext cx="11745533" cy="1323439"/>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00000"/>
                </a:solidFill>
                <a:effectLst/>
                <a:latin typeface="Bodoni MT" panose="02070603080606020203" pitchFamily="18" charset="0"/>
              </a:rPr>
              <a:t>Most rejection of loans came from purpose 'Repairs'.</a:t>
            </a:r>
          </a:p>
          <a:p>
            <a:pPr algn="l">
              <a:buFont typeface="Arial" panose="020B0604020202020204" pitchFamily="34" charset="0"/>
              <a:buChar char="•"/>
            </a:pPr>
            <a:r>
              <a:rPr lang="en-US" sz="2000" b="0" i="0" dirty="0">
                <a:solidFill>
                  <a:srgbClr val="000000"/>
                </a:solidFill>
                <a:effectLst/>
                <a:latin typeface="Bodoni MT" panose="02070603080606020203" pitchFamily="18" charset="0"/>
              </a:rPr>
              <a:t>For education purposes we have equal number of approves and rejection Paying other loans</a:t>
            </a:r>
          </a:p>
          <a:p>
            <a:pPr algn="l">
              <a:buFont typeface="Arial" panose="020B0604020202020204" pitchFamily="34" charset="0"/>
              <a:buChar char="•"/>
            </a:pPr>
            <a:r>
              <a:rPr lang="en-US" sz="2000" b="0" i="0" dirty="0">
                <a:solidFill>
                  <a:srgbClr val="000000"/>
                </a:solidFill>
                <a:effectLst/>
                <a:latin typeface="Bodoni MT" panose="02070603080606020203" pitchFamily="18" charset="0"/>
              </a:rPr>
              <a:t>buying a new car is having significant higher rejection than approves.</a:t>
            </a:r>
          </a:p>
          <a:p>
            <a:endParaRPr lang="en-IN" sz="2000" dirty="0">
              <a:latin typeface="Bodoni MT" panose="02070603080606020203" pitchFamily="18" charset="0"/>
            </a:endParaRPr>
          </a:p>
        </p:txBody>
      </p:sp>
    </p:spTree>
    <p:extLst>
      <p:ext uri="{BB962C8B-B14F-4D97-AF65-F5344CB8AC3E}">
        <p14:creationId xmlns:p14="http://schemas.microsoft.com/office/powerpoint/2010/main" val="808208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5E4247-1E2B-48B5-9FF6-498892DBD767}"/>
              </a:ext>
            </a:extLst>
          </p:cNvPr>
          <p:cNvPicPr>
            <a:picLocks noChangeAspect="1"/>
          </p:cNvPicPr>
          <p:nvPr/>
        </p:nvPicPr>
        <p:blipFill rotWithShape="1">
          <a:blip r:embed="rId2">
            <a:extLst>
              <a:ext uri="{28A0092B-C50C-407E-A947-70E740481C1C}">
                <a14:useLocalDpi xmlns:a14="http://schemas.microsoft.com/office/drawing/2010/main" val="0"/>
              </a:ext>
            </a:extLst>
          </a:blip>
          <a:srcRect l="16406" t="11707" r="3361" b="279"/>
          <a:stretch/>
        </p:blipFill>
        <p:spPr>
          <a:xfrm>
            <a:off x="566671" y="643945"/>
            <a:ext cx="11320530" cy="5048517"/>
          </a:xfrm>
          <a:prstGeom prst="rect">
            <a:avLst/>
          </a:prstGeom>
        </p:spPr>
      </p:pic>
      <p:sp>
        <p:nvSpPr>
          <p:cNvPr id="4" name="TextBox 3">
            <a:extLst>
              <a:ext uri="{FF2B5EF4-FFF2-40B4-BE49-F238E27FC236}">
                <a16:creationId xmlns:a16="http://schemas.microsoft.com/office/drawing/2014/main" id="{3722FED0-43E7-4E90-99A7-73DF2B33B34D}"/>
              </a:ext>
            </a:extLst>
          </p:cNvPr>
          <p:cNvSpPr txBox="1"/>
          <p:nvPr/>
        </p:nvSpPr>
        <p:spPr>
          <a:xfrm>
            <a:off x="2562896" y="231820"/>
            <a:ext cx="6194738" cy="400110"/>
          </a:xfrm>
          <a:prstGeom prst="rect">
            <a:avLst/>
          </a:prstGeom>
          <a:noFill/>
        </p:spPr>
        <p:txBody>
          <a:bodyPr wrap="square" rtlCol="0">
            <a:spAutoFit/>
          </a:bodyPr>
          <a:lstStyle/>
          <a:p>
            <a:pPr algn="ctr"/>
            <a:r>
              <a:rPr lang="en-US" sz="2000" dirty="0">
                <a:latin typeface="Bodoni MT" panose="02070603080606020203" pitchFamily="18" charset="0"/>
              </a:rPr>
              <a:t>Distribution of purposes with target</a:t>
            </a:r>
            <a:endParaRPr lang="en-IN" sz="2000" dirty="0">
              <a:latin typeface="Bodoni MT" panose="02070603080606020203" pitchFamily="18" charset="0"/>
            </a:endParaRPr>
          </a:p>
        </p:txBody>
      </p:sp>
      <p:sp>
        <p:nvSpPr>
          <p:cNvPr id="5" name="TextBox 4">
            <a:extLst>
              <a:ext uri="{FF2B5EF4-FFF2-40B4-BE49-F238E27FC236}">
                <a16:creationId xmlns:a16="http://schemas.microsoft.com/office/drawing/2014/main" id="{13E8ADEE-6B70-4736-88CE-845D859712F8}"/>
              </a:ext>
            </a:extLst>
          </p:cNvPr>
          <p:cNvSpPr txBox="1"/>
          <p:nvPr/>
        </p:nvSpPr>
        <p:spPr>
          <a:xfrm>
            <a:off x="152399" y="5704477"/>
            <a:ext cx="11887201" cy="1323439"/>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000000"/>
                </a:solidFill>
                <a:effectLst/>
                <a:latin typeface="Bodoni MT" panose="02070603080606020203" pitchFamily="18" charset="0"/>
              </a:rPr>
              <a:t>Loan purposes with 'Repairs' are facing more </a:t>
            </a:r>
            <a:r>
              <a:rPr lang="en-US" sz="1600" b="0" i="0" dirty="0" err="1">
                <a:solidFill>
                  <a:srgbClr val="000000"/>
                </a:solidFill>
                <a:effectLst/>
                <a:latin typeface="Bodoni MT" panose="02070603080606020203" pitchFamily="18" charset="0"/>
              </a:rPr>
              <a:t>difficulites</a:t>
            </a:r>
            <a:r>
              <a:rPr lang="en-US" sz="1600" b="0" i="0" dirty="0">
                <a:solidFill>
                  <a:srgbClr val="000000"/>
                </a:solidFill>
                <a:effectLst/>
                <a:latin typeface="Bodoni MT" panose="02070603080606020203" pitchFamily="18" charset="0"/>
              </a:rPr>
              <a:t> in payment on time.</a:t>
            </a:r>
          </a:p>
          <a:p>
            <a:pPr algn="l">
              <a:buFont typeface="Arial" panose="020B0604020202020204" pitchFamily="34" charset="0"/>
              <a:buChar char="•"/>
            </a:pPr>
            <a:r>
              <a:rPr lang="en-US" sz="1600" b="0" i="0" dirty="0">
                <a:solidFill>
                  <a:srgbClr val="000000"/>
                </a:solidFill>
                <a:effectLst/>
                <a:latin typeface="Bodoni MT" panose="02070603080606020203" pitchFamily="18" charset="0"/>
              </a:rPr>
              <a:t>There are few places where loan payment is significant higher than facing difficulties.</a:t>
            </a:r>
          </a:p>
          <a:p>
            <a:pPr algn="l">
              <a:buFont typeface="Arial" panose="020B0604020202020204" pitchFamily="34" charset="0"/>
              <a:buChar char="•"/>
            </a:pPr>
            <a:r>
              <a:rPr lang="en-US" sz="1600" b="0" i="0" dirty="0">
                <a:solidFill>
                  <a:srgbClr val="000000"/>
                </a:solidFill>
                <a:effectLst/>
                <a:latin typeface="Bodoni MT" panose="02070603080606020203" pitchFamily="18" charset="0"/>
              </a:rPr>
              <a:t>They are 'Buying a garage', 'Business </a:t>
            </a:r>
            <a:r>
              <a:rPr lang="en-US" sz="1600" b="0" i="0" dirty="0" err="1">
                <a:solidFill>
                  <a:srgbClr val="000000"/>
                </a:solidFill>
                <a:effectLst/>
                <a:latin typeface="Bodoni MT" panose="02070603080606020203" pitchFamily="18" charset="0"/>
              </a:rPr>
              <a:t>developemt</a:t>
            </a:r>
            <a:r>
              <a:rPr lang="en-US" sz="1600" b="0" i="0" dirty="0">
                <a:solidFill>
                  <a:srgbClr val="000000"/>
                </a:solidFill>
                <a:effectLst/>
                <a:latin typeface="Bodoni MT" panose="02070603080606020203" pitchFamily="18" charset="0"/>
              </a:rPr>
              <a:t>', 'Buying </a:t>
            </a:r>
            <a:r>
              <a:rPr lang="en-US" sz="1600" b="0" i="0" dirty="0" err="1">
                <a:solidFill>
                  <a:srgbClr val="000000"/>
                </a:solidFill>
                <a:effectLst/>
                <a:latin typeface="Bodoni MT" panose="02070603080606020203" pitchFamily="18" charset="0"/>
              </a:rPr>
              <a:t>land','Buying</a:t>
            </a:r>
            <a:r>
              <a:rPr lang="en-US" sz="1600" b="0" i="0" dirty="0">
                <a:solidFill>
                  <a:srgbClr val="000000"/>
                </a:solidFill>
                <a:effectLst/>
                <a:latin typeface="Bodoni MT" panose="02070603080606020203" pitchFamily="18" charset="0"/>
              </a:rPr>
              <a:t> a new car' and 'Education'</a:t>
            </a:r>
          </a:p>
          <a:p>
            <a:pPr algn="l">
              <a:buFont typeface="Arial" panose="020B0604020202020204" pitchFamily="34" charset="0"/>
              <a:buChar char="•"/>
            </a:pPr>
            <a:r>
              <a:rPr lang="en-US" sz="1600" b="0" i="0" dirty="0">
                <a:solidFill>
                  <a:srgbClr val="000000"/>
                </a:solidFill>
                <a:effectLst/>
                <a:latin typeface="Bodoni MT" panose="02070603080606020203" pitchFamily="18" charset="0"/>
              </a:rPr>
              <a:t>Hence we can focus on these purposes for which the client is having for minimal payment difficulties</a:t>
            </a:r>
          </a:p>
          <a:p>
            <a:endParaRPr lang="en-IN" sz="1600" dirty="0">
              <a:latin typeface="Bodoni MT" panose="02070603080606020203" pitchFamily="18" charset="0"/>
            </a:endParaRPr>
          </a:p>
        </p:txBody>
      </p:sp>
    </p:spTree>
    <p:extLst>
      <p:ext uri="{BB962C8B-B14F-4D97-AF65-F5344CB8AC3E}">
        <p14:creationId xmlns:p14="http://schemas.microsoft.com/office/powerpoint/2010/main" val="371777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CF86-DEDA-4ECE-A3B0-D7574056923A}"/>
              </a:ext>
            </a:extLst>
          </p:cNvPr>
          <p:cNvSpPr>
            <a:spLocks noGrp="1"/>
          </p:cNvSpPr>
          <p:nvPr>
            <p:ph type="ctrTitle"/>
          </p:nvPr>
        </p:nvSpPr>
        <p:spPr>
          <a:xfrm>
            <a:off x="1524000" y="759855"/>
            <a:ext cx="9144000" cy="840346"/>
          </a:xfrm>
        </p:spPr>
        <p:txBody>
          <a:bodyPr>
            <a:normAutofit fontScale="90000"/>
          </a:bodyPr>
          <a:lstStyle/>
          <a:p>
            <a:br>
              <a:rPr lang="en-IN" b="0" i="0" dirty="0">
                <a:solidFill>
                  <a:srgbClr val="000000"/>
                </a:solidFill>
                <a:effectLst/>
                <a:latin typeface="Inter"/>
              </a:rPr>
            </a:br>
            <a:r>
              <a:rPr lang="en-IN" b="0" i="0" dirty="0">
                <a:solidFill>
                  <a:srgbClr val="000000"/>
                </a:solidFill>
                <a:effectLst/>
                <a:latin typeface="Bodoni MT" panose="02070603080606020203" pitchFamily="18" charset="0"/>
              </a:rPr>
              <a:t>INTRODUCTION</a:t>
            </a:r>
            <a:endParaRPr lang="en-IN" dirty="0"/>
          </a:p>
        </p:txBody>
      </p:sp>
      <p:sp>
        <p:nvSpPr>
          <p:cNvPr id="3" name="Subtitle 2">
            <a:extLst>
              <a:ext uri="{FF2B5EF4-FFF2-40B4-BE49-F238E27FC236}">
                <a16:creationId xmlns:a16="http://schemas.microsoft.com/office/drawing/2014/main" id="{E5FE8D1A-B358-4FFE-8696-B59A00108BD6}"/>
              </a:ext>
            </a:extLst>
          </p:cNvPr>
          <p:cNvSpPr>
            <a:spLocks noGrp="1"/>
          </p:cNvSpPr>
          <p:nvPr>
            <p:ph type="subTitle" idx="1"/>
          </p:nvPr>
        </p:nvSpPr>
        <p:spPr>
          <a:xfrm>
            <a:off x="1524000" y="1600201"/>
            <a:ext cx="9144000" cy="3657599"/>
          </a:xfrm>
        </p:spPr>
        <p:txBody>
          <a:bodyPr/>
          <a:lstStyle/>
          <a:p>
            <a:pPr algn="just"/>
            <a:r>
              <a:rPr lang="en-US" b="0" i="0" dirty="0">
                <a:effectLst/>
                <a:latin typeface="Bodoni MT" panose="02070603080606020203" pitchFamily="18" charset="0"/>
              </a:rPr>
              <a:t>This case study aims to give us an idea of applying EDA in a real business scenario. In this case study, we develop a basic understanding of risk analytics in banking and financial services and understand how data is used to </a:t>
            </a:r>
            <a:r>
              <a:rPr lang="en-US" b="0" i="0" dirty="0" err="1">
                <a:effectLst/>
                <a:latin typeface="Bodoni MT" panose="02070603080606020203" pitchFamily="18" charset="0"/>
              </a:rPr>
              <a:t>minimise</a:t>
            </a:r>
            <a:r>
              <a:rPr lang="en-US" b="0" i="0" dirty="0">
                <a:effectLst/>
                <a:latin typeface="Bodoni MT" panose="02070603080606020203" pitchFamily="18" charset="0"/>
              </a:rPr>
              <a:t> the risk of losing money while lending to customers.</a:t>
            </a:r>
            <a:endParaRPr lang="en-IN" dirty="0">
              <a:latin typeface="Bodoni MT" panose="02070603080606020203" pitchFamily="18" charset="0"/>
            </a:endParaRPr>
          </a:p>
        </p:txBody>
      </p:sp>
    </p:spTree>
    <p:extLst>
      <p:ext uri="{BB962C8B-B14F-4D97-AF65-F5344CB8AC3E}">
        <p14:creationId xmlns:p14="http://schemas.microsoft.com/office/powerpoint/2010/main" val="1735681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9BF741-181E-4E04-9BC1-A001B927A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493" y="677766"/>
            <a:ext cx="9530365" cy="4873028"/>
          </a:xfrm>
          <a:prstGeom prst="rect">
            <a:avLst/>
          </a:prstGeom>
        </p:spPr>
      </p:pic>
      <p:sp>
        <p:nvSpPr>
          <p:cNvPr id="4" name="TextBox 3">
            <a:extLst>
              <a:ext uri="{FF2B5EF4-FFF2-40B4-BE49-F238E27FC236}">
                <a16:creationId xmlns:a16="http://schemas.microsoft.com/office/drawing/2014/main" id="{45A99016-CD2F-45C7-B135-5172A3441588}"/>
              </a:ext>
            </a:extLst>
          </p:cNvPr>
          <p:cNvSpPr txBox="1"/>
          <p:nvPr/>
        </p:nvSpPr>
        <p:spPr>
          <a:xfrm>
            <a:off x="1725769" y="154546"/>
            <a:ext cx="6993228" cy="523220"/>
          </a:xfrm>
          <a:prstGeom prst="rect">
            <a:avLst/>
          </a:prstGeom>
          <a:noFill/>
        </p:spPr>
        <p:txBody>
          <a:bodyPr wrap="square" rtlCol="0">
            <a:spAutoFit/>
          </a:bodyPr>
          <a:lstStyle/>
          <a:p>
            <a:pPr algn="ctr"/>
            <a:r>
              <a:rPr lang="en-US" sz="2800" dirty="0" err="1">
                <a:latin typeface="Bodoni MT" panose="02070603080606020203" pitchFamily="18" charset="0"/>
              </a:rPr>
              <a:t>Prev</a:t>
            </a:r>
            <a:r>
              <a:rPr lang="en-US" sz="2800" dirty="0">
                <a:latin typeface="Bodoni MT" panose="02070603080606020203" pitchFamily="18" charset="0"/>
              </a:rPr>
              <a:t> Credit amount vs Housing </a:t>
            </a:r>
            <a:r>
              <a:rPr lang="en-US" sz="2800" dirty="0" err="1">
                <a:latin typeface="Bodoni MT" panose="02070603080606020203" pitchFamily="18" charset="0"/>
              </a:rPr>
              <a:t>typ</a:t>
            </a:r>
            <a:endParaRPr lang="en-IN" sz="2800" dirty="0">
              <a:latin typeface="Bodoni MT" panose="02070603080606020203" pitchFamily="18" charset="0"/>
            </a:endParaRPr>
          </a:p>
        </p:txBody>
      </p:sp>
      <p:sp>
        <p:nvSpPr>
          <p:cNvPr id="5" name="TextBox 4">
            <a:extLst>
              <a:ext uri="{FF2B5EF4-FFF2-40B4-BE49-F238E27FC236}">
                <a16:creationId xmlns:a16="http://schemas.microsoft.com/office/drawing/2014/main" id="{4533179E-533A-498F-A65E-5ABC128106A3}"/>
              </a:ext>
            </a:extLst>
          </p:cNvPr>
          <p:cNvSpPr txBox="1"/>
          <p:nvPr/>
        </p:nvSpPr>
        <p:spPr>
          <a:xfrm>
            <a:off x="309093" y="5697659"/>
            <a:ext cx="11359166" cy="1200329"/>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Bodoni MT" panose="02070603080606020203" pitchFamily="18" charset="0"/>
              </a:rPr>
              <a:t>Here for Housing type, office apartment is having higher credit of target 0 and co-op apartment is having higher credit of target 1. So, we can conclude that bank should avoid giving loans to the housing type of co-op apartment as they are having difficulties in payment. Bank can focus mostly on housing type with parents or House apartment or municipal apartment for successful payments.</a:t>
            </a:r>
          </a:p>
        </p:txBody>
      </p:sp>
    </p:spTree>
    <p:extLst>
      <p:ext uri="{BB962C8B-B14F-4D97-AF65-F5344CB8AC3E}">
        <p14:creationId xmlns:p14="http://schemas.microsoft.com/office/powerpoint/2010/main" val="3407608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E1BC-CE27-43D6-8A9A-3D9D12254D3B}"/>
              </a:ext>
            </a:extLst>
          </p:cNvPr>
          <p:cNvSpPr>
            <a:spLocks noGrp="1"/>
          </p:cNvSpPr>
          <p:nvPr>
            <p:ph type="ctrTitle"/>
          </p:nvPr>
        </p:nvSpPr>
        <p:spPr>
          <a:xfrm>
            <a:off x="1524000" y="1122363"/>
            <a:ext cx="9144000" cy="796589"/>
          </a:xfrm>
        </p:spPr>
        <p:txBody>
          <a:bodyPr>
            <a:normAutofit fontScale="90000"/>
          </a:bodyPr>
          <a:lstStyle/>
          <a:p>
            <a:r>
              <a:rPr lang="en-IN" sz="4400" b="0" i="0" dirty="0">
                <a:solidFill>
                  <a:srgbClr val="000000"/>
                </a:solidFill>
                <a:effectLst/>
                <a:latin typeface="Bodoni MT" panose="02070603080606020203" pitchFamily="18" charset="0"/>
              </a:rPr>
              <a:t>CONCLUSION</a:t>
            </a:r>
            <a:br>
              <a:rPr lang="en-IN" b="0" i="0" dirty="0">
                <a:solidFill>
                  <a:srgbClr val="000000"/>
                </a:solidFill>
                <a:effectLst/>
                <a:latin typeface="Helvetica Neue"/>
              </a:rPr>
            </a:br>
            <a:endParaRPr lang="en-IN" dirty="0"/>
          </a:p>
        </p:txBody>
      </p:sp>
      <p:sp>
        <p:nvSpPr>
          <p:cNvPr id="3" name="Subtitle 2">
            <a:extLst>
              <a:ext uri="{FF2B5EF4-FFF2-40B4-BE49-F238E27FC236}">
                <a16:creationId xmlns:a16="http://schemas.microsoft.com/office/drawing/2014/main" id="{E9E8CDF5-3C92-41A5-8141-F3D0BE53F597}"/>
              </a:ext>
            </a:extLst>
          </p:cNvPr>
          <p:cNvSpPr>
            <a:spLocks noGrp="1"/>
          </p:cNvSpPr>
          <p:nvPr>
            <p:ph type="subTitle" idx="1"/>
          </p:nvPr>
        </p:nvSpPr>
        <p:spPr>
          <a:xfrm>
            <a:off x="1197735" y="1365161"/>
            <a:ext cx="9470265" cy="3892639"/>
          </a:xfrm>
        </p:spPr>
        <p:txBody>
          <a:bodyPr>
            <a:normAutofit/>
          </a:bodyPr>
          <a:lstStyle/>
          <a:p>
            <a:pPr algn="l"/>
            <a:r>
              <a:rPr lang="en-US" dirty="0">
                <a:latin typeface="Bodoni MT" panose="02070603080606020203" pitchFamily="18" charset="0"/>
              </a:rPr>
              <a:t>1. Banks should focus more on contract type ‘Student’ ,’pensioner’ and ‘Businessman’ with housing ‘type other than ‘Co-op apartment’ for successful payments.</a:t>
            </a:r>
          </a:p>
          <a:p>
            <a:pPr algn="l"/>
            <a:r>
              <a:rPr lang="en-US" dirty="0">
                <a:latin typeface="Bodoni MT" panose="02070603080606020203" pitchFamily="18" charset="0"/>
              </a:rPr>
              <a:t>2. Banks should focus less on income type ‘Working’ as they are having most number of unsuccessful payments.</a:t>
            </a:r>
          </a:p>
          <a:p>
            <a:pPr algn="l"/>
            <a:r>
              <a:rPr lang="en-US" dirty="0">
                <a:latin typeface="Bodoni MT" panose="02070603080606020203" pitchFamily="18" charset="0"/>
              </a:rPr>
              <a:t>3. Also with loan purpose ‘Repair’ is having higher number of unsuccessful payments on time.</a:t>
            </a:r>
          </a:p>
          <a:p>
            <a:pPr algn="l"/>
            <a:r>
              <a:rPr lang="en-US" dirty="0">
                <a:latin typeface="Bodoni MT" panose="02070603080606020203" pitchFamily="18" charset="0"/>
              </a:rPr>
              <a:t>4. Get as much as clients from housing type ‘With parents’ as they are having least number of unsuccessful payments.</a:t>
            </a:r>
            <a:endParaRPr lang="en-IN" dirty="0">
              <a:latin typeface="Bodoni MT" panose="02070603080606020203" pitchFamily="18" charset="0"/>
            </a:endParaRPr>
          </a:p>
        </p:txBody>
      </p:sp>
    </p:spTree>
    <p:extLst>
      <p:ext uri="{BB962C8B-B14F-4D97-AF65-F5344CB8AC3E}">
        <p14:creationId xmlns:p14="http://schemas.microsoft.com/office/powerpoint/2010/main" val="2698213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9A2B-7173-432A-B1E1-DD019D2448D0}"/>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6100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F5CB-0DB6-428A-9AB8-06957A3C576F}"/>
              </a:ext>
            </a:extLst>
          </p:cNvPr>
          <p:cNvSpPr>
            <a:spLocks noGrp="1"/>
          </p:cNvSpPr>
          <p:nvPr>
            <p:ph type="ctrTitle"/>
          </p:nvPr>
        </p:nvSpPr>
        <p:spPr>
          <a:xfrm>
            <a:off x="1524000" y="1122363"/>
            <a:ext cx="9144000" cy="1427654"/>
          </a:xfrm>
        </p:spPr>
        <p:txBody>
          <a:bodyPr>
            <a:normAutofit fontScale="90000"/>
          </a:bodyPr>
          <a:lstStyle/>
          <a:p>
            <a:r>
              <a:rPr lang="en-IN" b="0" i="0" dirty="0">
                <a:solidFill>
                  <a:srgbClr val="000000"/>
                </a:solidFill>
                <a:effectLst/>
                <a:latin typeface="Bodoni MT" panose="02070603080606020203" pitchFamily="18" charset="0"/>
              </a:rPr>
              <a:t>BUSINESS OBJECTIVES</a:t>
            </a:r>
            <a:br>
              <a:rPr lang="en-IN" b="0" i="0" dirty="0">
                <a:solidFill>
                  <a:srgbClr val="000000"/>
                </a:solidFill>
                <a:effectLst/>
                <a:latin typeface="Bodoni MT" panose="02070603080606020203" pitchFamily="18" charset="0"/>
              </a:rPr>
            </a:br>
            <a:br>
              <a:rPr lang="en-IN" dirty="0">
                <a:latin typeface="Bodoni MT" panose="02070603080606020203" pitchFamily="18" charset="0"/>
              </a:rPr>
            </a:br>
            <a:endParaRPr lang="en-IN" dirty="0">
              <a:latin typeface="Bodoni MT" panose="02070603080606020203" pitchFamily="18" charset="0"/>
            </a:endParaRPr>
          </a:p>
        </p:txBody>
      </p:sp>
      <p:sp>
        <p:nvSpPr>
          <p:cNvPr id="3" name="Subtitle 2">
            <a:extLst>
              <a:ext uri="{FF2B5EF4-FFF2-40B4-BE49-F238E27FC236}">
                <a16:creationId xmlns:a16="http://schemas.microsoft.com/office/drawing/2014/main" id="{8517648A-C215-41E4-B3F2-094C470F029B}"/>
              </a:ext>
            </a:extLst>
          </p:cNvPr>
          <p:cNvSpPr>
            <a:spLocks noGrp="1"/>
          </p:cNvSpPr>
          <p:nvPr>
            <p:ph type="subTitle" idx="1"/>
          </p:nvPr>
        </p:nvSpPr>
        <p:spPr>
          <a:xfrm>
            <a:off x="1524000" y="1287887"/>
            <a:ext cx="9144000" cy="3969913"/>
          </a:xfrm>
        </p:spPr>
        <p:txBody>
          <a:bodyPr/>
          <a:lstStyle/>
          <a:p>
            <a:pPr algn="l"/>
            <a:r>
              <a:rPr lang="en-US" b="0" i="0" dirty="0">
                <a:effectLst/>
                <a:latin typeface="Bodoni MT" panose="02070603080606020203" pitchFamily="18" charset="0"/>
              </a:rPr>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algn="l"/>
            <a:r>
              <a:rPr lang="en-US" b="0" i="0" dirty="0">
                <a:effectLst/>
                <a:latin typeface="Bodoni MT" panose="02070603080606020203" pitchFamily="18" charset="0"/>
              </a:rPr>
              <a:t>The company wants to understand the driving factors (or driver variables) behind loan default, i.e. the variables which are strong indicators of default. The company can </a:t>
            </a:r>
            <a:r>
              <a:rPr lang="en-US" b="0" i="0" dirty="0" err="1">
                <a:effectLst/>
                <a:latin typeface="Bodoni MT" panose="02070603080606020203" pitchFamily="18" charset="0"/>
              </a:rPr>
              <a:t>utilise</a:t>
            </a:r>
            <a:r>
              <a:rPr lang="en-US" b="0" i="0" dirty="0">
                <a:effectLst/>
                <a:latin typeface="Bodoni MT" panose="02070603080606020203" pitchFamily="18" charset="0"/>
              </a:rPr>
              <a:t> this knowledge for its portfolio and risk assessment.</a:t>
            </a:r>
          </a:p>
          <a:p>
            <a:endParaRPr lang="en-IN" dirty="0">
              <a:latin typeface="Bodoni MT" panose="02070603080606020203" pitchFamily="18" charset="0"/>
            </a:endParaRPr>
          </a:p>
        </p:txBody>
      </p:sp>
    </p:spTree>
    <p:extLst>
      <p:ext uri="{BB962C8B-B14F-4D97-AF65-F5344CB8AC3E}">
        <p14:creationId xmlns:p14="http://schemas.microsoft.com/office/powerpoint/2010/main" val="342267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2924-CAAE-4FBA-A2DD-6FD5B0942AAA}"/>
              </a:ext>
            </a:extLst>
          </p:cNvPr>
          <p:cNvSpPr>
            <a:spLocks noGrp="1"/>
          </p:cNvSpPr>
          <p:nvPr>
            <p:ph type="ctrTitle"/>
          </p:nvPr>
        </p:nvSpPr>
        <p:spPr>
          <a:xfrm>
            <a:off x="1524000" y="785611"/>
            <a:ext cx="9144000" cy="553792"/>
          </a:xfrm>
        </p:spPr>
        <p:txBody>
          <a:bodyPr>
            <a:normAutofit fontScale="90000"/>
          </a:bodyPr>
          <a:lstStyle/>
          <a:p>
            <a:r>
              <a:rPr lang="en-IN" dirty="0">
                <a:latin typeface="Bodoni MT" panose="02070603080606020203" pitchFamily="18" charset="0"/>
              </a:rPr>
              <a:t>STEPS</a:t>
            </a:r>
          </a:p>
        </p:txBody>
      </p:sp>
      <p:sp>
        <p:nvSpPr>
          <p:cNvPr id="3" name="Subtitle 2">
            <a:extLst>
              <a:ext uri="{FF2B5EF4-FFF2-40B4-BE49-F238E27FC236}">
                <a16:creationId xmlns:a16="http://schemas.microsoft.com/office/drawing/2014/main" id="{1BFAA36B-79D4-4800-9308-AB56D969CB8C}"/>
              </a:ext>
            </a:extLst>
          </p:cNvPr>
          <p:cNvSpPr>
            <a:spLocks noGrp="1"/>
          </p:cNvSpPr>
          <p:nvPr>
            <p:ph type="subTitle" idx="1"/>
          </p:nvPr>
        </p:nvSpPr>
        <p:spPr>
          <a:xfrm>
            <a:off x="1524000" y="1429555"/>
            <a:ext cx="9144000" cy="3828245"/>
          </a:xfrm>
        </p:spPr>
        <p:txBody>
          <a:bodyPr>
            <a:normAutofit/>
          </a:bodyPr>
          <a:lstStyle/>
          <a:p>
            <a:pPr marL="457200" indent="-457200" algn="l" fontAlgn="base">
              <a:buAutoNum type="arabicPeriod"/>
            </a:pPr>
            <a:r>
              <a:rPr lang="en-US" i="0" dirty="0">
                <a:solidFill>
                  <a:srgbClr val="5F6368"/>
                </a:solidFill>
                <a:effectLst/>
                <a:latin typeface="Bodoni MT" panose="02070603080606020203" pitchFamily="18" charset="0"/>
              </a:rPr>
              <a:t>Import Libraries</a:t>
            </a:r>
          </a:p>
          <a:p>
            <a:pPr marL="457200" indent="-457200" algn="l" fontAlgn="base">
              <a:buAutoNum type="arabicPeriod"/>
            </a:pPr>
            <a:r>
              <a:rPr lang="en-US" i="0" dirty="0">
                <a:solidFill>
                  <a:srgbClr val="5F6368"/>
                </a:solidFill>
                <a:effectLst/>
                <a:latin typeface="Bodoni MT" panose="02070603080606020203" pitchFamily="18" charset="0"/>
              </a:rPr>
              <a:t>Reading and Inspection</a:t>
            </a:r>
            <a:endParaRPr lang="en-US" i="0" dirty="0">
              <a:solidFill>
                <a:srgbClr val="202124"/>
              </a:solidFill>
              <a:effectLst/>
              <a:latin typeface="Bodoni MT" panose="02070603080606020203" pitchFamily="18" charset="0"/>
            </a:endParaRPr>
          </a:p>
          <a:p>
            <a:pPr algn="l" fontAlgn="base"/>
            <a:r>
              <a:rPr lang="en-US" i="0" dirty="0">
                <a:solidFill>
                  <a:srgbClr val="5F6368"/>
                </a:solidFill>
                <a:effectLst/>
                <a:latin typeface="Bodoni MT" panose="02070603080606020203" pitchFamily="18" charset="0"/>
              </a:rPr>
              <a:t>3.   Check missing values</a:t>
            </a:r>
          </a:p>
          <a:p>
            <a:pPr algn="l" fontAlgn="base"/>
            <a:r>
              <a:rPr lang="en-US" i="0" dirty="0">
                <a:solidFill>
                  <a:srgbClr val="5F6368"/>
                </a:solidFill>
                <a:effectLst/>
                <a:latin typeface="Bodoni MT" panose="02070603080606020203" pitchFamily="18" charset="0"/>
              </a:rPr>
              <a:t>4.   Impute/Remove missing values</a:t>
            </a:r>
          </a:p>
          <a:p>
            <a:pPr algn="l" fontAlgn="base"/>
            <a:r>
              <a:rPr lang="en-US" i="0" dirty="0">
                <a:solidFill>
                  <a:srgbClr val="5F6368"/>
                </a:solidFill>
                <a:effectLst/>
                <a:latin typeface="Bodoni MT" panose="02070603080606020203" pitchFamily="18" charset="0"/>
              </a:rPr>
              <a:t>5.   Checking Datatypes</a:t>
            </a:r>
          </a:p>
          <a:p>
            <a:pPr algn="l" fontAlgn="base"/>
            <a:r>
              <a:rPr lang="en-US" i="0" dirty="0">
                <a:solidFill>
                  <a:srgbClr val="5F6368"/>
                </a:solidFill>
                <a:effectLst/>
                <a:latin typeface="Bodoni MT" panose="02070603080606020203" pitchFamily="18" charset="0"/>
              </a:rPr>
              <a:t>6.   Handling Outliers</a:t>
            </a:r>
          </a:p>
          <a:p>
            <a:pPr algn="l" fontAlgn="base"/>
            <a:r>
              <a:rPr lang="en-US" i="0" dirty="0">
                <a:solidFill>
                  <a:srgbClr val="5F6368"/>
                </a:solidFill>
                <a:effectLst/>
                <a:latin typeface="Bodoni MT" panose="02070603080606020203" pitchFamily="18" charset="0"/>
              </a:rPr>
              <a:t>7.   Binning Continuous Variable</a:t>
            </a:r>
          </a:p>
          <a:p>
            <a:pPr algn="l" fontAlgn="base"/>
            <a:r>
              <a:rPr lang="en-US" dirty="0">
                <a:solidFill>
                  <a:srgbClr val="5F6368"/>
                </a:solidFill>
                <a:latin typeface="Bodoni MT" panose="02070603080606020203" pitchFamily="18" charset="0"/>
              </a:rPr>
              <a:t>8.   Analysis</a:t>
            </a:r>
            <a:endParaRPr lang="en-US" i="0" dirty="0">
              <a:solidFill>
                <a:srgbClr val="5F6368"/>
              </a:solidFill>
              <a:effectLst/>
              <a:latin typeface="Bodoni MT" panose="02070603080606020203" pitchFamily="18" charset="0"/>
            </a:endParaRPr>
          </a:p>
          <a:p>
            <a:pPr algn="l" fontAlgn="base"/>
            <a:endParaRPr lang="en-US" i="0" dirty="0">
              <a:solidFill>
                <a:srgbClr val="5F6368"/>
              </a:solidFill>
              <a:effectLst/>
              <a:latin typeface="Bodoni MT" panose="02070603080606020203" pitchFamily="18" charset="0"/>
            </a:endParaRPr>
          </a:p>
          <a:p>
            <a:pPr algn="l" fontAlgn="base"/>
            <a:endParaRPr lang="en-US" i="0" dirty="0">
              <a:solidFill>
                <a:srgbClr val="202124"/>
              </a:solidFill>
              <a:effectLst/>
              <a:latin typeface="Bodoni MT" panose="02070603080606020203" pitchFamily="18" charset="0"/>
            </a:endParaRPr>
          </a:p>
          <a:p>
            <a:endParaRPr lang="en-IN" dirty="0">
              <a:latin typeface="Bodoni MT" panose="02070603080606020203" pitchFamily="18" charset="0"/>
            </a:endParaRPr>
          </a:p>
        </p:txBody>
      </p:sp>
    </p:spTree>
    <p:extLst>
      <p:ext uri="{BB962C8B-B14F-4D97-AF65-F5344CB8AC3E}">
        <p14:creationId xmlns:p14="http://schemas.microsoft.com/office/powerpoint/2010/main" val="334881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C17827-BD05-4E52-A34D-7341E3F5A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809" y="1076258"/>
            <a:ext cx="9726382" cy="3959382"/>
          </a:xfrm>
          <a:prstGeom prst="rect">
            <a:avLst/>
          </a:prstGeom>
        </p:spPr>
      </p:pic>
      <p:sp>
        <p:nvSpPr>
          <p:cNvPr id="4" name="TextBox 3">
            <a:extLst>
              <a:ext uri="{FF2B5EF4-FFF2-40B4-BE49-F238E27FC236}">
                <a16:creationId xmlns:a16="http://schemas.microsoft.com/office/drawing/2014/main" id="{28937792-F519-42D7-AA43-B5D60FDDCE78}"/>
              </a:ext>
            </a:extLst>
          </p:cNvPr>
          <p:cNvSpPr txBox="1"/>
          <p:nvPr/>
        </p:nvSpPr>
        <p:spPr>
          <a:xfrm>
            <a:off x="1098267" y="5177306"/>
            <a:ext cx="9942490" cy="1015663"/>
          </a:xfrm>
          <a:prstGeom prst="rect">
            <a:avLst/>
          </a:prstGeom>
          <a:noFill/>
        </p:spPr>
        <p:txBody>
          <a:bodyPr wrap="square" rtlCol="0">
            <a:spAutoFit/>
          </a:bodyPr>
          <a:lstStyle/>
          <a:p>
            <a:r>
              <a:rPr lang="en-US" sz="2000" dirty="0">
                <a:latin typeface="Bodoni MT" panose="02070603080606020203" pitchFamily="18" charset="0"/>
              </a:rPr>
              <a:t>We can see that age range 30-40 and 40-50 have are able to make payment on time and can be considered while lending loan.</a:t>
            </a:r>
          </a:p>
          <a:p>
            <a:endParaRPr lang="en-IN" sz="2000" dirty="0">
              <a:latin typeface="Bodoni MT" panose="02070603080606020203" pitchFamily="18" charset="0"/>
            </a:endParaRPr>
          </a:p>
        </p:txBody>
      </p:sp>
      <p:sp>
        <p:nvSpPr>
          <p:cNvPr id="5" name="TextBox 4">
            <a:extLst>
              <a:ext uri="{FF2B5EF4-FFF2-40B4-BE49-F238E27FC236}">
                <a16:creationId xmlns:a16="http://schemas.microsoft.com/office/drawing/2014/main" id="{CA15BF19-FF30-47D1-A5A1-58E3BAA3DA36}"/>
              </a:ext>
            </a:extLst>
          </p:cNvPr>
          <p:cNvSpPr txBox="1"/>
          <p:nvPr/>
        </p:nvSpPr>
        <p:spPr>
          <a:xfrm>
            <a:off x="3657600" y="347730"/>
            <a:ext cx="5087155" cy="707886"/>
          </a:xfrm>
          <a:prstGeom prst="rect">
            <a:avLst/>
          </a:prstGeom>
          <a:noFill/>
        </p:spPr>
        <p:txBody>
          <a:bodyPr wrap="square" rtlCol="0">
            <a:spAutoFit/>
          </a:bodyPr>
          <a:lstStyle/>
          <a:p>
            <a:pPr algn="ctr"/>
            <a:r>
              <a:rPr lang="en-US" sz="4000" dirty="0">
                <a:latin typeface="Bodoni MT" panose="02070603080606020203" pitchFamily="18" charset="0"/>
              </a:rPr>
              <a:t>Analysis</a:t>
            </a:r>
            <a:r>
              <a:rPr lang="en-US" sz="3200" dirty="0">
                <a:latin typeface="Bodoni MT" panose="02070603080606020203" pitchFamily="18" charset="0"/>
              </a:rPr>
              <a:t> on Age</a:t>
            </a:r>
            <a:endParaRPr lang="en-IN" sz="3200" dirty="0">
              <a:latin typeface="Bodoni MT" panose="02070603080606020203" pitchFamily="18" charset="0"/>
            </a:endParaRPr>
          </a:p>
        </p:txBody>
      </p:sp>
    </p:spTree>
    <p:extLst>
      <p:ext uri="{BB962C8B-B14F-4D97-AF65-F5344CB8AC3E}">
        <p14:creationId xmlns:p14="http://schemas.microsoft.com/office/powerpoint/2010/main" val="163488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75D4FB-0A69-4E85-AE34-BF1699B2A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466" y="1179686"/>
            <a:ext cx="10155067" cy="3482466"/>
          </a:xfrm>
          <a:prstGeom prst="rect">
            <a:avLst/>
          </a:prstGeom>
        </p:spPr>
      </p:pic>
      <p:sp>
        <p:nvSpPr>
          <p:cNvPr id="4" name="TextBox 3">
            <a:extLst>
              <a:ext uri="{FF2B5EF4-FFF2-40B4-BE49-F238E27FC236}">
                <a16:creationId xmlns:a16="http://schemas.microsoft.com/office/drawing/2014/main" id="{C1FFC923-BD2E-4E74-941B-CB7C3E32AAC8}"/>
              </a:ext>
            </a:extLst>
          </p:cNvPr>
          <p:cNvSpPr txBox="1"/>
          <p:nvPr/>
        </p:nvSpPr>
        <p:spPr>
          <a:xfrm>
            <a:off x="1197735" y="4662152"/>
            <a:ext cx="9453093" cy="707886"/>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00000"/>
                </a:solidFill>
                <a:effectLst/>
                <a:latin typeface="Bodoni MT" panose="02070603080606020203" pitchFamily="18" charset="0"/>
              </a:rPr>
              <a:t>customers with medium credit have more payment issue.</a:t>
            </a:r>
          </a:p>
          <a:p>
            <a:pPr algn="l">
              <a:buFont typeface="Arial" panose="020B0604020202020204" pitchFamily="34" charset="0"/>
              <a:buChar char="•"/>
            </a:pPr>
            <a:r>
              <a:rPr lang="en-US" sz="2000" b="0" i="0" dirty="0">
                <a:solidFill>
                  <a:srgbClr val="000000"/>
                </a:solidFill>
                <a:effectLst/>
                <a:latin typeface="Bodoni MT" panose="02070603080606020203" pitchFamily="18" charset="0"/>
              </a:rPr>
              <a:t>customers with low credit have less payment issue.</a:t>
            </a:r>
          </a:p>
        </p:txBody>
      </p:sp>
      <p:sp>
        <p:nvSpPr>
          <p:cNvPr id="5" name="TextBox 4">
            <a:extLst>
              <a:ext uri="{FF2B5EF4-FFF2-40B4-BE49-F238E27FC236}">
                <a16:creationId xmlns:a16="http://schemas.microsoft.com/office/drawing/2014/main" id="{75A8A7C5-4B13-45A0-A889-DE34344E2DF1}"/>
              </a:ext>
            </a:extLst>
          </p:cNvPr>
          <p:cNvSpPr txBox="1"/>
          <p:nvPr/>
        </p:nvSpPr>
        <p:spPr>
          <a:xfrm>
            <a:off x="2335369" y="357994"/>
            <a:ext cx="7521262" cy="707886"/>
          </a:xfrm>
          <a:prstGeom prst="rect">
            <a:avLst/>
          </a:prstGeom>
          <a:noFill/>
        </p:spPr>
        <p:txBody>
          <a:bodyPr wrap="square" rtlCol="0">
            <a:spAutoFit/>
          </a:bodyPr>
          <a:lstStyle/>
          <a:p>
            <a:pPr algn="ctr"/>
            <a:r>
              <a:rPr lang="en-US" sz="4000" dirty="0">
                <a:latin typeface="Bodoni MT" panose="02070603080606020203" pitchFamily="18" charset="0"/>
              </a:rPr>
              <a:t>Analysis on Credit amount of loan</a:t>
            </a:r>
            <a:endParaRPr lang="en-IN" sz="4000" dirty="0">
              <a:latin typeface="Bodoni MT" panose="02070603080606020203" pitchFamily="18" charset="0"/>
            </a:endParaRPr>
          </a:p>
        </p:txBody>
      </p:sp>
    </p:spTree>
    <p:extLst>
      <p:ext uri="{BB962C8B-B14F-4D97-AF65-F5344CB8AC3E}">
        <p14:creationId xmlns:p14="http://schemas.microsoft.com/office/powerpoint/2010/main" val="257508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BDA81B-E318-469C-9075-9243E330B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66" y="803716"/>
            <a:ext cx="11436439" cy="4858428"/>
          </a:xfrm>
          <a:prstGeom prst="rect">
            <a:avLst/>
          </a:prstGeom>
        </p:spPr>
      </p:pic>
      <p:sp>
        <p:nvSpPr>
          <p:cNvPr id="4" name="TextBox 3">
            <a:extLst>
              <a:ext uri="{FF2B5EF4-FFF2-40B4-BE49-F238E27FC236}">
                <a16:creationId xmlns:a16="http://schemas.microsoft.com/office/drawing/2014/main" id="{F44829A1-FA9A-4A04-B359-1276E3D5C9E3}"/>
              </a:ext>
            </a:extLst>
          </p:cNvPr>
          <p:cNvSpPr txBox="1"/>
          <p:nvPr/>
        </p:nvSpPr>
        <p:spPr>
          <a:xfrm>
            <a:off x="3017948" y="218941"/>
            <a:ext cx="6156101" cy="584775"/>
          </a:xfrm>
          <a:prstGeom prst="rect">
            <a:avLst/>
          </a:prstGeom>
          <a:noFill/>
        </p:spPr>
        <p:txBody>
          <a:bodyPr wrap="square" rtlCol="0">
            <a:spAutoFit/>
          </a:bodyPr>
          <a:lstStyle/>
          <a:p>
            <a:pPr algn="ctr"/>
            <a:r>
              <a:rPr lang="en-US" sz="3200" dirty="0">
                <a:latin typeface="Bodoni MT" panose="02070603080606020203" pitchFamily="18" charset="0"/>
              </a:rPr>
              <a:t>Analysis on</a:t>
            </a:r>
            <a:r>
              <a:rPr lang="en-IN" sz="3200" dirty="0"/>
              <a:t> OCCUPATION_TYPE</a:t>
            </a:r>
          </a:p>
        </p:txBody>
      </p:sp>
      <p:sp>
        <p:nvSpPr>
          <p:cNvPr id="5" name="TextBox 4">
            <a:extLst>
              <a:ext uri="{FF2B5EF4-FFF2-40B4-BE49-F238E27FC236}">
                <a16:creationId xmlns:a16="http://schemas.microsoft.com/office/drawing/2014/main" id="{4EFCE713-4E7A-4F0B-B561-C422EA28C288}"/>
              </a:ext>
            </a:extLst>
          </p:cNvPr>
          <p:cNvSpPr txBox="1"/>
          <p:nvPr/>
        </p:nvSpPr>
        <p:spPr>
          <a:xfrm>
            <a:off x="804929" y="5689115"/>
            <a:ext cx="10599312" cy="1015663"/>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000000"/>
                </a:solidFill>
                <a:effectLst/>
                <a:latin typeface="Bodoni MT" panose="02070603080606020203" pitchFamily="18" charset="0"/>
              </a:rPr>
              <a:t>we can see that </a:t>
            </a:r>
            <a:r>
              <a:rPr lang="en-US" sz="2000" b="0" i="0" dirty="0" err="1">
                <a:solidFill>
                  <a:srgbClr val="000000"/>
                </a:solidFill>
                <a:effectLst/>
                <a:latin typeface="Bodoni MT" panose="02070603080606020203" pitchFamily="18" charset="0"/>
              </a:rPr>
              <a:t>labores</a:t>
            </a:r>
            <a:r>
              <a:rPr lang="en-US" sz="2000" b="0" i="0" dirty="0">
                <a:solidFill>
                  <a:srgbClr val="000000"/>
                </a:solidFill>
                <a:effectLst/>
                <a:latin typeface="Bodoni MT" panose="02070603080606020203" pitchFamily="18" charset="0"/>
              </a:rPr>
              <a:t> have no payment issue than other.</a:t>
            </a:r>
          </a:p>
          <a:p>
            <a:pPr marL="342900" indent="-342900">
              <a:buFont typeface="Arial" panose="020B0604020202020204" pitchFamily="34" charset="0"/>
              <a:buChar char="•"/>
            </a:pPr>
            <a:r>
              <a:rPr lang="en-US" sz="2000" dirty="0">
                <a:solidFill>
                  <a:srgbClr val="000000"/>
                </a:solidFill>
                <a:latin typeface="Bodoni MT" panose="02070603080606020203" pitchFamily="18" charset="0"/>
              </a:rPr>
              <a:t>Sales staff, drivers and core staff have more </a:t>
            </a:r>
            <a:r>
              <a:rPr lang="en-US" sz="2000" b="0" i="0" dirty="0">
                <a:effectLst/>
                <a:latin typeface="Bodoni MT" panose="02070603080606020203" pitchFamily="18" charset="0"/>
              </a:rPr>
              <a:t>difficulty to paying their installments</a:t>
            </a:r>
            <a:r>
              <a:rPr lang="en-US" sz="2000" dirty="0">
                <a:solidFill>
                  <a:srgbClr val="000000"/>
                </a:solidFill>
                <a:latin typeface="Bodoni MT" panose="02070603080606020203" pitchFamily="18" charset="0"/>
              </a:rPr>
              <a:t> </a:t>
            </a:r>
            <a:endParaRPr lang="en-US" sz="2000" b="0" i="0" dirty="0">
              <a:solidFill>
                <a:srgbClr val="000000"/>
              </a:solidFill>
              <a:effectLst/>
              <a:latin typeface="Bodoni MT" panose="02070603080606020203" pitchFamily="18" charset="0"/>
            </a:endParaRPr>
          </a:p>
          <a:p>
            <a:endParaRPr lang="en-IN" sz="2000" dirty="0">
              <a:latin typeface="Bodoni MT" panose="02070603080606020203" pitchFamily="18" charset="0"/>
            </a:endParaRPr>
          </a:p>
        </p:txBody>
      </p:sp>
    </p:spTree>
    <p:extLst>
      <p:ext uri="{BB962C8B-B14F-4D97-AF65-F5344CB8AC3E}">
        <p14:creationId xmlns:p14="http://schemas.microsoft.com/office/powerpoint/2010/main" val="295151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823D1-D274-44E3-BE39-FC6730D85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177" y="826635"/>
            <a:ext cx="9821646" cy="4887007"/>
          </a:xfrm>
          <a:prstGeom prst="rect">
            <a:avLst/>
          </a:prstGeom>
        </p:spPr>
      </p:pic>
      <p:sp>
        <p:nvSpPr>
          <p:cNvPr id="5" name="TextBox 4">
            <a:extLst>
              <a:ext uri="{FF2B5EF4-FFF2-40B4-BE49-F238E27FC236}">
                <a16:creationId xmlns:a16="http://schemas.microsoft.com/office/drawing/2014/main" id="{5C748EE9-AB55-44DD-A0F6-906B81FFA077}"/>
              </a:ext>
            </a:extLst>
          </p:cNvPr>
          <p:cNvSpPr txBox="1"/>
          <p:nvPr/>
        </p:nvSpPr>
        <p:spPr>
          <a:xfrm>
            <a:off x="1957589" y="180304"/>
            <a:ext cx="6671256" cy="646331"/>
          </a:xfrm>
          <a:prstGeom prst="rect">
            <a:avLst/>
          </a:prstGeom>
          <a:noFill/>
        </p:spPr>
        <p:txBody>
          <a:bodyPr wrap="square" rtlCol="0">
            <a:spAutoFit/>
          </a:bodyPr>
          <a:lstStyle/>
          <a:p>
            <a:r>
              <a:rPr lang="en-US" sz="3600" dirty="0">
                <a:latin typeface="Bodoni MT" panose="02070603080606020203" pitchFamily="18" charset="0"/>
              </a:rPr>
              <a:t>Analysis on INCOME_TYPE </a:t>
            </a:r>
            <a:endParaRPr lang="en-IN" sz="3600" dirty="0"/>
          </a:p>
        </p:txBody>
      </p:sp>
      <p:sp>
        <p:nvSpPr>
          <p:cNvPr id="7" name="TextBox 6">
            <a:extLst>
              <a:ext uri="{FF2B5EF4-FFF2-40B4-BE49-F238E27FC236}">
                <a16:creationId xmlns:a16="http://schemas.microsoft.com/office/drawing/2014/main" id="{F1AEF188-7CD1-45DF-8E1F-745F86568676}"/>
              </a:ext>
            </a:extLst>
          </p:cNvPr>
          <p:cNvSpPr txBox="1"/>
          <p:nvPr/>
        </p:nvSpPr>
        <p:spPr>
          <a:xfrm>
            <a:off x="682580" y="5713642"/>
            <a:ext cx="10200068" cy="1015663"/>
          </a:xfrm>
          <a:prstGeom prst="rect">
            <a:avLst/>
          </a:prstGeom>
          <a:noFill/>
        </p:spPr>
        <p:txBody>
          <a:bodyPr wrap="square" rtlCol="0">
            <a:spAutoFit/>
          </a:bodyPr>
          <a:lstStyle/>
          <a:p>
            <a:r>
              <a:rPr lang="en-US" sz="2000" b="0" i="0" dirty="0">
                <a:solidFill>
                  <a:srgbClr val="000000"/>
                </a:solidFill>
                <a:effectLst/>
                <a:latin typeface="Bodoni MT" panose="02070603080606020203" pitchFamily="18" charset="0"/>
              </a:rPr>
              <a:t>The plot clearly shows that working are most likely to make payment on time whereas unemployed are difficulty to make payment on time</a:t>
            </a:r>
          </a:p>
          <a:p>
            <a:endParaRPr lang="en-IN" sz="2000" dirty="0">
              <a:latin typeface="Bodoni MT" panose="02070603080606020203" pitchFamily="18" charset="0"/>
            </a:endParaRPr>
          </a:p>
        </p:txBody>
      </p:sp>
    </p:spTree>
    <p:extLst>
      <p:ext uri="{BB962C8B-B14F-4D97-AF65-F5344CB8AC3E}">
        <p14:creationId xmlns:p14="http://schemas.microsoft.com/office/powerpoint/2010/main" val="2993034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B56FC7-CCBE-46E9-8444-0F62D1F4C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180" y="1006939"/>
            <a:ext cx="7804597" cy="3673707"/>
          </a:xfrm>
          <a:prstGeom prst="rect">
            <a:avLst/>
          </a:prstGeom>
        </p:spPr>
      </p:pic>
      <p:sp>
        <p:nvSpPr>
          <p:cNvPr id="3" name="TextBox 2">
            <a:extLst>
              <a:ext uri="{FF2B5EF4-FFF2-40B4-BE49-F238E27FC236}">
                <a16:creationId xmlns:a16="http://schemas.microsoft.com/office/drawing/2014/main" id="{56CF9736-8E34-44E8-BA55-882F39787FD3}"/>
              </a:ext>
            </a:extLst>
          </p:cNvPr>
          <p:cNvSpPr txBox="1"/>
          <p:nvPr/>
        </p:nvSpPr>
        <p:spPr>
          <a:xfrm>
            <a:off x="3011510" y="360608"/>
            <a:ext cx="6168980" cy="646331"/>
          </a:xfrm>
          <a:prstGeom prst="rect">
            <a:avLst/>
          </a:prstGeom>
          <a:noFill/>
        </p:spPr>
        <p:txBody>
          <a:bodyPr wrap="square" rtlCol="0">
            <a:spAutoFit/>
          </a:bodyPr>
          <a:lstStyle/>
          <a:p>
            <a:r>
              <a:rPr lang="en-US" sz="3600" dirty="0">
                <a:latin typeface="Bodoni MT" panose="02070603080606020203" pitchFamily="18" charset="0"/>
              </a:rPr>
              <a:t>Analysis on</a:t>
            </a:r>
            <a:r>
              <a:rPr lang="en-IN" sz="3600" dirty="0">
                <a:latin typeface="Bodoni MT" panose="02070603080606020203" pitchFamily="18" charset="0"/>
              </a:rPr>
              <a:t> GENDER</a:t>
            </a:r>
          </a:p>
        </p:txBody>
      </p:sp>
      <p:sp>
        <p:nvSpPr>
          <p:cNvPr id="4" name="TextBox 3">
            <a:extLst>
              <a:ext uri="{FF2B5EF4-FFF2-40B4-BE49-F238E27FC236}">
                <a16:creationId xmlns:a16="http://schemas.microsoft.com/office/drawing/2014/main" id="{3286F572-8444-45F6-96C0-6EC76F9E24A7}"/>
              </a:ext>
            </a:extLst>
          </p:cNvPr>
          <p:cNvSpPr txBox="1"/>
          <p:nvPr/>
        </p:nvSpPr>
        <p:spPr>
          <a:xfrm>
            <a:off x="1262130" y="4680646"/>
            <a:ext cx="9195515" cy="1323439"/>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00000"/>
                </a:solidFill>
                <a:effectLst/>
                <a:latin typeface="Bodoni MT" panose="02070603080606020203" pitchFamily="18" charset="0"/>
              </a:rPr>
              <a:t> Less number of males take loans but the defaulters are higher in case of males.</a:t>
            </a:r>
          </a:p>
          <a:p>
            <a:pPr algn="l">
              <a:buFont typeface="Arial" panose="020B0604020202020204" pitchFamily="34" charset="0"/>
              <a:buChar char="•"/>
            </a:pPr>
            <a:r>
              <a:rPr lang="en-US" sz="2000" b="0" i="0" dirty="0">
                <a:solidFill>
                  <a:srgbClr val="000000"/>
                </a:solidFill>
                <a:effectLst/>
                <a:latin typeface="Bodoni MT" panose="02070603080606020203" pitchFamily="18" charset="0"/>
              </a:rPr>
              <a:t>Female customers pay loan amount on time and banks can target more female customers for lending loan</a:t>
            </a:r>
          </a:p>
          <a:p>
            <a:endParaRPr lang="en-IN" sz="2000" dirty="0">
              <a:latin typeface="Bodoni MT" panose="02070603080606020203" pitchFamily="18" charset="0"/>
            </a:endParaRPr>
          </a:p>
        </p:txBody>
      </p:sp>
    </p:spTree>
    <p:extLst>
      <p:ext uri="{BB962C8B-B14F-4D97-AF65-F5344CB8AC3E}">
        <p14:creationId xmlns:p14="http://schemas.microsoft.com/office/powerpoint/2010/main" val="1821308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1068</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Bodoni MT</vt:lpstr>
      <vt:lpstr>Calibri</vt:lpstr>
      <vt:lpstr>Calibri Light</vt:lpstr>
      <vt:lpstr>Helvetica Neue</vt:lpstr>
      <vt:lpstr>Inter</vt:lpstr>
      <vt:lpstr>Office Theme</vt:lpstr>
      <vt:lpstr>EDA GROUP CASE STUDY</vt:lpstr>
      <vt:lpstr> INTRODUCTION</vt:lpstr>
      <vt:lpstr>BUSINESS OBJECTIVES  </vt:lpstr>
      <vt:lpstr>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gopinath kamble</dc:creator>
  <cp:lastModifiedBy>gopinath kamble</cp:lastModifiedBy>
  <cp:revision>4</cp:revision>
  <dcterms:created xsi:type="dcterms:W3CDTF">2021-11-30T14:27:34Z</dcterms:created>
  <dcterms:modified xsi:type="dcterms:W3CDTF">2021-12-01T18:03:58Z</dcterms:modified>
</cp:coreProperties>
</file>