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3" r:id="rId3"/>
    <p:sldId id="425" r:id="rId4"/>
    <p:sldId id="440" r:id="rId5"/>
    <p:sldId id="439" r:id="rId6"/>
    <p:sldId id="441" r:id="rId7"/>
    <p:sldId id="438" r:id="rId8"/>
    <p:sldId id="428" r:id="rId9"/>
    <p:sldId id="447" r:id="rId10"/>
    <p:sldId id="426" r:id="rId11"/>
    <p:sldId id="427" r:id="rId12"/>
    <p:sldId id="429" r:id="rId13"/>
    <p:sldId id="430" r:id="rId14"/>
    <p:sldId id="431" r:id="rId15"/>
    <p:sldId id="432" r:id="rId16"/>
    <p:sldId id="433" r:id="rId17"/>
    <p:sldId id="435" r:id="rId18"/>
    <p:sldId id="437" r:id="rId19"/>
    <p:sldId id="446" r:id="rId20"/>
    <p:sldId id="436" r:id="rId21"/>
    <p:sldId id="444" r:id="rId22"/>
    <p:sldId id="4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6FC9-FE01-40F4-8DD9-23234B125431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4708A-D96C-491D-A114-7242A1406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708A-D96C-491D-A114-7242A14067C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708A-D96C-491D-A114-7242A14067C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3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708A-D96C-491D-A114-7242A14067C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708A-D96C-491D-A114-7242A14067C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6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9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D7EB-DA95-44C2-A12B-3006300E9135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350B-35A4-48F1-B6B7-B33EDCE38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8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2/complete-guide-parameter-tuning-gradient-boosting-gbm-python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ross_validation.html#cross-valid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Tuning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252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Optimal Parameters Search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8802" y="864592"/>
            <a:ext cx="8485742" cy="435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Optimal Parameters search consists of: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55A0"/>
                </a:solidFill>
              </a:rPr>
              <a:t>An estimator ( </a:t>
            </a:r>
            <a:r>
              <a:rPr lang="en-IN" dirty="0" err="1">
                <a:solidFill>
                  <a:srgbClr val="0055A0"/>
                </a:solidFill>
              </a:rPr>
              <a:t>eg</a:t>
            </a:r>
            <a:r>
              <a:rPr lang="en-IN" dirty="0">
                <a:solidFill>
                  <a:srgbClr val="0055A0"/>
                </a:solidFill>
              </a:rPr>
              <a:t>: </a:t>
            </a:r>
            <a:r>
              <a:rPr lang="en-IN" dirty="0" err="1">
                <a:solidFill>
                  <a:srgbClr val="0055A0"/>
                </a:solidFill>
              </a:rPr>
              <a:t>regressor</a:t>
            </a:r>
            <a:r>
              <a:rPr lang="en-IN" dirty="0">
                <a:solidFill>
                  <a:srgbClr val="0055A0"/>
                </a:solidFill>
              </a:rPr>
              <a:t> or classifier 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55A0"/>
                </a:solidFill>
              </a:rPr>
              <a:t>A parameter space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5A0"/>
                </a:solidFill>
              </a:rPr>
              <a:t>A method for searching or sampling candidates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5A0"/>
                </a:solidFill>
              </a:rPr>
              <a:t>A cross-validation scheme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5A0"/>
                </a:solidFill>
              </a:rPr>
              <a:t>A score function</a:t>
            </a:r>
          </a:p>
        </p:txBody>
      </p:sp>
    </p:spTree>
    <p:extLst>
      <p:ext uri="{BB962C8B-B14F-4D97-AF65-F5344CB8AC3E}">
        <p14:creationId xmlns:p14="http://schemas.microsoft.com/office/powerpoint/2010/main" val="255666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251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Optimal </a:t>
            </a:r>
            <a:r>
              <a:rPr lang="en-US" sz="4000" dirty="0" smtClean="0"/>
              <a:t>Hyper Parameters </a:t>
            </a:r>
            <a:r>
              <a:rPr lang="en-US" sz="4000" dirty="0"/>
              <a:t>Search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923" y="707886"/>
            <a:ext cx="10963852" cy="435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Some models allow for specialized, efficient parameter search </a:t>
            </a:r>
            <a:r>
              <a:rPr lang="en-IN" sz="2800" dirty="0" smtClean="0">
                <a:solidFill>
                  <a:srgbClr val="0055A0"/>
                </a:solidFill>
              </a:rPr>
              <a:t>strategies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Approaches for optimal hyper parameters search</a:t>
            </a:r>
            <a:endParaRPr lang="en-IN" sz="2800" dirty="0">
              <a:solidFill>
                <a:srgbClr val="0055A0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55A0"/>
                </a:solidFill>
              </a:rPr>
              <a:t>Manual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55A0"/>
                </a:solidFill>
              </a:rPr>
              <a:t>Grid search</a:t>
            </a:r>
            <a:endParaRPr lang="en-IN" dirty="0">
              <a:solidFill>
                <a:srgbClr val="0055A0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55A0"/>
                </a:solidFill>
              </a:rPr>
              <a:t>Exhaustively considers all parameter </a:t>
            </a:r>
            <a:r>
              <a:rPr lang="en-IN" dirty="0" smtClean="0">
                <a:solidFill>
                  <a:srgbClr val="0055A0"/>
                </a:solidFill>
              </a:rPr>
              <a:t>combinations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</a:rPr>
              <a:t>Random search (</a:t>
            </a:r>
            <a:r>
              <a:rPr lang="en-IN" sz="1800" dirty="0" smtClean="0">
                <a:solidFill>
                  <a:srgbClr val="FFC000"/>
                </a:solidFill>
              </a:rPr>
              <a:t>not covered in class</a:t>
            </a:r>
            <a:r>
              <a:rPr lang="en-IN" dirty="0" smtClean="0">
                <a:solidFill>
                  <a:srgbClr val="FFC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</a:rPr>
              <a:t>Automated hyper parameter tuning ( </a:t>
            </a:r>
            <a:r>
              <a:rPr lang="en-IN" sz="1800" dirty="0" smtClean="0">
                <a:solidFill>
                  <a:srgbClr val="FFC000"/>
                </a:solidFill>
              </a:rPr>
              <a:t>not covered in class</a:t>
            </a:r>
            <a:r>
              <a:rPr lang="en-IN" dirty="0" smtClean="0">
                <a:solidFill>
                  <a:srgbClr val="FFC000"/>
                </a:solidFill>
              </a:rPr>
              <a:t>)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491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Grid Search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7458" y="980502"/>
            <a:ext cx="8714343" cy="5794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Grid search is provided by </a:t>
            </a:r>
            <a:r>
              <a:rPr lang="en-IN" sz="2800" i="1" dirty="0" err="1">
                <a:solidFill>
                  <a:srgbClr val="0055A0"/>
                </a:solidFill>
              </a:rPr>
              <a:t>GridSearchCV</a:t>
            </a:r>
            <a:r>
              <a:rPr lang="en-IN" sz="2800" dirty="0">
                <a:solidFill>
                  <a:srgbClr val="0055A0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Generates candidates from a grid of parameter values specified with the </a:t>
            </a:r>
            <a:r>
              <a:rPr lang="en-IN" sz="2800" i="1" dirty="0" err="1">
                <a:solidFill>
                  <a:srgbClr val="0055A0"/>
                </a:solidFill>
              </a:rPr>
              <a:t>param_grid</a:t>
            </a:r>
            <a:r>
              <a:rPr lang="en-IN" sz="2800" dirty="0">
                <a:solidFill>
                  <a:srgbClr val="0055A0"/>
                </a:solidFill>
              </a:rPr>
              <a:t> parameter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Example </a:t>
            </a:r>
            <a:r>
              <a:rPr lang="en-IN" sz="2800" i="1" dirty="0" err="1">
                <a:solidFill>
                  <a:srgbClr val="0055A0"/>
                </a:solidFill>
              </a:rPr>
              <a:t>param_grid</a:t>
            </a:r>
            <a:r>
              <a:rPr lang="en-IN" sz="2800" dirty="0">
                <a:solidFill>
                  <a:srgbClr val="0055A0"/>
                </a:solidFill>
              </a:rPr>
              <a:t> for </a:t>
            </a:r>
            <a:r>
              <a:rPr lang="en-IN" sz="2800" dirty="0" err="1">
                <a:solidFill>
                  <a:srgbClr val="0055A0"/>
                </a:solidFill>
              </a:rPr>
              <a:t>RandomForest</a:t>
            </a:r>
            <a:r>
              <a:rPr lang="en-IN" sz="2800" dirty="0">
                <a:solidFill>
                  <a:srgbClr val="0055A0"/>
                </a:solidFill>
              </a:rPr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55A0"/>
                </a:solidFill>
              </a:rPr>
              <a:t>grid = { "</a:t>
            </a:r>
            <a:r>
              <a:rPr lang="en-IN" sz="2400" dirty="0" err="1">
                <a:solidFill>
                  <a:srgbClr val="0055A0"/>
                </a:solidFill>
              </a:rPr>
              <a:t>n_estimators</a:t>
            </a:r>
            <a:r>
              <a:rPr lang="en-IN" sz="2400" dirty="0">
                <a:solidFill>
                  <a:srgbClr val="0055A0"/>
                </a:solidFill>
              </a:rPr>
              <a:t>"      : [100,200,500],</a:t>
            </a:r>
          </a:p>
          <a:p>
            <a:pPr lvl="1" algn="l"/>
            <a:r>
              <a:rPr lang="en-IN" sz="2400" dirty="0">
                <a:solidFill>
                  <a:srgbClr val="0055A0"/>
                </a:solidFill>
              </a:rPr>
              <a:t>               "criterion"         : ["</a:t>
            </a:r>
            <a:r>
              <a:rPr lang="en-IN" sz="2400" dirty="0" err="1">
                <a:solidFill>
                  <a:srgbClr val="0055A0"/>
                </a:solidFill>
              </a:rPr>
              <a:t>gini</a:t>
            </a:r>
            <a:r>
              <a:rPr lang="en-IN" sz="2400" dirty="0">
                <a:solidFill>
                  <a:srgbClr val="0055A0"/>
                </a:solidFill>
              </a:rPr>
              <a:t>", "entropy"],</a:t>
            </a:r>
          </a:p>
          <a:p>
            <a:pPr lvl="1" algn="l"/>
            <a:r>
              <a:rPr lang="en-IN" sz="2400" dirty="0">
                <a:solidFill>
                  <a:srgbClr val="0055A0"/>
                </a:solidFill>
              </a:rPr>
              <a:t>               "</a:t>
            </a:r>
            <a:r>
              <a:rPr lang="en-IN" sz="2400" dirty="0" err="1">
                <a:solidFill>
                  <a:srgbClr val="0055A0"/>
                </a:solidFill>
              </a:rPr>
              <a:t>max_features</a:t>
            </a:r>
            <a:r>
              <a:rPr lang="en-IN" sz="2400" dirty="0">
                <a:solidFill>
                  <a:srgbClr val="0055A0"/>
                </a:solidFill>
              </a:rPr>
              <a:t>"      : ['sqrt','log2',0.2,0.5,0.8],</a:t>
            </a:r>
          </a:p>
          <a:p>
            <a:pPr lvl="1" algn="l"/>
            <a:r>
              <a:rPr lang="en-IN" sz="2400" dirty="0">
                <a:solidFill>
                  <a:srgbClr val="0055A0"/>
                </a:solidFill>
              </a:rPr>
              <a:t>               "</a:t>
            </a:r>
            <a:r>
              <a:rPr lang="en-IN" sz="2400" dirty="0" err="1">
                <a:solidFill>
                  <a:srgbClr val="0055A0"/>
                </a:solidFill>
              </a:rPr>
              <a:t>max_depth</a:t>
            </a:r>
            <a:r>
              <a:rPr lang="en-IN" sz="2400" dirty="0">
                <a:solidFill>
                  <a:srgbClr val="0055A0"/>
                </a:solidFill>
              </a:rPr>
              <a:t>"         : [3,4,6,10],</a:t>
            </a:r>
          </a:p>
          <a:p>
            <a:pPr lvl="1" algn="l"/>
            <a:r>
              <a:rPr lang="en-IN" sz="2400" dirty="0">
                <a:solidFill>
                  <a:srgbClr val="0055A0"/>
                </a:solidFill>
              </a:rPr>
              <a:t>               "</a:t>
            </a:r>
            <a:r>
              <a:rPr lang="en-IN" sz="2400" dirty="0" err="1">
                <a:solidFill>
                  <a:srgbClr val="0055A0"/>
                </a:solidFill>
              </a:rPr>
              <a:t>min_samples_split</a:t>
            </a:r>
            <a:r>
              <a:rPr lang="en-IN" sz="2400" dirty="0">
                <a:solidFill>
                  <a:srgbClr val="0055A0"/>
                </a:solidFill>
              </a:rPr>
              <a:t>" : [2, 5, 20,50]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5A0"/>
                </a:solidFill>
              </a:rPr>
              <a:t>The </a:t>
            </a:r>
            <a:r>
              <a:rPr lang="en-US" sz="2800" dirty="0" err="1">
                <a:solidFill>
                  <a:srgbClr val="0055A0"/>
                </a:solidFill>
              </a:rPr>
              <a:t>GridSearchCV</a:t>
            </a:r>
            <a:r>
              <a:rPr lang="en-US" sz="2800" dirty="0">
                <a:solidFill>
                  <a:srgbClr val="0055A0"/>
                </a:solidFill>
              </a:rPr>
              <a:t> instance implements the usual estimator API: when ‘fitting’ it on a dataset all the possible combinations of parameter values are evaluated and the best combination is retained</a:t>
            </a:r>
          </a:p>
          <a:p>
            <a:pPr algn="l"/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2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2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Grid Search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7458" y="980502"/>
            <a:ext cx="8714343" cy="243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5A0"/>
                </a:solidFill>
              </a:rPr>
              <a:t>Lab ( “Lab1_gridSearch_MLmodels.ipynb </a:t>
            </a:r>
            <a:r>
              <a:rPr lang="en-US" sz="2800" dirty="0" smtClean="0">
                <a:solidFill>
                  <a:srgbClr val="0055A0"/>
                </a:solidFill>
              </a:rPr>
              <a:t>“ )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878"/>
            <a:ext cx="8566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Tips for parameter search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08" y="980502"/>
            <a:ext cx="9986494" cy="57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Specifying an objective </a:t>
            </a:r>
            <a:r>
              <a:rPr lang="en-IN" sz="2800" dirty="0" smtClean="0">
                <a:solidFill>
                  <a:srgbClr val="0055A0"/>
                </a:solidFill>
              </a:rPr>
              <a:t>metric</a:t>
            </a: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Composite estimators and parameter 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Model selection: development and evaluation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Parallelism</a:t>
            </a:r>
            <a:endParaRPr lang="en-IN" sz="24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0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Pipeline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6823" y="914401"/>
            <a:ext cx="9782577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Pipeline can be used to chain multiple estimators into one.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This is useful as there is often a fixed sequence of steps in processing the data, for example feature selection, normalization and classification.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Pipeline serves two purposes here: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55A0"/>
                </a:solidFill>
              </a:rPr>
              <a:t>Convenience and encapsulation: We only have to call fit and predict once on our data to fit a whole sequence of estimators.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55A0"/>
                </a:solidFill>
              </a:rPr>
              <a:t>Joint parameter selection: We can grid search over parameters of all estimators in the pipeline at once.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55A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Safety: Pipelines help avoid leaking statistics from our test data into the trained model in cross-validation, by ensuring that the same samples are used to train the transformers and predictors.</a:t>
            </a:r>
          </a:p>
        </p:txBody>
      </p:sp>
    </p:spTree>
    <p:extLst>
      <p:ext uri="{BB962C8B-B14F-4D97-AF65-F5344CB8AC3E}">
        <p14:creationId xmlns:p14="http://schemas.microsoft.com/office/powerpoint/2010/main" val="36102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19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Pipeline : usage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3792" y="914401"/>
            <a:ext cx="988560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The Pipeline is built using a list of (key, value) pairs, where the key is a string containing the name we want to give this step and value is an estimator object</a:t>
            </a:r>
          </a:p>
          <a:p>
            <a:pPr algn="just"/>
            <a:endParaRPr lang="en-IN" sz="2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0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Science Project Life Cycle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53658" y="914401"/>
            <a:ext cx="8485742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en-IN" sz="2800" dirty="0">
                <a:solidFill>
                  <a:srgbClr val="0055A0"/>
                </a:solidFill>
              </a:rPr>
              <a:t>Prepare Problem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Load libraries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Load dataset</a:t>
            </a:r>
          </a:p>
          <a:p>
            <a:pPr marL="514350" indent="-514350" algn="just">
              <a:buAutoNum type="arabicPeriod"/>
            </a:pPr>
            <a:r>
              <a:rPr lang="en-IN" dirty="0">
                <a:solidFill>
                  <a:srgbClr val="0055A0"/>
                </a:solidFill>
              </a:rPr>
              <a:t>Summarize Data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Descriptive statistics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Data visualizations</a:t>
            </a:r>
          </a:p>
          <a:p>
            <a:pPr marL="514350" indent="-514350" algn="just">
              <a:buAutoNum type="arabicPeriod"/>
            </a:pPr>
            <a:r>
              <a:rPr lang="en-IN" dirty="0">
                <a:solidFill>
                  <a:srgbClr val="0055A0"/>
                </a:solidFill>
              </a:rPr>
              <a:t>Prepare Data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Data Cleaning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Feature Selection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Data Transforms</a:t>
            </a:r>
          </a:p>
          <a:p>
            <a:pPr marL="514350" indent="-514350" algn="just">
              <a:buAutoNum type="arabicPeriod"/>
            </a:pPr>
            <a:r>
              <a:rPr lang="en-IN" dirty="0">
                <a:solidFill>
                  <a:srgbClr val="0055A0"/>
                </a:solidFill>
              </a:rPr>
              <a:t>Evaluate Algorithms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Split-out validation dataset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Test options and evaluation metric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Spot Check Algorithms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Compare Algorithms</a:t>
            </a:r>
          </a:p>
          <a:p>
            <a:pPr marL="514350" indent="-514350" algn="just">
              <a:buAutoNum type="arabicPeriod"/>
            </a:pPr>
            <a:r>
              <a:rPr lang="en-IN" dirty="0">
                <a:solidFill>
                  <a:srgbClr val="0055A0"/>
                </a:solidFill>
              </a:rPr>
              <a:t>Improve Accuracy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Algorithm Tuning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Ensembles</a:t>
            </a:r>
          </a:p>
          <a:p>
            <a:pPr marL="514350" indent="-514350" algn="just">
              <a:buAutoNum type="arabicPeriod"/>
            </a:pPr>
            <a:r>
              <a:rPr lang="en-IN" dirty="0">
                <a:solidFill>
                  <a:srgbClr val="0055A0"/>
                </a:solidFill>
              </a:rPr>
              <a:t>Finalize Model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Predictions on validation dataset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Create standalone model on entire training dataset</a:t>
            </a:r>
          </a:p>
          <a:p>
            <a:pPr marL="971550" lvl="1" indent="-514350" algn="just">
              <a:buAutoNum type="arabicPeriod"/>
            </a:pPr>
            <a:r>
              <a:rPr lang="en-IN" sz="2400" dirty="0">
                <a:solidFill>
                  <a:srgbClr val="0055A0"/>
                </a:solidFill>
              </a:rPr>
              <a:t>Save model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6330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2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Science Project Life Cycle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4096" y="980502"/>
            <a:ext cx="11050073" cy="57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5A0"/>
                </a:solidFill>
              </a:rPr>
              <a:t>Lab ( “</a:t>
            </a:r>
            <a:r>
              <a:rPr lang="en-US" sz="2400" dirty="0" smtClean="0">
                <a:solidFill>
                  <a:srgbClr val="0055A0"/>
                </a:solidFill>
              </a:rPr>
              <a:t>Lab2_mlProjectLifeCycleBostonHousePricePrediction.ipynb</a:t>
            </a:r>
            <a:r>
              <a:rPr lang="en-US" sz="2800" dirty="0" smtClean="0">
                <a:solidFill>
                  <a:srgbClr val="0055A0"/>
                </a:solidFill>
              </a:rPr>
              <a:t> “ )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5A0"/>
                </a:solidFill>
              </a:rPr>
              <a:t>Lab ( “</a:t>
            </a:r>
            <a:r>
              <a:rPr lang="en-US" sz="2400" dirty="0" smtClean="0">
                <a:solidFill>
                  <a:srgbClr val="0055A0"/>
                </a:solidFill>
              </a:rPr>
              <a:t>Lab2_Extension_customerDeliveryBostonHousePricePrediction.ipynb</a:t>
            </a:r>
            <a:r>
              <a:rPr lang="en-US" sz="2800" dirty="0" smtClean="0">
                <a:solidFill>
                  <a:srgbClr val="0055A0"/>
                </a:solidFill>
              </a:rPr>
              <a:t> </a:t>
            </a:r>
            <a:r>
              <a:rPr lang="en-US" sz="2800" dirty="0">
                <a:solidFill>
                  <a:srgbClr val="0055A0"/>
                </a:solidFill>
              </a:rPr>
              <a:t>“ </a:t>
            </a:r>
            <a:r>
              <a:rPr lang="en-US" sz="2800" dirty="0" smtClean="0">
                <a:solidFill>
                  <a:srgbClr val="0055A0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55A0"/>
                </a:solidFill>
              </a:rPr>
              <a:t>Hands-On </a:t>
            </a:r>
            <a:r>
              <a:rPr lang="en-US" sz="2800" dirty="0" smtClean="0">
                <a:solidFill>
                  <a:srgbClr val="0055A0"/>
                </a:solidFill>
              </a:rPr>
              <a:t>(“ </a:t>
            </a:r>
            <a:r>
              <a:rPr lang="en-US" sz="2400" dirty="0" smtClean="0">
                <a:solidFill>
                  <a:srgbClr val="0055A0"/>
                </a:solidFill>
              </a:rPr>
              <a:t>Lab3_mlProjectLifeCycleKingCountyHousePricePrediction.ipynb </a:t>
            </a:r>
            <a:r>
              <a:rPr lang="en-US" sz="2800" dirty="0" smtClean="0">
                <a:solidFill>
                  <a:srgbClr val="0055A0"/>
                </a:solidFill>
              </a:rPr>
              <a:t>“) </a:t>
            </a: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885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Possible Capstone </a:t>
            </a:r>
            <a:r>
              <a:rPr lang="en-US" sz="4000" dirty="0" smtClean="0"/>
              <a:t>Projects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9413" y="754491"/>
            <a:ext cx="5219874" cy="28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5A0"/>
                </a:solidFill>
              </a:rPr>
              <a:t>NLP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5A0"/>
                </a:solidFill>
              </a:rPr>
              <a:t>Text classification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5A0"/>
                </a:solidFill>
              </a:rPr>
              <a:t>Language modelling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5A0"/>
                </a:solidFill>
              </a:rPr>
              <a:t>Speech recognition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5A0"/>
                </a:solidFill>
              </a:rPr>
              <a:t>Caption generation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5A0"/>
                </a:solidFill>
              </a:rPr>
              <a:t>Machine translation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55A0"/>
                </a:solidFill>
              </a:rPr>
              <a:t>Document summarization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9413" y="3267472"/>
            <a:ext cx="5219874" cy="3351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55A0"/>
                </a:solidFill>
              </a:rPr>
              <a:t>Image Analytics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55A0"/>
                </a:solidFill>
              </a:rPr>
              <a:t>Image detection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55A0"/>
                </a:solidFill>
              </a:rPr>
              <a:t>Brightness correction in Zoom video call(help speaker to deliver talks with ease) </a:t>
            </a:r>
            <a:endParaRPr lang="en-US" altLang="ko-KR" sz="1800" dirty="0" smtClean="0">
              <a:solidFill>
                <a:srgbClr val="0055A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55A0"/>
                </a:solidFill>
              </a:rPr>
              <a:t>Weed identification in crops using deep learning techniques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55A0"/>
                </a:solidFill>
              </a:rPr>
              <a:t>Store monitoring (brands detection </a:t>
            </a:r>
            <a:r>
              <a:rPr lang="en-US" altLang="ko-KR" sz="1800" dirty="0" err="1" smtClean="0">
                <a:solidFill>
                  <a:srgbClr val="0055A0"/>
                </a:solidFill>
              </a:rPr>
              <a:t>etc</a:t>
            </a:r>
            <a:r>
              <a:rPr lang="en-US" altLang="ko-KR" sz="1800" dirty="0" smtClean="0">
                <a:solidFill>
                  <a:srgbClr val="0055A0"/>
                </a:solidFill>
              </a:rPr>
              <a:t>) and supply chain optimization using deep learning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55A0"/>
                </a:solidFill>
              </a:rPr>
              <a:t>Psychology analysis using hand written notes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55A0"/>
                </a:solidFill>
              </a:rPr>
              <a:t>Minimize black edges in photo copying by minimizing the noise ( potential for good patent)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55A0"/>
              </a:solidFill>
            </a:endParaRPr>
          </a:p>
          <a:p>
            <a:pPr lvl="1" algn="l"/>
            <a:endParaRPr lang="en-US" altLang="ko-KR" dirty="0">
              <a:solidFill>
                <a:srgbClr val="0055A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55140" y="330514"/>
            <a:ext cx="5820267" cy="4340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Consumer complaints data analysis and case outcome prediction</a:t>
            </a:r>
          </a:p>
          <a:p>
            <a:pPr marL="742950" lvl="1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Collect case status data from district, state and NCDRC </a:t>
            </a:r>
          </a:p>
          <a:p>
            <a:pPr marL="742950" lvl="1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Extract important basic info about each case ( using NLP techniques) and add to the features</a:t>
            </a:r>
          </a:p>
          <a:p>
            <a:pPr marL="742950" lvl="1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Build predictive models for the outcome of the complaints</a:t>
            </a:r>
          </a:p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Consumer complaints judgments summarization</a:t>
            </a:r>
          </a:p>
          <a:p>
            <a:pPr marL="742950" lvl="1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Real estate</a:t>
            </a:r>
          </a:p>
          <a:p>
            <a:pPr marL="742950" lvl="1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Healthcare</a:t>
            </a:r>
          </a:p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Similar consumer complaints judgements identification</a:t>
            </a:r>
          </a:p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55A0"/>
                </a:solidFill>
              </a:rPr>
              <a:t>NLP based features engineering for consumer complaints judgements(may need to use sequential models also)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64322" y="4518523"/>
            <a:ext cx="5219874" cy="177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55A0"/>
                </a:solidFill>
              </a:rPr>
              <a:t>ML Libraries Development</a:t>
            </a:r>
            <a:endParaRPr lang="en-US" altLang="ko-KR" sz="2000" dirty="0">
              <a:solidFill>
                <a:srgbClr val="0055A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55A0"/>
                </a:solidFill>
              </a:rPr>
              <a:t>Additional modules to </a:t>
            </a:r>
            <a:r>
              <a:rPr lang="en-US" altLang="ko-KR" sz="1800" dirty="0" err="1" smtClean="0">
                <a:solidFill>
                  <a:srgbClr val="0055A0"/>
                </a:solidFill>
              </a:rPr>
              <a:t>mlxtend</a:t>
            </a:r>
            <a:endParaRPr lang="en-US" altLang="ko-KR" sz="1800" dirty="0" smtClean="0">
              <a:solidFill>
                <a:srgbClr val="0055A0"/>
              </a:solidFill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55A0"/>
                </a:solidFill>
              </a:rPr>
              <a:t>Model tuning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55A0"/>
                </a:solidFill>
              </a:rPr>
              <a:t>Time series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55A0"/>
                </a:solidFill>
              </a:rPr>
              <a:t>NLP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55A0"/>
                </a:solidFill>
              </a:rPr>
              <a:t>Etc</a:t>
            </a:r>
            <a:r>
              <a:rPr lang="en-US" altLang="ko-KR" sz="1400" dirty="0" smtClean="0">
                <a:solidFill>
                  <a:srgbClr val="0055A0"/>
                </a:solidFill>
              </a:rPr>
              <a:t> … </a:t>
            </a:r>
            <a:endParaRPr lang="en-US" altLang="ko-KR" sz="14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Tuning</a:t>
            </a:r>
          </a:p>
          <a:p>
            <a:r>
              <a:rPr lang="en-IN" dirty="0" smtClean="0"/>
              <a:t>Data Science Project Life Cycle</a:t>
            </a:r>
          </a:p>
          <a:p>
            <a:r>
              <a:rPr lang="en-IN" dirty="0" smtClean="0"/>
              <a:t>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34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References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9307" y="837871"/>
            <a:ext cx="11723427" cy="583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55A0"/>
                </a:solidFill>
                <a:hlinkClick r:id="rId2"/>
              </a:rPr>
              <a:t>https</a:t>
            </a:r>
            <a:r>
              <a:rPr lang="en-IN" sz="1800" dirty="0">
                <a:solidFill>
                  <a:srgbClr val="0055A0"/>
                </a:solidFill>
                <a:hlinkClick r:id="rId2"/>
              </a:rPr>
              <a:t>://www.analyticsvidhya.com/blog/2016/02/complete-guide-parameter-tuning-gradient-boosting-gbm-python</a:t>
            </a:r>
            <a:r>
              <a:rPr lang="en-IN" sz="1800" dirty="0" smtClean="0">
                <a:solidFill>
                  <a:srgbClr val="0055A0"/>
                </a:solidFill>
                <a:hlinkClick r:id="rId2"/>
              </a:rPr>
              <a:t>/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German Creamer, ‘Using boosting for automated planning and trading systems’, PhD Thesis 2007, </a:t>
            </a:r>
            <a:r>
              <a:rPr lang="en-IN" sz="1800" dirty="0" smtClean="0">
                <a:solidFill>
                  <a:srgbClr val="0055A0"/>
                </a:solidFill>
              </a:rPr>
              <a:t>https</a:t>
            </a:r>
            <a:r>
              <a:rPr lang="en-IN" sz="1800" dirty="0">
                <a:solidFill>
                  <a:srgbClr val="0055A0"/>
                </a:solidFill>
              </a:rPr>
              <a:t>://pdfs.semanticscholar.org/bbb5/b2456ff1b6e493d9b162e17817e70005877f.pdf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German Creamer &amp; </a:t>
            </a:r>
            <a:r>
              <a:rPr lang="en-IN" sz="2800" dirty="0" err="1" smtClean="0">
                <a:solidFill>
                  <a:srgbClr val="0055A0"/>
                </a:solidFill>
              </a:rPr>
              <a:t>Yoav</a:t>
            </a:r>
            <a:r>
              <a:rPr lang="en-IN" sz="2800" dirty="0" smtClean="0">
                <a:solidFill>
                  <a:srgbClr val="0055A0"/>
                </a:solidFill>
              </a:rPr>
              <a:t> Freund, ‘Automated trading with boosting and expert weighting’: </a:t>
            </a:r>
            <a:r>
              <a:rPr lang="en-IN" sz="1800" dirty="0">
                <a:solidFill>
                  <a:srgbClr val="0055A0"/>
                </a:solidFill>
              </a:rPr>
              <a:t>http://andromeda.rutgers.edu/~jmbarr/NYComp/CreamerEEA.pdf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34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Summary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1230" y="1083535"/>
            <a:ext cx="8485742" cy="435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Grid Search</a:t>
            </a:r>
            <a:endParaRPr lang="en-IN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Pipeline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Data Science Project Life Cycle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717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2901" y="3018174"/>
            <a:ext cx="6143223" cy="1325563"/>
          </a:xfrm>
        </p:spPr>
        <p:txBody>
          <a:bodyPr/>
          <a:lstStyle/>
          <a:p>
            <a:r>
              <a:rPr lang="en-US" altLang="en-US" dirty="0" smtClean="0"/>
              <a:t>Questions?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75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885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</a:t>
            </a:r>
            <a:r>
              <a:rPr lang="en-US" sz="4000" dirty="0" smtClean="0"/>
              <a:t>Parameters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4103" y="903228"/>
            <a:ext cx="11444984" cy="553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dirty="0" smtClean="0">
                <a:solidFill>
                  <a:srgbClr val="0055A0"/>
                </a:solidFill>
              </a:rPr>
              <a:t>Model parameter is a configuration variable that is internal to the model whose value can be estimated from the underlying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These are required by the model when making predictions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These values define the skill of the model on your problem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These are estimated or learned from the underlying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 These are not </a:t>
            </a:r>
            <a:r>
              <a:rPr lang="en-IN" sz="2400" dirty="0" smtClean="0">
                <a:solidFill>
                  <a:srgbClr val="0055A0"/>
                </a:solidFill>
              </a:rPr>
              <a:t>manually set by </a:t>
            </a:r>
            <a:r>
              <a:rPr lang="en-IN" sz="2400" dirty="0" smtClean="0">
                <a:solidFill>
                  <a:srgbClr val="0055A0"/>
                </a:solidFill>
              </a:rPr>
              <a:t>data scientist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They are often saved as part of the learned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Parameters are key to machine learning algorithms. They are part of the model that is learned from historical training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Examples: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 coefficients in a linear or logistic regression</a:t>
            </a:r>
            <a:endParaRPr lang="en-US" sz="24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885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Hyperparameters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4103" y="903228"/>
            <a:ext cx="11444984" cy="5538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Model parameters are learnt during training(</a:t>
            </a:r>
            <a:r>
              <a:rPr lang="en-IN" sz="2800" dirty="0" err="1" smtClean="0">
                <a:solidFill>
                  <a:srgbClr val="0055A0"/>
                </a:solidFill>
              </a:rPr>
              <a:t>eg</a:t>
            </a:r>
            <a:r>
              <a:rPr lang="en-IN" sz="2800" dirty="0" smtClean="0">
                <a:solidFill>
                  <a:srgbClr val="0055A0"/>
                </a:solidFill>
              </a:rPr>
              <a:t>: intercept and slopes in Linear Regression)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Model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hyperparameters</a:t>
            </a:r>
            <a:r>
              <a:rPr lang="en-IN" sz="2800" dirty="0" smtClean="0">
                <a:solidFill>
                  <a:srgbClr val="0055A0"/>
                </a:solidFill>
              </a:rPr>
              <a:t> are set by data scientist ahead of training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err="1" smtClean="0">
                <a:solidFill>
                  <a:srgbClr val="0055A0"/>
                </a:solidFill>
              </a:rPr>
              <a:t>Hyperparameters</a:t>
            </a:r>
            <a:r>
              <a:rPr lang="en-IN" sz="2800" dirty="0" smtClean="0">
                <a:solidFill>
                  <a:srgbClr val="0055A0"/>
                </a:solidFill>
              </a:rPr>
              <a:t> </a:t>
            </a:r>
            <a:r>
              <a:rPr lang="en-IN" sz="2800" dirty="0">
                <a:solidFill>
                  <a:srgbClr val="0055A0"/>
                </a:solidFill>
              </a:rPr>
              <a:t>are parameters that are not directly learnt within estimators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55A0"/>
                </a:solidFill>
              </a:rPr>
              <a:t>Examples for </a:t>
            </a:r>
            <a:r>
              <a:rPr lang="en-IN" sz="2400" dirty="0" err="1" smtClean="0">
                <a:solidFill>
                  <a:srgbClr val="0055A0"/>
                </a:solidFill>
              </a:rPr>
              <a:t>hyperparameters</a:t>
            </a:r>
            <a:r>
              <a:rPr lang="en-IN" sz="2400" dirty="0" smtClean="0">
                <a:solidFill>
                  <a:srgbClr val="0055A0"/>
                </a:solidFill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In </a:t>
            </a:r>
            <a:r>
              <a:rPr lang="en-IN" sz="2800" dirty="0" err="1">
                <a:solidFill>
                  <a:srgbClr val="0055A0"/>
                </a:solidFill>
              </a:rPr>
              <a:t>scikit</a:t>
            </a:r>
            <a:r>
              <a:rPr lang="en-IN" sz="2800" dirty="0">
                <a:solidFill>
                  <a:srgbClr val="0055A0"/>
                </a:solidFill>
              </a:rPr>
              <a:t>-learn these are passed as arguments to the constructor of the estimator </a:t>
            </a:r>
            <a:r>
              <a:rPr lang="en-IN" sz="2800" dirty="0" smtClean="0">
                <a:solidFill>
                  <a:srgbClr val="0055A0"/>
                </a:solidFill>
              </a:rPr>
              <a:t>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Intercept and slopes learnt during training of a Linear Regression model are model parameters while the number of trees in a Random Forest is a model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</a:t>
            </a:r>
            <a:r>
              <a:rPr lang="en-IN" sz="2800" dirty="0">
                <a:solidFill>
                  <a:srgbClr val="0055A0"/>
                </a:solidFill>
              </a:rPr>
              <a:t>because it is set by </a:t>
            </a:r>
            <a:r>
              <a:rPr lang="en-IN" sz="2800" dirty="0" smtClean="0">
                <a:solidFill>
                  <a:srgbClr val="0055A0"/>
                </a:solidFill>
              </a:rPr>
              <a:t>data </a:t>
            </a:r>
            <a:r>
              <a:rPr lang="en-IN" sz="2800" dirty="0">
                <a:solidFill>
                  <a:srgbClr val="0055A0"/>
                </a:solidFill>
              </a:rPr>
              <a:t>scientist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It is possible and recommended to search the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</a:t>
            </a:r>
            <a:r>
              <a:rPr lang="en-IN" sz="2800" dirty="0">
                <a:solidFill>
                  <a:srgbClr val="0055A0"/>
                </a:solidFill>
              </a:rPr>
              <a:t>space for the best </a:t>
            </a:r>
            <a:r>
              <a:rPr lang="en-IN" sz="2800" dirty="0">
                <a:solidFill>
                  <a:srgbClr val="0055A0"/>
                </a:solidFill>
                <a:hlinkClick r:id="rId3"/>
              </a:rPr>
              <a:t>cross validation</a:t>
            </a:r>
            <a:r>
              <a:rPr lang="en-IN" sz="2800" dirty="0">
                <a:solidFill>
                  <a:srgbClr val="0055A0"/>
                </a:solidFill>
              </a:rPr>
              <a:t> score.</a:t>
            </a:r>
            <a:endParaRPr lang="en-US" sz="2800" dirty="0">
              <a:solidFill>
                <a:srgbClr val="0055A0"/>
              </a:solidFill>
            </a:endParaRPr>
          </a:p>
          <a:p>
            <a:pPr lvl="1"/>
            <a:endParaRPr lang="en-US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885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Hyperparameters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0251" y="903228"/>
            <a:ext cx="11668836" cy="581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A model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is a configuration that is external to the model and whose value cannot be estimated from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They are often used in processes to help estimate model parameters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They are often specified by data scientist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They can often be set using heuristics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55A0"/>
                </a:solidFill>
              </a:rPr>
              <a:t>They are often tuned for a given predictive modelling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We cannot know the best value for a model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on a given problem. We may use rule of thumb, copy values used in other problems, or search for the best value by trial and error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When a machine learning algorithm is tuned for a specific problem, then you are tuning the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hyperparameters</a:t>
            </a:r>
            <a:r>
              <a:rPr lang="en-IN" sz="2800" dirty="0" smtClean="0">
                <a:solidFill>
                  <a:srgbClr val="0055A0"/>
                </a:solidFill>
              </a:rPr>
              <a:t> of the model that result in the most skilful predictions  </a:t>
            </a:r>
            <a:r>
              <a:rPr lang="en-IN" dirty="0" smtClean="0">
                <a:solidFill>
                  <a:srgbClr val="0055A0"/>
                </a:solidFill>
              </a:rPr>
              <a:t> </a:t>
            </a:r>
            <a:endParaRPr lang="en-IN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885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Hyperparameters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1194" y="903228"/>
            <a:ext cx="11627893" cy="581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err="1" smtClean="0">
                <a:solidFill>
                  <a:srgbClr val="0055A0"/>
                </a:solidFill>
              </a:rPr>
              <a:t>Hyperparameters</a:t>
            </a:r>
            <a:r>
              <a:rPr lang="en-IN" sz="2800" dirty="0" smtClean="0">
                <a:solidFill>
                  <a:srgbClr val="0055A0"/>
                </a:solidFill>
              </a:rPr>
              <a:t> </a:t>
            </a:r>
            <a:r>
              <a:rPr lang="en-IN" sz="2800" dirty="0">
                <a:solidFill>
                  <a:srgbClr val="0055A0"/>
                </a:solidFill>
              </a:rPr>
              <a:t>can be thought of as model </a:t>
            </a:r>
            <a:r>
              <a:rPr lang="en-IN" sz="2800" dirty="0" smtClean="0">
                <a:solidFill>
                  <a:srgbClr val="0055A0"/>
                </a:solidFill>
              </a:rPr>
              <a:t>settings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These settings need to be tuned for each problem as the best model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hyperparameters</a:t>
            </a:r>
            <a:r>
              <a:rPr lang="en-IN" sz="2800" dirty="0" smtClean="0">
                <a:solidFill>
                  <a:srgbClr val="0055A0"/>
                </a:solidFill>
              </a:rPr>
              <a:t> for one particular data set will not be the best across all data 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55A0"/>
                </a:solidFill>
              </a:rPr>
              <a:t>The process of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tuning (also referred as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optimization) means finding the combination of </a:t>
            </a:r>
            <a:r>
              <a:rPr lang="en-IN" sz="2800" dirty="0" err="1" smtClean="0">
                <a:solidFill>
                  <a:srgbClr val="0055A0"/>
                </a:solidFill>
              </a:rPr>
              <a:t>hyperparameter</a:t>
            </a:r>
            <a:r>
              <a:rPr lang="en-IN" sz="2800" dirty="0" smtClean="0">
                <a:solidFill>
                  <a:srgbClr val="0055A0"/>
                </a:solidFill>
              </a:rPr>
              <a:t> values for a machine learning model that performs the best – as measured on a test data set – for a given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A lot of data scientists use the terms ‘parameters’ and ‘</a:t>
            </a:r>
            <a:r>
              <a:rPr lang="en-IN" sz="2800" dirty="0" err="1" smtClean="0">
                <a:solidFill>
                  <a:srgbClr val="FF0000"/>
                </a:solidFill>
              </a:rPr>
              <a:t>hyperparameters</a:t>
            </a:r>
            <a:r>
              <a:rPr lang="en-IN" sz="2800" dirty="0" smtClean="0">
                <a:solidFill>
                  <a:srgbClr val="FF0000"/>
                </a:solidFill>
              </a:rPr>
              <a:t>’ interchangeably to refer to the model settings. This is technically incorrect. </a:t>
            </a:r>
            <a:r>
              <a:rPr lang="en-IN" sz="2800" dirty="0" smtClean="0">
                <a:solidFill>
                  <a:srgbClr val="0055A0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If you have to specify a model parameter manually then it is probably a model </a:t>
            </a:r>
            <a:r>
              <a:rPr lang="en-IN" sz="2800" dirty="0" err="1">
                <a:solidFill>
                  <a:srgbClr val="0055A0"/>
                </a:solidFill>
              </a:rPr>
              <a:t>hyperparameter</a:t>
            </a:r>
            <a:endParaRPr lang="en-IN" sz="2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885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Hyper parameters: Examples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9413" y="877324"/>
            <a:ext cx="5219874" cy="178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smtClean="0">
                <a:solidFill>
                  <a:srgbClr val="0055A0"/>
                </a:solidFill>
              </a:rPr>
              <a:t>Linear Regression, Logistic Regression, Naïve Bayes</a:t>
            </a:r>
            <a:endParaRPr lang="en-IN" sz="24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55A0"/>
                </a:solidFill>
              </a:rPr>
              <a:t>No hyper parameters</a:t>
            </a:r>
            <a:endParaRPr lang="en-IN" sz="1800" dirty="0">
              <a:solidFill>
                <a:srgbClr val="0055A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9413" y="2506743"/>
            <a:ext cx="5219874" cy="178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smtClean="0">
                <a:solidFill>
                  <a:srgbClr val="0055A0"/>
                </a:solidFill>
              </a:rPr>
              <a:t>Decision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m</a:t>
            </a:r>
            <a:r>
              <a:rPr lang="en-IN" sz="1800" dirty="0" err="1" smtClean="0">
                <a:solidFill>
                  <a:srgbClr val="0055A0"/>
                </a:solidFill>
              </a:rPr>
              <a:t>in_samples_leaf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m</a:t>
            </a:r>
            <a:r>
              <a:rPr lang="en-IN" sz="1800" dirty="0" err="1" smtClean="0">
                <a:solidFill>
                  <a:srgbClr val="0055A0"/>
                </a:solidFill>
              </a:rPr>
              <a:t>in_samples_split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55A0"/>
                </a:solidFill>
              </a:rPr>
              <a:t>c</a:t>
            </a:r>
            <a:r>
              <a:rPr lang="en-IN" sz="1800" dirty="0" smtClean="0">
                <a:solidFill>
                  <a:srgbClr val="0055A0"/>
                </a:solidFill>
              </a:rPr>
              <a:t>riterion </a:t>
            </a:r>
            <a:endParaRPr lang="en-IN" sz="1800" dirty="0">
              <a:solidFill>
                <a:srgbClr val="0055A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21373" y="4723954"/>
            <a:ext cx="5219874" cy="1788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smtClean="0">
                <a:solidFill>
                  <a:srgbClr val="0055A0"/>
                </a:solidFill>
              </a:rPr>
              <a:t>Gradient Boosting</a:t>
            </a:r>
            <a:endParaRPr lang="en-IN" sz="24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n</a:t>
            </a:r>
            <a:r>
              <a:rPr lang="en-IN" sz="1800" dirty="0" err="1" smtClean="0">
                <a:solidFill>
                  <a:srgbClr val="0055A0"/>
                </a:solidFill>
              </a:rPr>
              <a:t>_estimators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m</a:t>
            </a:r>
            <a:r>
              <a:rPr lang="en-IN" sz="1800" dirty="0" err="1" smtClean="0">
                <a:solidFill>
                  <a:srgbClr val="0055A0"/>
                </a:solidFill>
              </a:rPr>
              <a:t>ax_depth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l</a:t>
            </a:r>
            <a:r>
              <a:rPr lang="en-IN" sz="1800" dirty="0" err="1" smtClean="0">
                <a:solidFill>
                  <a:srgbClr val="0055A0"/>
                </a:solidFill>
              </a:rPr>
              <a:t>earning_rate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m</a:t>
            </a:r>
            <a:r>
              <a:rPr lang="en-IN" sz="1800" dirty="0" err="1" smtClean="0">
                <a:solidFill>
                  <a:srgbClr val="0055A0"/>
                </a:solidFill>
              </a:rPr>
              <a:t>ax_features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55A0"/>
                </a:solidFill>
              </a:rPr>
              <a:t>etc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55A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523521" y="913961"/>
            <a:ext cx="5219874" cy="178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err="1" smtClean="0">
                <a:solidFill>
                  <a:srgbClr val="0055A0"/>
                </a:solidFill>
              </a:rPr>
              <a:t>kNearestNeighbors</a:t>
            </a:r>
            <a:endParaRPr lang="en-IN" sz="24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55A0"/>
                </a:solidFill>
              </a:rPr>
              <a:t>Number of </a:t>
            </a:r>
            <a:r>
              <a:rPr lang="en-IN" sz="1800" dirty="0" err="1" smtClean="0">
                <a:solidFill>
                  <a:srgbClr val="0055A0"/>
                </a:solidFill>
              </a:rPr>
              <a:t>neighbors</a:t>
            </a:r>
            <a:endParaRPr lang="en-IN" sz="1800" dirty="0">
              <a:solidFill>
                <a:srgbClr val="0055A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458" y="4723954"/>
            <a:ext cx="5219874" cy="178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err="1" smtClean="0">
                <a:solidFill>
                  <a:srgbClr val="0055A0"/>
                </a:solidFill>
              </a:rPr>
              <a:t>AdaBoost</a:t>
            </a:r>
            <a:endParaRPr lang="en-IN" sz="24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n</a:t>
            </a:r>
            <a:r>
              <a:rPr lang="en-IN" sz="1800" dirty="0" err="1" smtClean="0">
                <a:solidFill>
                  <a:srgbClr val="0055A0"/>
                </a:solidFill>
              </a:rPr>
              <a:t>_estimators</a:t>
            </a:r>
            <a:endParaRPr lang="en-IN" sz="1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l</a:t>
            </a:r>
            <a:r>
              <a:rPr lang="en-IN" sz="1800" dirty="0" err="1" smtClean="0">
                <a:solidFill>
                  <a:srgbClr val="0055A0"/>
                </a:solidFill>
              </a:rPr>
              <a:t>earning_rate</a:t>
            </a:r>
            <a:endParaRPr lang="en-IN" sz="1800" dirty="0">
              <a:solidFill>
                <a:srgbClr val="0055A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521373" y="2371844"/>
            <a:ext cx="5219874" cy="1788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smtClean="0">
                <a:solidFill>
                  <a:srgbClr val="0055A0"/>
                </a:solidFill>
              </a:rPr>
              <a:t>Random Forest</a:t>
            </a:r>
            <a:endParaRPr lang="en-IN" sz="24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55A0"/>
                </a:solidFill>
              </a:rPr>
              <a:t>n_estimators</a:t>
            </a:r>
            <a:endParaRPr lang="en-IN" sz="1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55A0"/>
                </a:solidFill>
              </a:rPr>
              <a:t>max_depth</a:t>
            </a:r>
            <a:endParaRPr lang="en-IN" sz="1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m</a:t>
            </a:r>
            <a:r>
              <a:rPr lang="en-IN" sz="1800" dirty="0" err="1" smtClean="0">
                <a:solidFill>
                  <a:srgbClr val="0055A0"/>
                </a:solidFill>
              </a:rPr>
              <a:t>in_samples_split</a:t>
            </a:r>
            <a:endParaRPr lang="en-IN" sz="1800" dirty="0" smtClean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m</a:t>
            </a:r>
            <a:r>
              <a:rPr lang="en-IN" sz="1800" dirty="0" err="1" smtClean="0">
                <a:solidFill>
                  <a:srgbClr val="0055A0"/>
                </a:solidFill>
              </a:rPr>
              <a:t>in_samples_leaf</a:t>
            </a:r>
            <a:endParaRPr lang="en-IN" sz="1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 smtClean="0">
                <a:solidFill>
                  <a:srgbClr val="0055A0"/>
                </a:solidFill>
              </a:rPr>
              <a:t>max_features</a:t>
            </a:r>
            <a:endParaRPr lang="en-IN" sz="1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55A0"/>
                </a:solidFill>
              </a:rPr>
              <a:t>etc</a:t>
            </a:r>
            <a:endParaRPr lang="en-IN" sz="1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769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Hyper parameters: Examples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866"/>
            <a:ext cx="12192000" cy="51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769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Optimal Parameters Search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2449" y="707886"/>
            <a:ext cx="9983985" cy="435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55A0"/>
                </a:solidFill>
              </a:rPr>
              <a:t>It is common that a small subset of hyper-parameters can have a large impact on the predictive or computation of the model</a:t>
            </a:r>
            <a:r>
              <a:rPr lang="en-US" sz="2800" dirty="0">
                <a:solidFill>
                  <a:srgbClr val="0055A0"/>
                </a:solidFill>
              </a:rPr>
              <a:t> and other hyper-parameters can be set to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55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9467</TotalTime>
  <Words>1228</Words>
  <Application>Microsoft Office PowerPoint</Application>
  <PresentationFormat>Widescreen</PresentationFormat>
  <Paragraphs>199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Theme</vt:lpstr>
      <vt:lpstr>Model Tuning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and Tuning</dc:title>
  <dc:creator>Nitin Agarwal</dc:creator>
  <cp:lastModifiedBy>Windows User</cp:lastModifiedBy>
  <cp:revision>221</cp:revision>
  <dcterms:created xsi:type="dcterms:W3CDTF">2017-05-20T02:55:39Z</dcterms:created>
  <dcterms:modified xsi:type="dcterms:W3CDTF">2019-01-04T02:10:55Z</dcterms:modified>
</cp:coreProperties>
</file>