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Maven Pro Medium"/>
      <p:regular r:id="rId29"/>
      <p:bold r:id="rId30"/>
    </p:embeddedFon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MavenProMedium-bold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1d56df4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1d56df4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1d56df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1d56df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1e11204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1e11204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1e11204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1e11204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1e11204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1e11204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1e11204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1e11204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10" name="Google Shape;110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11" name="Google Shape;11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16" name="Google Shape;11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22" name="Google Shape;12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27" name="Google Shape;12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31" name="Google Shape;131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37" name="Google Shape;137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42" name="Google Shape;142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52" name="Google Shape;152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2" name="Google Shape;202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7" name="Google Shape;207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27" name="Google Shape;227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0" name="Google Shape;60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8" name="Google Shape;68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4" name="Google Shape;74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81" name="Google Shape;81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82" name="Google Shape;8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85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86" name="Google Shape;86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90" name="Google Shape;9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04" name="Google Shape;104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ctrTitle"/>
          </p:nvPr>
        </p:nvSpPr>
        <p:spPr>
          <a:xfrm>
            <a:off x="728550" y="236975"/>
            <a:ext cx="8079900" cy="1148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Augmented Reality App </a:t>
            </a:r>
            <a:r>
              <a:rPr lang="en-US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Education purposes</a:t>
            </a: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sz="5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12"/>
          <p:cNvSpPr txBox="1"/>
          <p:nvPr>
            <p:ph idx="1" type="subTitle"/>
          </p:nvPr>
        </p:nvSpPr>
        <p:spPr>
          <a:xfrm>
            <a:off x="464026" y="1435894"/>
            <a:ext cx="8079900" cy="3707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Batch Members  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en-US" sz="2400">
                <a:solidFill>
                  <a:schemeClr val="lt1"/>
                </a:solidFill>
              </a:rPr>
              <a:t>   </a:t>
            </a:r>
            <a:r>
              <a:rPr b="1" lang="en-US" sz="2400"/>
              <a:t>V Gopinath</a:t>
            </a:r>
            <a:r>
              <a:rPr b="1" lang="en-US" sz="2400">
                <a:solidFill>
                  <a:schemeClr val="lt1"/>
                </a:solidFill>
              </a:rPr>
              <a:t> : 2GI19</a:t>
            </a:r>
            <a:r>
              <a:rPr b="1" lang="en-US" sz="2400"/>
              <a:t>IS056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en-US" sz="2400">
                <a:solidFill>
                  <a:schemeClr val="lt1"/>
                </a:solidFill>
              </a:rPr>
              <a:t>  </a:t>
            </a:r>
            <a:r>
              <a:rPr b="1" lang="en-US" sz="2400"/>
              <a:t>Vishwas Dinni</a:t>
            </a:r>
            <a:r>
              <a:rPr b="1" lang="en-US" sz="2400">
                <a:solidFill>
                  <a:schemeClr val="lt1"/>
                </a:solidFill>
              </a:rPr>
              <a:t>  : 2GI19</a:t>
            </a:r>
            <a:r>
              <a:rPr b="1" lang="en-US" sz="2400"/>
              <a:t>IS</a:t>
            </a:r>
            <a:r>
              <a:rPr b="1" lang="en-US" sz="2400">
                <a:solidFill>
                  <a:schemeClr val="lt1"/>
                </a:solidFill>
              </a:rPr>
              <a:t>0</a:t>
            </a:r>
            <a:r>
              <a:rPr b="1" lang="en-US" sz="2400"/>
              <a:t>63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en-US" sz="2400">
                <a:solidFill>
                  <a:schemeClr val="lt1"/>
                </a:solidFill>
              </a:rPr>
              <a:t>           </a:t>
            </a:r>
            <a:r>
              <a:rPr b="1" lang="en-US" sz="2400"/>
              <a:t>Madhushri Kulkarni</a:t>
            </a:r>
            <a:r>
              <a:rPr b="1" lang="en-US" sz="2400">
                <a:solidFill>
                  <a:schemeClr val="lt1"/>
                </a:solidFill>
              </a:rPr>
              <a:t> : 2GI19</a:t>
            </a:r>
            <a:r>
              <a:rPr b="1" lang="en-US" sz="2400"/>
              <a:t>I</a:t>
            </a:r>
            <a:r>
              <a:rPr b="1" lang="en-US" sz="2400">
                <a:solidFill>
                  <a:schemeClr val="lt1"/>
                </a:solidFill>
              </a:rPr>
              <a:t>S0</a:t>
            </a:r>
            <a:r>
              <a:rPr b="1" lang="en-US" sz="2400"/>
              <a:t>64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en-US" sz="2400">
                <a:solidFill>
                  <a:schemeClr val="lt1"/>
                </a:solidFill>
              </a:rPr>
              <a:t>    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732"/>
              <a:buNone/>
            </a:pPr>
            <a:r>
              <a:rPr b="1" lang="en-US" sz="2800">
                <a:solidFill>
                  <a:schemeClr val="lt1"/>
                </a:solidFill>
              </a:rPr>
              <a:t>Under the Guidance of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732"/>
              <a:buNone/>
            </a:pPr>
            <a:r>
              <a:rPr b="1" lang="en-US" sz="2800">
                <a:solidFill>
                  <a:schemeClr val="dk2"/>
                </a:solidFill>
              </a:rPr>
              <a:t>Prof Pandurang S. Upparamani</a:t>
            </a:r>
            <a:endParaRPr b="1" sz="2800">
              <a:solidFill>
                <a:schemeClr val="dk2"/>
              </a:solidFill>
            </a:endParaRPr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732"/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en-US" sz="2400">
                <a:solidFill>
                  <a:schemeClr val="lt1"/>
                </a:solidFill>
              </a:rPr>
              <a:t>Department of </a:t>
            </a:r>
            <a:r>
              <a:rPr b="1" lang="en-US" sz="2400"/>
              <a:t>Information</a:t>
            </a:r>
            <a:r>
              <a:rPr b="1" lang="en-US" sz="2400">
                <a:solidFill>
                  <a:schemeClr val="lt1"/>
                </a:solidFill>
              </a:rPr>
              <a:t> Science and Engineering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en-US" sz="2400">
                <a:solidFill>
                  <a:schemeClr val="lt1"/>
                </a:solidFill>
              </a:rPr>
              <a:t>KLS, GIT, Belgaum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rPr b="1" lang="en-US" sz="2400">
                <a:solidFill>
                  <a:schemeClr val="lt1"/>
                </a:solidFill>
              </a:rPr>
              <a:t>Academic Year – 2022-23</a:t>
            </a:r>
            <a:endParaRPr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021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/>
        </p:nvSpPr>
        <p:spPr>
          <a:xfrm>
            <a:off x="2523325" y="240875"/>
            <a:ext cx="648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Nunito"/>
                <a:ea typeface="Nunito"/>
                <a:cs typeface="Nunito"/>
                <a:sym typeface="Nunito"/>
              </a:rPr>
              <a:t>BLOCK DIAGRAM</a:t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1" name="Google Shape;3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00" y="1163750"/>
            <a:ext cx="8874725" cy="365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/>
        </p:nvSpPr>
        <p:spPr>
          <a:xfrm>
            <a:off x="2473000" y="304050"/>
            <a:ext cx="617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Maven Pro"/>
                <a:ea typeface="Maven Pro"/>
                <a:cs typeface="Maven Pro"/>
                <a:sym typeface="Maven Pro"/>
              </a:rPr>
              <a:t>Methodology</a:t>
            </a:r>
            <a:endParaRPr b="1" sz="3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528650" y="1214450"/>
            <a:ext cx="8229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Define learning Objectives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Content Design and Development 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Marker Selection and Creation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AR Experience Integration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User Interface Design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Testing and Debugging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Evaluation and Assessment 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 Integration with AR Plugin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AutoNum type="arabicParenR"/>
            </a:pPr>
            <a:r>
              <a:rPr lang="en-US" sz="2200">
                <a:latin typeface="Maven Pro Medium"/>
                <a:ea typeface="Maven Pro Medium"/>
                <a:cs typeface="Maven Pro Medium"/>
                <a:sym typeface="Maven Pro Medium"/>
              </a:rPr>
              <a:t>Mobile Platform Optimization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376"/>
            <a:ext cx="9144000" cy="47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 txBox="1"/>
          <p:nvPr/>
        </p:nvSpPr>
        <p:spPr>
          <a:xfrm>
            <a:off x="1928850" y="-71425"/>
            <a:ext cx="650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aven Pro"/>
                <a:ea typeface="Maven Pro"/>
                <a:cs typeface="Maven Pro"/>
                <a:sym typeface="Maven Pro"/>
              </a:rPr>
              <a:t>Unity Editor Environment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7263"/>
            <a:ext cx="9144001" cy="3116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4"/>
          <p:cNvSpPr txBox="1"/>
          <p:nvPr/>
        </p:nvSpPr>
        <p:spPr>
          <a:xfrm>
            <a:off x="1314450" y="585775"/>
            <a:ext cx="738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ven Pro"/>
                <a:ea typeface="Maven Pro"/>
                <a:cs typeface="Maven Pro"/>
                <a:sym typeface="Maven Pro"/>
              </a:rPr>
              <a:t>Development of the Model in the Unity Editor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757275"/>
            <a:ext cx="8000999" cy="44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/>
        </p:nvSpPr>
        <p:spPr>
          <a:xfrm>
            <a:off x="1757400" y="100025"/>
            <a:ext cx="71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ven Pro"/>
                <a:ea typeface="Maven Pro"/>
                <a:cs typeface="Maven Pro"/>
                <a:sym typeface="Maven Pro"/>
              </a:rPr>
              <a:t>Vuforia Engine Developer Portal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5425"/>
            <a:ext cx="9144001" cy="431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6"/>
          <p:cNvSpPr txBox="1"/>
          <p:nvPr/>
        </p:nvSpPr>
        <p:spPr>
          <a:xfrm>
            <a:off x="2414600" y="242900"/>
            <a:ext cx="802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ven Pro"/>
                <a:ea typeface="Maven Pro"/>
                <a:cs typeface="Maven Pro"/>
                <a:sym typeface="Maven Pro"/>
              </a:rPr>
              <a:t>Vuforia Engine Database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557213" y="1476432"/>
            <a:ext cx="8586787" cy="3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1,  "AR-ENCYCLOPEDIA: A Marker-Based Augmented Reality Application for Learning Science" by C. David et al. (2017)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          Link: https://ieeexplore.ieee.org/document/8121543</a:t>
            </a:r>
            <a:endParaRPr/>
          </a:p>
          <a:p>
            <a:pPr indent="-260350" lvl="0" marL="3429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2.  "ARpedia: A Marker-based Augmented Reality Application for Educational Purposes" by N. Mustapha et al. (2017)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           Link: https://ieeexplore.ieee.org/document/8026956</a:t>
            </a:r>
            <a:endParaRPr/>
          </a:p>
          <a:p>
            <a:pPr indent="-260350" lvl="0" marL="3429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3.  "Interactive AR Encyclopedia: An Augmented Reality Application for Education" by R. Mohamad et al. (2019)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          Link: https://ieeexplore.ieee.org/document/8915354</a:t>
            </a:r>
            <a:endParaRPr/>
          </a:p>
          <a:p>
            <a:pPr indent="-260350" lvl="0" marL="3429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4.  "Augmented Reality Encyclopedia: A Marker-Based Approach to Learning" by M. Hussein et al. (2018)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300"/>
              <a:buNone/>
            </a:pPr>
            <a:r>
              <a:rPr lang="en-US" sz="1200">
                <a:latin typeface="Nunito"/>
                <a:ea typeface="Nunito"/>
                <a:cs typeface="Nunito"/>
                <a:sym typeface="Nunito"/>
              </a:rPr>
              <a:t>          Link: https://link.springer.com/chapter/10.1007/978-3-319-92378-2_37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idx="1" type="body"/>
          </p:nvPr>
        </p:nvSpPr>
        <p:spPr>
          <a:xfrm>
            <a:off x="1125207" y="2089546"/>
            <a:ext cx="7030500" cy="964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460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4400">
                <a:solidFill>
                  <a:srgbClr val="313131"/>
                </a:solidFill>
                <a:latin typeface="Algerian"/>
                <a:ea typeface="Algerian"/>
                <a:cs typeface="Algerian"/>
                <a:sym typeface="Algerian"/>
              </a:rPr>
              <a:t>THANK YOU!!!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type="title"/>
          </p:nvPr>
        </p:nvSpPr>
        <p:spPr>
          <a:xfrm>
            <a:off x="1470768" y="577263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Augmented Reality</a:t>
            </a:r>
            <a:endParaRPr sz="3600"/>
          </a:p>
        </p:txBody>
      </p:sp>
      <p:sp>
        <p:nvSpPr>
          <p:cNvPr id="249" name="Google Shape;249;p13"/>
          <p:cNvSpPr txBox="1"/>
          <p:nvPr>
            <p:ph idx="1" type="body"/>
          </p:nvPr>
        </p:nvSpPr>
        <p:spPr>
          <a:xfrm>
            <a:off x="0" y="1301425"/>
            <a:ext cx="39633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 sz="2200">
                <a:latin typeface="Maven Pro"/>
                <a:ea typeface="Maven Pro"/>
                <a:cs typeface="Maven Pro"/>
                <a:sym typeface="Maven Pro"/>
              </a:rPr>
              <a:t>A combination of a real scene viewed by a user and a virtual scene generated by a computer that augments the scene with additional information.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176" y="1390825"/>
            <a:ext cx="4599225" cy="306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idx="1" type="body"/>
          </p:nvPr>
        </p:nvSpPr>
        <p:spPr>
          <a:xfrm>
            <a:off x="0" y="1300162"/>
            <a:ext cx="9143999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800"/>
              <a:t>Project Title:</a:t>
            </a:r>
            <a:endParaRPr/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Augmented Reality App for Educational purposes</a:t>
            </a: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: An Interactive Digital Augmented reality App for Learning About objects in the 3d environment 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Objectives: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The primary objective of this project is to develop a  marker-based AR technology that provides an immersive and interactive learning experience for users of all ages.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The outcome of this project will be a fully functional Augmented reality App using marker-based AR technology that provides an engaging and interactive learning experience about various things about a particular image target. 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 flipH="1">
            <a:off x="1102994" y="776942"/>
            <a:ext cx="3469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95" y="14288"/>
            <a:ext cx="84888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254431" y="734306"/>
            <a:ext cx="7030500" cy="637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Marker Based-AR </a:t>
            </a:r>
            <a:endParaRPr/>
          </a:p>
        </p:txBody>
      </p:sp>
      <p:sp>
        <p:nvSpPr>
          <p:cNvPr id="269" name="Google Shape;269;p16"/>
          <p:cNvSpPr txBox="1"/>
          <p:nvPr>
            <p:ph idx="1" type="body"/>
          </p:nvPr>
        </p:nvSpPr>
        <p:spPr>
          <a:xfrm>
            <a:off x="0" y="1690012"/>
            <a:ext cx="9144000" cy="2960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aven Pro"/>
              <a:buChar char="●"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AR Book</a:t>
            </a: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 using marker-based AR typically involves a physical book or a set of cards with markers that trigger the AR content.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0495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aven Pro"/>
              <a:buChar char="●"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By pointing their device's camera at a specific page or image within the book or card, the user can access additional educational content and graphics in real-time.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0495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aven Pro"/>
              <a:buChar char="●"/>
            </a:pP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For example, the user may see a three-dimensional (3D) animated model of a </a:t>
            </a: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dinosaur</a:t>
            </a:r>
            <a:r>
              <a:rPr lang="en-US" sz="1800">
                <a:latin typeface="Maven Pro"/>
                <a:ea typeface="Maven Pro"/>
                <a:cs typeface="Maven Pro"/>
                <a:sym typeface="Maven Pro"/>
              </a:rPr>
              <a:t> on their screen, which they can interact with and learn about its features, behaviors, and habitats.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type="title"/>
          </p:nvPr>
        </p:nvSpPr>
        <p:spPr>
          <a:xfrm>
            <a:off x="1246638" y="127075"/>
            <a:ext cx="70305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Requirement Specifications:</a:t>
            </a:r>
            <a:endParaRPr/>
          </a:p>
        </p:txBody>
      </p:sp>
      <p:sp>
        <p:nvSpPr>
          <p:cNvPr id="275" name="Google Shape;275;p17"/>
          <p:cNvSpPr txBox="1"/>
          <p:nvPr>
            <p:ph idx="1" type="body"/>
          </p:nvPr>
        </p:nvSpPr>
        <p:spPr>
          <a:xfrm>
            <a:off x="71450" y="821481"/>
            <a:ext cx="9144000" cy="3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latin typeface="Maven Pro"/>
                <a:ea typeface="Maven Pro"/>
                <a:cs typeface="Maven Pro"/>
                <a:sym typeface="Maven Pro"/>
              </a:rPr>
              <a:t>Functional requirements: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"/>
              <a:buAutoNum type="arabicPeriod"/>
            </a:pPr>
            <a:r>
              <a:rPr i="0" lang="en-US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application must display 3D models, images related to different </a:t>
            </a:r>
            <a:r>
              <a:rPr lang="en-US" sz="1600">
                <a:latin typeface="Maven Pro"/>
                <a:ea typeface="Maven Pro"/>
                <a:cs typeface="Maven Pro"/>
                <a:sym typeface="Maven Pro"/>
              </a:rPr>
              <a:t>objects </a:t>
            </a:r>
            <a:r>
              <a:rPr i="0" lang="en-US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when the user scans the corresponding marker.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"/>
              <a:buAutoNum type="arabicPeriod"/>
            </a:pPr>
            <a:r>
              <a:rPr i="0" lang="en-US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application should provide educational and informative content about the different types of </a:t>
            </a:r>
            <a:r>
              <a:rPr lang="en-US" sz="1600">
                <a:latin typeface="Maven Pro"/>
                <a:ea typeface="Maven Pro"/>
                <a:cs typeface="Maven Pro"/>
                <a:sym typeface="Maven Pro"/>
              </a:rPr>
              <a:t>objects based on the marker.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"/>
              <a:buAutoNum type="arabicPeriod"/>
            </a:pPr>
            <a:r>
              <a:rPr i="0" lang="en-US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application must be compatible with a range of mobile devices, such as iOS and Android smartphones and tablets.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i="0" sz="1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Non-functional Requirements: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i="0" sz="1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88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"/>
              <a:buAutoNum type="arabicPeriod"/>
            </a:pPr>
            <a:r>
              <a:rPr i="0" lang="en-US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application must be responsive and have a fast loading time for the AR content related to the dinosaurs.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88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ven Pro"/>
              <a:buAutoNum type="arabicPeriod"/>
            </a:pPr>
            <a:r>
              <a:rPr i="0" lang="en-US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application should be compatible with different versions of mobile operating systems, as well as desktop operating systems.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type="title"/>
          </p:nvPr>
        </p:nvSpPr>
        <p:spPr>
          <a:xfrm>
            <a:off x="457200" y="0"/>
            <a:ext cx="86868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00"/>
              <a:t>Software Platforms and Development Tools Identified</a:t>
            </a:r>
            <a:endParaRPr sz="2600"/>
          </a:p>
        </p:txBody>
      </p:sp>
      <p:sp>
        <p:nvSpPr>
          <p:cNvPr id="281" name="Google Shape;281;p18"/>
          <p:cNvSpPr txBox="1"/>
          <p:nvPr>
            <p:ph idx="1" type="body"/>
          </p:nvPr>
        </p:nvSpPr>
        <p:spPr>
          <a:xfrm>
            <a:off x="0" y="489318"/>
            <a:ext cx="91440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Programming Language:</a:t>
            </a: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C#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Operating system: </a:t>
            </a: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Windows or M</a:t>
            </a: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ac OS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Mobile platforms: </a:t>
            </a: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Android, Iphone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Development IDE:</a:t>
            </a: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Unity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i="0"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Unity AR is a platform for creating Augmented Reality (AR) applications using the Unity game engine. </a:t>
            </a: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Unity AR, developers can create AR experiences that combine the physical and virtual worlds, enabling users to interact with digital content in real-time. Unity AR provides a set of tools and APIs for creating AR applications, including support for various AR frameworks such as </a:t>
            </a:r>
            <a:r>
              <a:rPr i="1"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ARKit, ARCore, Vuforia, and EasyAR.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Development Kit(SDK): </a:t>
            </a: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Vuforia Engine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	Vuforia engine is a popular AR platform that provides tools and APIs for building marker-based AR applications for various platforms such as iOS, Android, and Unity. Vuforia supports various types of markers, including </a:t>
            </a:r>
            <a:r>
              <a:rPr i="1"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QR codes, image targets, and multi-targets</a:t>
            </a:r>
            <a:r>
              <a:rPr lang="en-U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which allow developers to create complex AR experiences that involve multiple markers. </a:t>
            </a:r>
            <a:endParaRPr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>
            <p:ph type="title"/>
          </p:nvPr>
        </p:nvSpPr>
        <p:spPr>
          <a:xfrm>
            <a:off x="1251632" y="488116"/>
            <a:ext cx="7030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Marker Identification points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5383151" y="4444718"/>
            <a:ext cx="20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Tracking Points</a:t>
            </a:r>
            <a:endParaRPr/>
          </a:p>
        </p:txBody>
      </p:sp>
      <p:pic>
        <p:nvPicPr>
          <p:cNvPr id="288" name="Google Shape;2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75" y="1397400"/>
            <a:ext cx="3441200" cy="34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900" y="1310025"/>
            <a:ext cx="3653049" cy="32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/>
          <p:nvPr/>
        </p:nvSpPr>
        <p:spPr>
          <a:xfrm>
            <a:off x="3186113" y="0"/>
            <a:ext cx="52149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 Scene</a:t>
            </a:r>
            <a:endParaRPr/>
          </a:p>
        </p:txBody>
      </p:sp>
      <p:pic>
        <p:nvPicPr>
          <p:cNvPr id="295" name="Google Shape;2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50" y="978913"/>
            <a:ext cx="7079299" cy="31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