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4"/>
  </p:sldMasterIdLst>
  <p:notesMasterIdLst>
    <p:notesMasterId r:id="rId6"/>
  </p:notesMasterIdLst>
  <p:handoutMasterIdLst>
    <p:handoutMasterId r:id="rId7"/>
  </p:handoutMasterIdLst>
  <p:sldIdLst>
    <p:sldId id="338" r:id="rId5"/>
  </p:sldIdLst>
  <p:sldSz cx="12192000" cy="6858000"/>
  <p:notesSz cx="6950075" cy="9236075"/>
  <p:custShowLst>
    <p:custShow name="Format Guide Workshop" id="0">
      <p:sldLst/>
    </p:custShow>
  </p:custShowLst>
  <p:custDataLst>
    <p:tags r:id="rId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70782F0-208F-5F22-BC4E-8938E8BAC7FC}" name="Schupe, Laura" initials="SL" userId="Schupe, Laur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82" autoAdjust="0"/>
    <p:restoredTop sz="96323" autoAdjust="0"/>
  </p:normalViewPr>
  <p:slideViewPr>
    <p:cSldViewPr snapToGrid="0">
      <p:cViewPr varScale="1">
        <p:scale>
          <a:sx n="88" d="100"/>
          <a:sy n="88" d="100"/>
        </p:scale>
        <p:origin x="208" y="1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gopichand/Downloads/Campaign_Data_Wee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gopichand/Downloads/Campaign_Data_Week1.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gopichand/Downloads/Campaign_Data_Week1.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1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pivotFmt>
      <c:pivotFmt>
        <c:idx val="26"/>
        <c:spPr>
          <a:solidFill>
            <a:schemeClr val="accent1"/>
          </a:solidFill>
          <a:ln>
            <a:noFill/>
          </a:ln>
          <a:effectLst/>
        </c:spPr>
      </c:pivotFmt>
    </c:pivotFmts>
    <c:plotArea>
      <c:layout/>
      <c:pieChart>
        <c:varyColors val="1"/>
        <c:ser>
          <c:idx val="0"/>
          <c:order val="0"/>
          <c:tx>
            <c:strRef>
              <c:f>Sheet1!$B$3:$B$4</c:f>
              <c:strCache>
                <c:ptCount val="1"/>
                <c:pt idx="0">
                  <c:v>Email</c:v>
                </c:pt>
              </c:strCache>
            </c:strRef>
          </c:tx>
          <c:dPt>
            <c:idx val="0"/>
            <c:bubble3D val="0"/>
            <c:spPr>
              <a:solidFill>
                <a:schemeClr val="accent1"/>
              </a:solidFill>
              <a:ln>
                <a:noFill/>
              </a:ln>
              <a:effectLst/>
            </c:spPr>
            <c:extLst>
              <c:ext xmlns:c16="http://schemas.microsoft.com/office/drawing/2014/chart" uri="{C3380CC4-5D6E-409C-BE32-E72D297353CC}">
                <c16:uniqueId val="{00000001-6F28-3147-9374-3CFC77279FB6}"/>
              </c:ext>
            </c:extLst>
          </c:dPt>
          <c:dPt>
            <c:idx val="1"/>
            <c:bubble3D val="0"/>
            <c:spPr>
              <a:solidFill>
                <a:schemeClr val="accent2"/>
              </a:solidFill>
              <a:ln>
                <a:noFill/>
              </a:ln>
              <a:effectLst/>
            </c:spPr>
            <c:extLst>
              <c:ext xmlns:c16="http://schemas.microsoft.com/office/drawing/2014/chart" uri="{C3380CC4-5D6E-409C-BE32-E72D297353CC}">
                <c16:uniqueId val="{00000003-6F28-3147-9374-3CFC77279FB6}"/>
              </c:ext>
            </c:extLst>
          </c:dPt>
          <c:cat>
            <c:strRef>
              <c:f>Sheet1!$A$5:$A$7</c:f>
              <c:strCache>
                <c:ptCount val="2"/>
                <c:pt idx="0">
                  <c:v>A</c:v>
                </c:pt>
                <c:pt idx="1">
                  <c:v>B</c:v>
                </c:pt>
              </c:strCache>
            </c:strRef>
          </c:cat>
          <c:val>
            <c:numRef>
              <c:f>Sheet1!$B$5:$B$7</c:f>
              <c:numCache>
                <c:formatCode>General</c:formatCode>
                <c:ptCount val="2"/>
                <c:pt idx="0">
                  <c:v>2124.4700000000003</c:v>
                </c:pt>
                <c:pt idx="1">
                  <c:v>1382.3799999999999</c:v>
                </c:pt>
              </c:numCache>
            </c:numRef>
          </c:val>
          <c:extLst>
            <c:ext xmlns:c16="http://schemas.microsoft.com/office/drawing/2014/chart" uri="{C3380CC4-5D6E-409C-BE32-E72D297353CC}">
              <c16:uniqueId val="{00000004-6F28-3147-9374-3CFC77279FB6}"/>
            </c:ext>
          </c:extLst>
        </c:ser>
        <c:ser>
          <c:idx val="1"/>
          <c:order val="1"/>
          <c:tx>
            <c:strRef>
              <c:f>Sheet1!$C$3:$C$4</c:f>
              <c:strCache>
                <c:ptCount val="1"/>
                <c:pt idx="0">
                  <c:v>Instagram</c:v>
                </c:pt>
              </c:strCache>
            </c:strRef>
          </c:tx>
          <c:dPt>
            <c:idx val="0"/>
            <c:bubble3D val="0"/>
            <c:spPr>
              <a:solidFill>
                <a:schemeClr val="accent1"/>
              </a:solidFill>
              <a:ln>
                <a:noFill/>
              </a:ln>
              <a:effectLst/>
            </c:spPr>
            <c:extLst>
              <c:ext xmlns:c16="http://schemas.microsoft.com/office/drawing/2014/chart" uri="{C3380CC4-5D6E-409C-BE32-E72D297353CC}">
                <c16:uniqueId val="{00000006-6F28-3147-9374-3CFC77279FB6}"/>
              </c:ext>
            </c:extLst>
          </c:dPt>
          <c:dPt>
            <c:idx val="1"/>
            <c:bubble3D val="0"/>
            <c:spPr>
              <a:solidFill>
                <a:schemeClr val="accent2"/>
              </a:solidFill>
              <a:ln>
                <a:noFill/>
              </a:ln>
              <a:effectLst/>
            </c:spPr>
            <c:extLst>
              <c:ext xmlns:c16="http://schemas.microsoft.com/office/drawing/2014/chart" uri="{C3380CC4-5D6E-409C-BE32-E72D297353CC}">
                <c16:uniqueId val="{00000008-6F28-3147-9374-3CFC77279FB6}"/>
              </c:ext>
            </c:extLst>
          </c:dPt>
          <c:cat>
            <c:strRef>
              <c:f>Sheet1!$A$5:$A$7</c:f>
              <c:strCache>
                <c:ptCount val="2"/>
                <c:pt idx="0">
                  <c:v>A</c:v>
                </c:pt>
                <c:pt idx="1">
                  <c:v>B</c:v>
                </c:pt>
              </c:strCache>
            </c:strRef>
          </c:cat>
          <c:val>
            <c:numRef>
              <c:f>Sheet1!$C$5:$C$7</c:f>
              <c:numCache>
                <c:formatCode>General</c:formatCode>
                <c:ptCount val="2"/>
                <c:pt idx="0">
                  <c:v>969.46</c:v>
                </c:pt>
                <c:pt idx="1">
                  <c:v>416.14</c:v>
                </c:pt>
              </c:numCache>
            </c:numRef>
          </c:val>
          <c:extLst>
            <c:ext xmlns:c16="http://schemas.microsoft.com/office/drawing/2014/chart" uri="{C3380CC4-5D6E-409C-BE32-E72D297353CC}">
              <c16:uniqueId val="{00000009-6F28-3147-9374-3CFC77279FB6}"/>
            </c:ext>
          </c:extLst>
        </c:ser>
        <c:ser>
          <c:idx val="2"/>
          <c:order val="2"/>
          <c:tx>
            <c:strRef>
              <c:f>Sheet1!$D$3:$D$4</c:f>
              <c:strCache>
                <c:ptCount val="1"/>
                <c:pt idx="0">
                  <c:v>Web Banner</c:v>
                </c:pt>
              </c:strCache>
            </c:strRef>
          </c:tx>
          <c:dPt>
            <c:idx val="0"/>
            <c:bubble3D val="0"/>
            <c:spPr>
              <a:solidFill>
                <a:schemeClr val="accent1"/>
              </a:solidFill>
              <a:ln>
                <a:noFill/>
              </a:ln>
              <a:effectLst/>
            </c:spPr>
          </c:dPt>
          <c:dPt>
            <c:idx val="1"/>
            <c:bubble3D val="0"/>
            <c:spPr>
              <a:solidFill>
                <a:schemeClr val="accent2"/>
              </a:solidFill>
              <a:ln>
                <a:noFill/>
              </a:ln>
              <a:effectLst/>
            </c:spPr>
          </c:dPt>
          <c:cat>
            <c:strRef>
              <c:f>Sheet1!$A$5:$A$7</c:f>
              <c:strCache>
                <c:ptCount val="2"/>
                <c:pt idx="0">
                  <c:v>A</c:v>
                </c:pt>
                <c:pt idx="1">
                  <c:v>B</c:v>
                </c:pt>
              </c:strCache>
            </c:strRef>
          </c:cat>
          <c:val>
            <c:numRef>
              <c:f>Sheet1!$D$5:$D$7</c:f>
              <c:numCache>
                <c:formatCode>General</c:formatCode>
                <c:ptCount val="2"/>
                <c:pt idx="0">
                  <c:v>633.06000000000006</c:v>
                </c:pt>
                <c:pt idx="1">
                  <c:v>318.92000000000007</c:v>
                </c:pt>
              </c:numCache>
            </c:numRef>
          </c:val>
          <c:extLst>
            <c:ext xmlns:c16="http://schemas.microsoft.com/office/drawing/2014/chart" uri="{C3380CC4-5D6E-409C-BE32-E72D297353CC}">
              <c16:uniqueId val="{00000014-6F28-3147-9374-3CFC77279FB6}"/>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1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1783770778652666"/>
          <c:y val="7.407407407407407E-2"/>
          <c:w val="0.68278696412948381"/>
          <c:h val="0.84452209098862641"/>
        </c:manualLayout>
      </c:layout>
      <c:barChart>
        <c:barDir val="col"/>
        <c:grouping val="clustered"/>
        <c:varyColors val="0"/>
        <c:ser>
          <c:idx val="0"/>
          <c:order val="0"/>
          <c:tx>
            <c:strRef>
              <c:f>Sheet1!$B$3:$B$4</c:f>
              <c:strCache>
                <c:ptCount val="1"/>
                <c:pt idx="0">
                  <c:v>Email</c:v>
                </c:pt>
              </c:strCache>
            </c:strRef>
          </c:tx>
          <c:spPr>
            <a:solidFill>
              <a:schemeClr val="accent1"/>
            </a:solidFill>
            <a:ln>
              <a:noFill/>
            </a:ln>
            <a:effectLst/>
          </c:spPr>
          <c:invertIfNegative val="0"/>
          <c:cat>
            <c:strRef>
              <c:f>Sheet1!$A$5:$A$7</c:f>
              <c:strCache>
                <c:ptCount val="2"/>
                <c:pt idx="0">
                  <c:v>A</c:v>
                </c:pt>
                <c:pt idx="1">
                  <c:v>B</c:v>
                </c:pt>
              </c:strCache>
            </c:strRef>
          </c:cat>
          <c:val>
            <c:numRef>
              <c:f>Sheet1!$B$5:$B$7</c:f>
              <c:numCache>
                <c:formatCode>General</c:formatCode>
                <c:ptCount val="2"/>
                <c:pt idx="0">
                  <c:v>2124.4700000000003</c:v>
                </c:pt>
                <c:pt idx="1">
                  <c:v>1382.3799999999999</c:v>
                </c:pt>
              </c:numCache>
            </c:numRef>
          </c:val>
          <c:extLst>
            <c:ext xmlns:c16="http://schemas.microsoft.com/office/drawing/2014/chart" uri="{C3380CC4-5D6E-409C-BE32-E72D297353CC}">
              <c16:uniqueId val="{00000000-7BD4-9047-8940-A53A99A86F30}"/>
            </c:ext>
          </c:extLst>
        </c:ser>
        <c:ser>
          <c:idx val="1"/>
          <c:order val="1"/>
          <c:tx>
            <c:strRef>
              <c:f>Sheet1!$C$3:$C$4</c:f>
              <c:strCache>
                <c:ptCount val="1"/>
                <c:pt idx="0">
                  <c:v>Instagram</c:v>
                </c:pt>
              </c:strCache>
            </c:strRef>
          </c:tx>
          <c:spPr>
            <a:solidFill>
              <a:schemeClr val="accent2"/>
            </a:solidFill>
            <a:ln>
              <a:noFill/>
            </a:ln>
            <a:effectLst/>
          </c:spPr>
          <c:invertIfNegative val="0"/>
          <c:cat>
            <c:strRef>
              <c:f>Sheet1!$A$5:$A$7</c:f>
              <c:strCache>
                <c:ptCount val="2"/>
                <c:pt idx="0">
                  <c:v>A</c:v>
                </c:pt>
                <c:pt idx="1">
                  <c:v>B</c:v>
                </c:pt>
              </c:strCache>
            </c:strRef>
          </c:cat>
          <c:val>
            <c:numRef>
              <c:f>Sheet1!$C$5:$C$7</c:f>
              <c:numCache>
                <c:formatCode>General</c:formatCode>
                <c:ptCount val="2"/>
                <c:pt idx="0">
                  <c:v>969.46</c:v>
                </c:pt>
                <c:pt idx="1">
                  <c:v>416.14</c:v>
                </c:pt>
              </c:numCache>
            </c:numRef>
          </c:val>
          <c:extLst>
            <c:ext xmlns:c16="http://schemas.microsoft.com/office/drawing/2014/chart" uri="{C3380CC4-5D6E-409C-BE32-E72D297353CC}">
              <c16:uniqueId val="{00000001-7BD4-9047-8940-A53A99A86F30}"/>
            </c:ext>
          </c:extLst>
        </c:ser>
        <c:ser>
          <c:idx val="2"/>
          <c:order val="2"/>
          <c:tx>
            <c:strRef>
              <c:f>Sheet1!$D$3:$D$4</c:f>
              <c:strCache>
                <c:ptCount val="1"/>
                <c:pt idx="0">
                  <c:v>Web Banner</c:v>
                </c:pt>
              </c:strCache>
            </c:strRef>
          </c:tx>
          <c:spPr>
            <a:solidFill>
              <a:schemeClr val="accent3"/>
            </a:solidFill>
            <a:ln>
              <a:noFill/>
            </a:ln>
            <a:effectLst/>
          </c:spPr>
          <c:invertIfNegative val="0"/>
          <c:cat>
            <c:strRef>
              <c:f>Sheet1!$A$5:$A$7</c:f>
              <c:strCache>
                <c:ptCount val="2"/>
                <c:pt idx="0">
                  <c:v>A</c:v>
                </c:pt>
                <c:pt idx="1">
                  <c:v>B</c:v>
                </c:pt>
              </c:strCache>
            </c:strRef>
          </c:cat>
          <c:val>
            <c:numRef>
              <c:f>Sheet1!$D$5:$D$7</c:f>
              <c:numCache>
                <c:formatCode>General</c:formatCode>
                <c:ptCount val="2"/>
                <c:pt idx="0">
                  <c:v>633.06000000000006</c:v>
                </c:pt>
                <c:pt idx="1">
                  <c:v>318.92000000000007</c:v>
                </c:pt>
              </c:numCache>
            </c:numRef>
          </c:val>
          <c:extLst>
            <c:ext xmlns:c16="http://schemas.microsoft.com/office/drawing/2014/chart" uri="{C3380CC4-5D6E-409C-BE32-E72D297353CC}">
              <c16:uniqueId val="{00000008-7BD4-9047-8940-A53A99A86F30}"/>
            </c:ext>
          </c:extLst>
        </c:ser>
        <c:dLbls>
          <c:showLegendKey val="0"/>
          <c:showVal val="0"/>
          <c:showCatName val="0"/>
          <c:showSerName val="0"/>
          <c:showPercent val="0"/>
          <c:showBubbleSize val="0"/>
        </c:dLbls>
        <c:gapWidth val="219"/>
        <c:overlap val="-27"/>
        <c:axId val="225331968"/>
        <c:axId val="1456712864"/>
      </c:barChart>
      <c:catAx>
        <c:axId val="22533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56712864"/>
        <c:crosses val="autoZero"/>
        <c:auto val="1"/>
        <c:lblAlgn val="ctr"/>
        <c:lblOffset val="100"/>
        <c:noMultiLvlLbl val="0"/>
      </c:catAx>
      <c:valAx>
        <c:axId val="14567128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53319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[Campaign_Data_Week1.xlsx]Sheet1!PivotTable1</c:name>
    <c:fmtId val="21"/>
  </c:pivotSource>
  <c:chart>
    <c:autoTitleDeleted val="0"/>
    <c:pivotFmts>
      <c:pivotFmt>
        <c:idx val="0"/>
        <c:spPr>
          <a:solidFill>
            <a:schemeClr val="accent1"/>
          </a:solidFill>
          <a:ln>
            <a:noFill/>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Sheet1!$B$3:$B$4</c:f>
              <c:strCache>
                <c:ptCount val="1"/>
                <c:pt idx="0">
                  <c:v>Email</c:v>
                </c:pt>
              </c:strCache>
            </c:strRef>
          </c:tx>
          <c:spPr>
            <a:solidFill>
              <a:schemeClr val="accent1"/>
            </a:solidFill>
            <a:ln>
              <a:noFill/>
            </a:ln>
            <a:effectLst/>
          </c:spPr>
          <c:invertIfNegative val="0"/>
          <c:cat>
            <c:strRef>
              <c:f>Sheet1!$A$5:$A$7</c:f>
              <c:strCache>
                <c:ptCount val="2"/>
                <c:pt idx="0">
                  <c:v>A</c:v>
                </c:pt>
                <c:pt idx="1">
                  <c:v>B</c:v>
                </c:pt>
              </c:strCache>
            </c:strRef>
          </c:cat>
          <c:val>
            <c:numRef>
              <c:f>Sheet1!$B$5:$B$7</c:f>
              <c:numCache>
                <c:formatCode>General</c:formatCode>
                <c:ptCount val="2"/>
                <c:pt idx="0">
                  <c:v>2124.4700000000003</c:v>
                </c:pt>
                <c:pt idx="1">
                  <c:v>1382.3799999999999</c:v>
                </c:pt>
              </c:numCache>
            </c:numRef>
          </c:val>
          <c:extLst>
            <c:ext xmlns:c16="http://schemas.microsoft.com/office/drawing/2014/chart" uri="{C3380CC4-5D6E-409C-BE32-E72D297353CC}">
              <c16:uniqueId val="{00000000-E03B-DF47-943B-D3D77C058EEE}"/>
            </c:ext>
          </c:extLst>
        </c:ser>
        <c:ser>
          <c:idx val="1"/>
          <c:order val="1"/>
          <c:tx>
            <c:strRef>
              <c:f>Sheet1!$C$3:$C$4</c:f>
              <c:strCache>
                <c:ptCount val="1"/>
                <c:pt idx="0">
                  <c:v>Instagram</c:v>
                </c:pt>
              </c:strCache>
            </c:strRef>
          </c:tx>
          <c:spPr>
            <a:solidFill>
              <a:schemeClr val="accent2"/>
            </a:solidFill>
            <a:ln>
              <a:noFill/>
            </a:ln>
            <a:effectLst/>
          </c:spPr>
          <c:invertIfNegative val="0"/>
          <c:cat>
            <c:strRef>
              <c:f>Sheet1!$A$5:$A$7</c:f>
              <c:strCache>
                <c:ptCount val="2"/>
                <c:pt idx="0">
                  <c:v>A</c:v>
                </c:pt>
                <c:pt idx="1">
                  <c:v>B</c:v>
                </c:pt>
              </c:strCache>
            </c:strRef>
          </c:cat>
          <c:val>
            <c:numRef>
              <c:f>Sheet1!$C$5:$C$7</c:f>
              <c:numCache>
                <c:formatCode>General</c:formatCode>
                <c:ptCount val="2"/>
                <c:pt idx="0">
                  <c:v>969.46</c:v>
                </c:pt>
                <c:pt idx="1">
                  <c:v>416.14</c:v>
                </c:pt>
              </c:numCache>
            </c:numRef>
          </c:val>
          <c:extLst>
            <c:ext xmlns:c16="http://schemas.microsoft.com/office/drawing/2014/chart" uri="{C3380CC4-5D6E-409C-BE32-E72D297353CC}">
              <c16:uniqueId val="{00000001-E03B-DF47-943B-D3D77C058EEE}"/>
            </c:ext>
          </c:extLst>
        </c:ser>
        <c:ser>
          <c:idx val="2"/>
          <c:order val="2"/>
          <c:tx>
            <c:strRef>
              <c:f>Sheet1!$D$3:$D$4</c:f>
              <c:strCache>
                <c:ptCount val="1"/>
                <c:pt idx="0">
                  <c:v>Web Banner</c:v>
                </c:pt>
              </c:strCache>
            </c:strRef>
          </c:tx>
          <c:spPr>
            <a:solidFill>
              <a:schemeClr val="accent3"/>
            </a:solidFill>
            <a:ln>
              <a:noFill/>
            </a:ln>
            <a:effectLst/>
          </c:spPr>
          <c:invertIfNegative val="0"/>
          <c:cat>
            <c:strRef>
              <c:f>Sheet1!$A$5:$A$7</c:f>
              <c:strCache>
                <c:ptCount val="2"/>
                <c:pt idx="0">
                  <c:v>A</c:v>
                </c:pt>
                <c:pt idx="1">
                  <c:v>B</c:v>
                </c:pt>
              </c:strCache>
            </c:strRef>
          </c:cat>
          <c:val>
            <c:numRef>
              <c:f>Sheet1!$D$5:$D$7</c:f>
              <c:numCache>
                <c:formatCode>General</c:formatCode>
                <c:ptCount val="2"/>
                <c:pt idx="0">
                  <c:v>633.06000000000006</c:v>
                </c:pt>
                <c:pt idx="1">
                  <c:v>318.92000000000007</c:v>
                </c:pt>
              </c:numCache>
            </c:numRef>
          </c:val>
          <c:extLst>
            <c:ext xmlns:c16="http://schemas.microsoft.com/office/drawing/2014/chart" uri="{C3380CC4-5D6E-409C-BE32-E72D297353CC}">
              <c16:uniqueId val="{00000008-E03B-DF47-943B-D3D77C058EEE}"/>
            </c:ext>
          </c:extLst>
        </c:ser>
        <c:dLbls>
          <c:showLegendKey val="0"/>
          <c:showVal val="0"/>
          <c:showCatName val="0"/>
          <c:showSerName val="0"/>
          <c:showPercent val="0"/>
          <c:showBubbleSize val="0"/>
        </c:dLbls>
        <c:gapWidth val="219"/>
        <c:overlap val="100"/>
        <c:axId val="1629011024"/>
        <c:axId val="1628981104"/>
      </c:barChart>
      <c:catAx>
        <c:axId val="1629011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8981104"/>
        <c:crosses val="autoZero"/>
        <c:auto val="1"/>
        <c:lblAlgn val="ctr"/>
        <c:lblOffset val="100"/>
        <c:noMultiLvlLbl val="0"/>
      </c:catAx>
      <c:valAx>
        <c:axId val="1628981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290110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9/16/25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9/16/25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xml"/><Relationship Id="rId7" Type="http://schemas.openxmlformats.org/officeDocument/2006/relationships/image" Target="../media/image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6.xml"/><Relationship Id="rId9" Type="http://schemas.openxmlformats.org/officeDocument/2006/relationships/image" Target="../media/image4.jp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26.xml"/><Relationship Id="rId5" Type="http://schemas.openxmlformats.org/officeDocument/2006/relationships/image" Target="../media/image9.png"/><Relationship Id="rId4" Type="http://schemas.openxmlformats.org/officeDocument/2006/relationships/image" Target="../media/image7.emf"/></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4.jp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2.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7.xml"/><Relationship Id="rId7" Type="http://schemas.openxmlformats.org/officeDocument/2006/relationships/image" Target="../media/image2.emf"/><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8.xml"/><Relationship Id="rId9" Type="http://schemas.openxmlformats.org/officeDocument/2006/relationships/image" Target="../media/image4.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59.xml"/><Relationship Id="rId5" Type="http://schemas.openxmlformats.org/officeDocument/2006/relationships/image" Target="../media/image9.png"/><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image" Target="../media/image4.jpg"/><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image" Target="../media/image2.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71.xml"/><Relationship Id="rId4" Type="http://schemas.openxmlformats.org/officeDocument/2006/relationships/image" Target="../media/image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7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0.bin"/></Relationships>
</file>

<file path=ppt/slideLayouts/_rels/slideLayout6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6.xml"/><Relationship Id="rId1" Type="http://schemas.openxmlformats.org/officeDocument/2006/relationships/tags" Target="../tags/tag75.x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77.xml"/><Relationship Id="rId4" Type="http://schemas.openxmlformats.org/officeDocument/2006/relationships/image" Target="../media/image1.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78.xml"/><Relationship Id="rId4" Type="http://schemas.openxmlformats.org/officeDocument/2006/relationships/image" Target="../media/image1.emf"/></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0.xml"/><Relationship Id="rId1" Type="http://schemas.openxmlformats.org/officeDocument/2006/relationships/tags" Target="../tags/tag79.x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81.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1"/>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24" imgH="324" progId="TCLayout.ActiveDocument.1">
                  <p:embed/>
                </p:oleObj>
              </mc:Choice>
              <mc:Fallback>
                <p:oleObj name="think-cell Slide" r:id="rId3" imgW="324" imgH="32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3"/>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2"/>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8">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3"/>
            </p:custDataLst>
          </p:nvPr>
        </p:nvPicPr>
        <p:blipFill rotWithShape="1">
          <a:blip r:embed="rId9">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4"/>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384" imgH="384" progId="TCLayout.ActiveDocument.1">
                  <p:embed/>
                </p:oleObj>
              </mc:Choice>
              <mc:Fallback>
                <p:oleObj name="think-cell Slide" r:id="rId3" imgW="384" imgH="384" progId="TCLayout.ActiveDocument.1">
                  <p:embed/>
                  <p:pic>
                    <p:nvPicPr>
                      <p:cNvPr id="0" name=""/>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5">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5" imgW="384" imgH="384" progId="TCLayout.ActiveDocument.1">
                  <p:embed/>
                </p:oleObj>
              </mc:Choice>
              <mc:Fallback>
                <p:oleObj name="think-cell Slide" r:id="rId5" imgW="384" imgH="38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2"/>
            </p:custDataLst>
          </p:nvPr>
        </p:nvPicPr>
        <p:blipFill>
          <a:blip r:embed="rId7">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3"/>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2"/>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3" name="Object 2"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2"/>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2"/>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2025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2025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Strategy Consulting_Task 5_Stakeholder Map Template.pptx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2025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Strategy Consulting_Task 5_Stakeholder Map Template.pptx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ags" Target="../tags/tag2.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9"/>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70" imgW="270" imgH="270" progId="TCLayout.ActiveDocument.1">
                  <p:embed/>
                </p:oleObj>
              </mc:Choice>
              <mc:Fallback>
                <p:oleObj name="think-cell Slide" r:id="rId70" imgW="270" imgH="270" progId="TCLayout.ActiveDocument.1">
                  <p:embed/>
                  <p:pic>
                    <p:nvPicPr>
                      <p:cNvPr id="0" name=""/>
                      <p:cNvPicPr/>
                      <p:nvPr/>
                    </p:nvPicPr>
                    <p:blipFill>
                      <a:blip r:embed="rId71"/>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84.xml"/><Relationship Id="rId7" Type="http://schemas.openxmlformats.org/officeDocument/2006/relationships/oleObject" Target="../embeddings/oleObject17.bin"/><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emf"/><Relationship Id="rId11" Type="http://schemas.openxmlformats.org/officeDocument/2006/relationships/chart" Target="../charts/chart3.xml"/><Relationship Id="rId5" Type="http://schemas.openxmlformats.org/officeDocument/2006/relationships/oleObject" Target="../embeddings/oleObject16.bin"/><Relationship Id="rId10" Type="http://schemas.openxmlformats.org/officeDocument/2006/relationships/chart" Target="../charts/chart2.xml"/><Relationship Id="rId4" Type="http://schemas.openxmlformats.org/officeDocument/2006/relationships/slideLayout" Target="../slideLayouts/slideLayout2.xml"/><Relationship Id="rId9"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8DB88079-4CFC-3A07-EAC6-F42F83D9F7FC}"/>
            </a:ext>
          </a:extLst>
        </p:cNvPr>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F3865D3-5602-FB72-4DDC-D8D544E43DC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286" imgH="286" progId="TCLayout.ActiveDocument.1">
                  <p:embed/>
                </p:oleObj>
              </mc:Choice>
              <mc:Fallback>
                <p:oleObj name="think-cell Slide" r:id="rId5" imgW="286" imgH="286" progId="TCLayout.ActiveDocument.1">
                  <p:embed/>
                  <p:pic>
                    <p:nvPicPr>
                      <p:cNvPr id="4" name="Object 3" hidden="1">
                        <a:extLst>
                          <a:ext uri="{FF2B5EF4-FFF2-40B4-BE49-F238E27FC236}">
                            <a16:creationId xmlns:a16="http://schemas.microsoft.com/office/drawing/2014/main" id="{2F3865D3-5602-FB72-4DDC-D8D544E43DC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4204233E-D808-43F8-E8D2-630EBED07FDB}"/>
              </a:ext>
            </a:extLst>
          </p:cNvPr>
          <p:cNvSpPr>
            <a:spLocks noGrp="1"/>
          </p:cNvSpPr>
          <p:nvPr>
            <p:ph type="title"/>
          </p:nvPr>
        </p:nvSpPr>
        <p:spPr>
          <a:xfrm>
            <a:off x="630000" y="622800"/>
            <a:ext cx="10933200" cy="387798"/>
          </a:xfrm>
        </p:spPr>
        <p:txBody>
          <a:bodyPr anchor="t"/>
          <a:lstStyle/>
          <a:p>
            <a:r>
              <a:rPr lang="en-US" sz="2800" dirty="0"/>
              <a:t>Customer analysis</a:t>
            </a:r>
          </a:p>
        </p:txBody>
      </p:sp>
      <p:sp>
        <p:nvSpPr>
          <p:cNvPr id="2" name="Rectangle 1">
            <a:extLst>
              <a:ext uri="{FF2B5EF4-FFF2-40B4-BE49-F238E27FC236}">
                <a16:creationId xmlns:a16="http://schemas.microsoft.com/office/drawing/2014/main" id="{477E036F-AF50-32A5-AA87-4A97F3F6A88D}"/>
              </a:ext>
            </a:extLst>
          </p:cNvPr>
          <p:cNvSpPr/>
          <p:nvPr/>
        </p:nvSpPr>
        <p:spPr>
          <a:xfrm>
            <a:off x="641671" y="4983366"/>
            <a:ext cx="10933200" cy="165295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US" sz="1600" b="1" dirty="0">
                <a:solidFill>
                  <a:schemeClr val="bg2">
                    <a:lumMod val="10000"/>
                  </a:schemeClr>
                </a:solidFill>
              </a:rPr>
              <a:t>Recommendation:</a:t>
            </a:r>
          </a:p>
          <a:p>
            <a:pPr>
              <a:buNone/>
            </a:pPr>
            <a:r>
              <a:rPr lang="en-US" sz="1200" b="1" dirty="0">
                <a:solidFill>
                  <a:schemeClr val="bg2">
                    <a:lumMod val="10000"/>
                  </a:schemeClr>
                </a:solidFill>
              </a:rPr>
              <a:t>Focus on Retention First</a:t>
            </a:r>
            <a:r>
              <a:rPr lang="en-US" sz="1200" dirty="0">
                <a:solidFill>
                  <a:schemeClr val="bg2">
                    <a:lumMod val="10000"/>
                  </a:schemeClr>
                </a:solidFill>
              </a:rPr>
              <a:t>: Acquiring new customers is usually 5–7x more expensive than retaining existing ones. Build loyalty programs, personalized offers, and post-purchase engagement to maximize lifetime value (LTV).</a:t>
            </a:r>
          </a:p>
          <a:p>
            <a:pPr>
              <a:buNone/>
            </a:pPr>
            <a:r>
              <a:rPr lang="en-US" sz="1200" b="1" dirty="0">
                <a:solidFill>
                  <a:schemeClr val="bg2">
                    <a:lumMod val="10000"/>
                  </a:schemeClr>
                </a:solidFill>
              </a:rPr>
              <a:t>Optimize Acquisition Channels</a:t>
            </a:r>
            <a:r>
              <a:rPr lang="en-US" sz="1200" dirty="0">
                <a:solidFill>
                  <a:schemeClr val="bg2">
                    <a:lumMod val="10000"/>
                  </a:schemeClr>
                </a:solidFill>
              </a:rPr>
              <a:t>: For new customers, double down on channels that yield the highest conversion (e.g., targeted digital ads, referral programs, or partnerships).</a:t>
            </a:r>
          </a:p>
          <a:p>
            <a:r>
              <a:rPr lang="en-US" sz="1200" b="1" dirty="0">
                <a:solidFill>
                  <a:schemeClr val="bg2">
                    <a:lumMod val="10000"/>
                  </a:schemeClr>
                </a:solidFill>
              </a:rPr>
              <a:t>Segmentation Strategy</a:t>
            </a:r>
            <a:r>
              <a:rPr lang="en-US" sz="1200" dirty="0">
                <a:solidFill>
                  <a:schemeClr val="bg2">
                    <a:lumMod val="10000"/>
                  </a:schemeClr>
                </a:solidFill>
              </a:rPr>
              <a:t>: Create separate journeys for </a:t>
            </a:r>
            <a:r>
              <a:rPr lang="en-US" sz="1200" i="1" dirty="0">
                <a:solidFill>
                  <a:schemeClr val="bg2">
                    <a:lumMod val="10000"/>
                  </a:schemeClr>
                </a:solidFill>
              </a:rPr>
              <a:t>new</a:t>
            </a:r>
            <a:r>
              <a:rPr lang="en-US" sz="1200" dirty="0">
                <a:solidFill>
                  <a:schemeClr val="bg2">
                    <a:lumMod val="10000"/>
                  </a:schemeClr>
                </a:solidFill>
              </a:rPr>
              <a:t> and </a:t>
            </a:r>
            <a:r>
              <a:rPr lang="en-US" sz="1200" i="1" dirty="0">
                <a:solidFill>
                  <a:schemeClr val="bg2">
                    <a:lumMod val="10000"/>
                  </a:schemeClr>
                </a:solidFill>
              </a:rPr>
              <a:t>returning</a:t>
            </a:r>
            <a:r>
              <a:rPr lang="en-US" sz="1200" dirty="0">
                <a:solidFill>
                  <a:schemeClr val="bg2">
                    <a:lumMod val="10000"/>
                  </a:schemeClr>
                </a:solidFill>
              </a:rPr>
              <a:t> customers. New customers need more onboarding/education; existing customers need more upsell/cross-sell.</a:t>
            </a:r>
          </a:p>
          <a:p>
            <a:endParaRPr lang="en-US" sz="1200" dirty="0">
              <a:solidFill>
                <a:schemeClr val="bg2">
                  <a:lumMod val="10000"/>
                </a:schemeClr>
              </a:solidFill>
            </a:endParaRPr>
          </a:p>
        </p:txBody>
      </p:sp>
      <p:sp>
        <p:nvSpPr>
          <p:cNvPr id="8" name="Rectangle 7">
            <a:extLst>
              <a:ext uri="{FF2B5EF4-FFF2-40B4-BE49-F238E27FC236}">
                <a16:creationId xmlns:a16="http://schemas.microsoft.com/office/drawing/2014/main" id="{942B0D30-68D6-1748-728E-7FA73A5976EC}"/>
              </a:ext>
            </a:extLst>
          </p:cNvPr>
          <p:cNvSpPr/>
          <p:nvPr/>
        </p:nvSpPr>
        <p:spPr>
          <a:xfrm>
            <a:off x="818031" y="1384589"/>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New VS Existing</a:t>
            </a:r>
          </a:p>
        </p:txBody>
      </p:sp>
      <p:graphicFrame>
        <p:nvGraphicFramePr>
          <p:cNvPr id="17" name="Object 16" hidden="1">
            <a:extLst>
              <a:ext uri="{FF2B5EF4-FFF2-40B4-BE49-F238E27FC236}">
                <a16:creationId xmlns:a16="http://schemas.microsoft.com/office/drawing/2014/main" id="{C2F07A64-3882-0D42-C3A9-A3E2E5ACA011}"/>
              </a:ext>
            </a:extLst>
          </p:cNvPr>
          <p:cNvGraphicFramePr>
            <a:graphicFrameLocks noChangeAspect="1"/>
          </p:cNvGraphicFramePr>
          <p:nvPr>
            <p:custDataLst>
              <p:tags r:id="rId2"/>
            </p:custDataLst>
          </p:nvPr>
        </p:nvGraphicFramePr>
        <p:xfrm>
          <a:off x="153988" y="1539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17" name="Object 16" hidden="1">
                        <a:extLst>
                          <a:ext uri="{FF2B5EF4-FFF2-40B4-BE49-F238E27FC236}">
                            <a16:creationId xmlns:a16="http://schemas.microsoft.com/office/drawing/2014/main" id="{C2F07A64-3882-0D42-C3A9-A3E2E5ACA011}"/>
                          </a:ext>
                        </a:extLst>
                      </p:cNvPr>
                      <p:cNvPicPr/>
                      <p:nvPr/>
                    </p:nvPicPr>
                    <p:blipFill>
                      <a:blip r:embed="rId8"/>
                      <a:stretch>
                        <a:fillRect/>
                      </a:stretch>
                    </p:blipFill>
                    <p:spPr>
                      <a:xfrm>
                        <a:off x="153988" y="153988"/>
                        <a:ext cx="1587" cy="1587"/>
                      </a:xfrm>
                      <a:prstGeom prst="rect">
                        <a:avLst/>
                      </a:prstGeom>
                    </p:spPr>
                  </p:pic>
                </p:oleObj>
              </mc:Fallback>
            </mc:AlternateContent>
          </a:graphicData>
        </a:graphic>
      </p:graphicFrame>
      <p:sp>
        <p:nvSpPr>
          <p:cNvPr id="18" name="Rectangle 17" hidden="1">
            <a:extLst>
              <a:ext uri="{FF2B5EF4-FFF2-40B4-BE49-F238E27FC236}">
                <a16:creationId xmlns:a16="http://schemas.microsoft.com/office/drawing/2014/main" id="{F3373025-70F2-206E-C2A9-CF622E9D0E06}"/>
              </a:ext>
            </a:extLst>
          </p:cNvPr>
          <p:cNvSpPr/>
          <p:nvPr>
            <p:custDataLst>
              <p:tags r:id="rId3"/>
            </p:custDataLst>
          </p:nvPr>
        </p:nvSpPr>
        <p:spPr bwMode="gray">
          <a:xfrm>
            <a:off x="152400" y="15240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spcBef>
                <a:spcPct val="0"/>
              </a:spcBef>
              <a:spcAft>
                <a:spcPct val="0"/>
              </a:spcAft>
            </a:pPr>
            <a:endParaRPr lang="en-US" sz="1600">
              <a:solidFill>
                <a:srgbClr val="FFFFFF"/>
              </a:solidFill>
              <a:latin typeface="Trebuchet MS" panose="020B0603020202020204" pitchFamily="34" charset="0"/>
              <a:sym typeface="Trebuchet MS" panose="020B0603020202020204" pitchFamily="34" charset="0"/>
            </a:endParaRPr>
          </a:p>
        </p:txBody>
      </p:sp>
      <p:sp>
        <p:nvSpPr>
          <p:cNvPr id="50" name="Rectangle 49">
            <a:extLst>
              <a:ext uri="{FF2B5EF4-FFF2-40B4-BE49-F238E27FC236}">
                <a16:creationId xmlns:a16="http://schemas.microsoft.com/office/drawing/2014/main" id="{E9B0969E-E6A1-262E-0D0C-27C4EB66645E}"/>
              </a:ext>
            </a:extLst>
          </p:cNvPr>
          <p:cNvSpPr/>
          <p:nvPr/>
        </p:nvSpPr>
        <p:spPr>
          <a:xfrm>
            <a:off x="675761" y="1695546"/>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1" name="Rectangle 50">
            <a:extLst>
              <a:ext uri="{FF2B5EF4-FFF2-40B4-BE49-F238E27FC236}">
                <a16:creationId xmlns:a16="http://schemas.microsoft.com/office/drawing/2014/main" id="{BF4368DF-6E20-14F0-6E67-1E1CD9E7A1F1}"/>
              </a:ext>
            </a:extLst>
          </p:cNvPr>
          <p:cNvSpPr/>
          <p:nvPr/>
        </p:nvSpPr>
        <p:spPr>
          <a:xfrm>
            <a:off x="4165761" y="1757085"/>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2" name="Rectangle 51">
            <a:extLst>
              <a:ext uri="{FF2B5EF4-FFF2-40B4-BE49-F238E27FC236}">
                <a16:creationId xmlns:a16="http://schemas.microsoft.com/office/drawing/2014/main" id="{E2B2A643-298F-D571-396A-2AD97701D1C3}"/>
              </a:ext>
            </a:extLst>
          </p:cNvPr>
          <p:cNvSpPr/>
          <p:nvPr/>
        </p:nvSpPr>
        <p:spPr>
          <a:xfrm>
            <a:off x="7455927" y="1726377"/>
            <a:ext cx="2765417" cy="2541209"/>
          </a:xfrm>
          <a:prstGeom prst="rect">
            <a:avLst/>
          </a:prstGeom>
          <a:solidFill>
            <a:srgbClr val="FFFFFF"/>
          </a:solidFill>
          <a:ln w="9525" cap="rnd"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1200" dirty="0">
              <a:solidFill>
                <a:srgbClr val="000000"/>
              </a:solidFill>
            </a:endParaRPr>
          </a:p>
        </p:txBody>
      </p:sp>
      <p:sp>
        <p:nvSpPr>
          <p:cNvPr id="53" name="Rectangle 52">
            <a:extLst>
              <a:ext uri="{FF2B5EF4-FFF2-40B4-BE49-F238E27FC236}">
                <a16:creationId xmlns:a16="http://schemas.microsoft.com/office/drawing/2014/main" id="{B52E5477-8A78-817E-6DEC-CF5CD1757B04}"/>
              </a:ext>
            </a:extLst>
          </p:cNvPr>
          <p:cNvSpPr/>
          <p:nvPr/>
        </p:nvSpPr>
        <p:spPr>
          <a:xfrm>
            <a:off x="4286602" y="1407482"/>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New VS Existing customers</a:t>
            </a:r>
          </a:p>
        </p:txBody>
      </p:sp>
      <p:sp>
        <p:nvSpPr>
          <p:cNvPr id="54" name="Rectangle 53">
            <a:extLst>
              <a:ext uri="{FF2B5EF4-FFF2-40B4-BE49-F238E27FC236}">
                <a16:creationId xmlns:a16="http://schemas.microsoft.com/office/drawing/2014/main" id="{AC2F7AF7-DC76-6C1A-0458-2264EDF24BF9}"/>
              </a:ext>
            </a:extLst>
          </p:cNvPr>
          <p:cNvSpPr/>
          <p:nvPr/>
        </p:nvSpPr>
        <p:spPr>
          <a:xfrm>
            <a:off x="7602775" y="1403557"/>
            <a:ext cx="2328814" cy="276999"/>
          </a:xfrm>
          <a:prstGeom prst="rect">
            <a:avLst/>
          </a:prstGeom>
          <a:noFill/>
          <a:ln w="9525" cap="rnd" cmpd="sng" algn="ctr">
            <a:no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rnd" cmpd="sng" algn="ctr">
                <a:solidFill>
                  <a:srgbClr val="2C2C2C"/>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solidFill>
                  <a:srgbClr val="21BF61"/>
                </a:solidFill>
              </a:rPr>
              <a:t>Sales VS Marketing</a:t>
            </a:r>
          </a:p>
        </p:txBody>
      </p:sp>
      <p:sp>
        <p:nvSpPr>
          <p:cNvPr id="5" name="Rectangle 4">
            <a:extLst>
              <a:ext uri="{FF2B5EF4-FFF2-40B4-BE49-F238E27FC236}">
                <a16:creationId xmlns:a16="http://schemas.microsoft.com/office/drawing/2014/main" id="{DA3175F1-F880-FD13-5347-0D98BDB0DD10}"/>
              </a:ext>
            </a:extLst>
          </p:cNvPr>
          <p:cNvSpPr/>
          <p:nvPr/>
        </p:nvSpPr>
        <p:spPr>
          <a:xfrm>
            <a:off x="11804073" y="3685308"/>
            <a:ext cx="290946" cy="2951018"/>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sp>
        <p:nvSpPr>
          <p:cNvPr id="6" name="Rectangle 5">
            <a:extLst>
              <a:ext uri="{FF2B5EF4-FFF2-40B4-BE49-F238E27FC236}">
                <a16:creationId xmlns:a16="http://schemas.microsoft.com/office/drawing/2014/main" id="{481B1DE6-2CDC-940C-8490-377786C3D307}"/>
              </a:ext>
            </a:extLst>
          </p:cNvPr>
          <p:cNvSpPr/>
          <p:nvPr/>
        </p:nvSpPr>
        <p:spPr>
          <a:xfrm>
            <a:off x="11429699" y="6425644"/>
            <a:ext cx="159327" cy="238839"/>
          </a:xfrm>
          <a:prstGeom prst="rect">
            <a:avLst/>
          </a:prstGeom>
          <a:solidFill>
            <a:schemeClr val="bg2"/>
          </a:solidFill>
          <a:ln w="9525" cap="rnd"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dirty="0">
              <a:solidFill>
                <a:srgbClr val="FFFFFF"/>
              </a:solidFill>
            </a:endParaRPr>
          </a:p>
        </p:txBody>
      </p:sp>
      <p:graphicFrame>
        <p:nvGraphicFramePr>
          <p:cNvPr id="7" name="Chart 6">
            <a:extLst>
              <a:ext uri="{FF2B5EF4-FFF2-40B4-BE49-F238E27FC236}">
                <a16:creationId xmlns:a16="http://schemas.microsoft.com/office/drawing/2014/main" id="{7E916A79-BCDF-6FB1-E341-02EAF4F02780}"/>
              </a:ext>
            </a:extLst>
          </p:cNvPr>
          <p:cNvGraphicFramePr>
            <a:graphicFrameLocks/>
          </p:cNvGraphicFramePr>
          <p:nvPr>
            <p:extLst>
              <p:ext uri="{D42A27DB-BD31-4B8C-83A1-F6EECF244321}">
                <p14:modId xmlns:p14="http://schemas.microsoft.com/office/powerpoint/2010/main" val="561593585"/>
              </p:ext>
            </p:extLst>
          </p:nvPr>
        </p:nvGraphicFramePr>
        <p:xfrm>
          <a:off x="3999129" y="1851549"/>
          <a:ext cx="2898847" cy="243504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9" name="Chart 8">
            <a:extLst>
              <a:ext uri="{FF2B5EF4-FFF2-40B4-BE49-F238E27FC236}">
                <a16:creationId xmlns:a16="http://schemas.microsoft.com/office/drawing/2014/main" id="{4EE72F05-F8C2-1374-F889-1D243757C4BF}"/>
              </a:ext>
            </a:extLst>
          </p:cNvPr>
          <p:cNvGraphicFramePr>
            <a:graphicFrameLocks/>
          </p:cNvGraphicFramePr>
          <p:nvPr>
            <p:extLst>
              <p:ext uri="{D42A27DB-BD31-4B8C-83A1-F6EECF244321}">
                <p14:modId xmlns:p14="http://schemas.microsoft.com/office/powerpoint/2010/main" val="2661862147"/>
              </p:ext>
            </p:extLst>
          </p:nvPr>
        </p:nvGraphicFramePr>
        <p:xfrm>
          <a:off x="7476125" y="1875522"/>
          <a:ext cx="2765417" cy="2181258"/>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0" name="Chart 9">
            <a:extLst>
              <a:ext uri="{FF2B5EF4-FFF2-40B4-BE49-F238E27FC236}">
                <a16:creationId xmlns:a16="http://schemas.microsoft.com/office/drawing/2014/main" id="{302B28A3-92E9-D024-2300-D07912D1A7F2}"/>
              </a:ext>
            </a:extLst>
          </p:cNvPr>
          <p:cNvGraphicFramePr>
            <a:graphicFrameLocks/>
          </p:cNvGraphicFramePr>
          <p:nvPr>
            <p:extLst>
              <p:ext uri="{D42A27DB-BD31-4B8C-83A1-F6EECF244321}">
                <p14:modId xmlns:p14="http://schemas.microsoft.com/office/powerpoint/2010/main" val="1493892899"/>
              </p:ext>
            </p:extLst>
          </p:nvPr>
        </p:nvGraphicFramePr>
        <p:xfrm>
          <a:off x="818031" y="1751284"/>
          <a:ext cx="2456515" cy="2535305"/>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63983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4RGjgtUESheJieGFcsjDRQ"/>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Presentation1" id="{9F202C15-0297-4FD9-95CD-005C6172BBB7}" vid="{593C2B70-5186-41B3-84B4-3F94B52F9FF3}"/>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Reader xmlns="0991f213-3730-40e2-91ec-6de05b6aabb5" xsi:nil="true"/>
    <Region xmlns="0991f213-3730-40e2-91ec-6de05b6aabb5" xsi:nil="true"/>
    <Rec_x002f_Can xmlns="0991f213-3730-40e2-91ec-6de05b6aabb5" xsi:nil="true"/>
    <_ip_UnifiedCompliancePolicyProperties xmlns="http://schemas.microsoft.com/sharepoint/v3" xsi:nil="true"/>
    <TaxCatchAll xmlns="36d2b8e5-71dc-415e-89f3-3c8649eed760" xsi:nil="true"/>
    <lcf76f155ced4ddcb4097134ff3c332f xmlns="0991f213-3730-40e2-91ec-6de05b6aabb5">
      <Terms xmlns="http://schemas.microsoft.com/office/infopath/2007/PartnerControls"/>
    </lcf76f155ced4ddcb4097134ff3c332f>
    <Level xmlns="0991f213-3730-40e2-91ec-6de05b6aabb5" xsi:nil="true"/>
    <_Flow_SignoffStatus xmlns="0991f213-3730-40e2-91ec-6de05b6aabb5" xsi:nil="true"/>
    <Insights xmlns="0991f213-3730-40e2-91ec-6de05b6aabb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17974F467E37438C146AD78195A289" ma:contentTypeVersion="27" ma:contentTypeDescription="Create a new document." ma:contentTypeScope="" ma:versionID="e03602932086b18a40c6e416cb2a7f69">
  <xsd:schema xmlns:xsd="http://www.w3.org/2001/XMLSchema" xmlns:xs="http://www.w3.org/2001/XMLSchema" xmlns:p="http://schemas.microsoft.com/office/2006/metadata/properties" xmlns:ns1="http://schemas.microsoft.com/sharepoint/v3" xmlns:ns2="0991f213-3730-40e2-91ec-6de05b6aabb5" xmlns:ns3="36d2b8e5-71dc-415e-89f3-3c8649eed760" targetNamespace="http://schemas.microsoft.com/office/2006/metadata/properties" ma:root="true" ma:fieldsID="3833a751b348f4aa5ccc35fecd3b1d1f" ns1:_="" ns2:_="" ns3:_="">
    <xsd:import namespace="http://schemas.microsoft.com/sharepoint/v3"/>
    <xsd:import namespace="0991f213-3730-40e2-91ec-6de05b6aabb5"/>
    <xsd:import namespace="36d2b8e5-71dc-415e-89f3-3c8649eed76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GenerationTime" minOccurs="0"/>
                <xsd:element ref="ns2:MediaServiceEventHashCode" minOccurs="0"/>
                <xsd:element ref="ns2:MediaServiceOCR" minOccurs="0"/>
                <xsd:element ref="ns3:SharedWithUsers" minOccurs="0"/>
                <xsd:element ref="ns3:SharedWithDetails" minOccurs="0"/>
                <xsd:element ref="ns2:Reader" minOccurs="0"/>
                <xsd:element ref="ns2:Level" minOccurs="0"/>
                <xsd:element ref="ns2:Region" minOccurs="0"/>
                <xsd:element ref="ns2:Insights" minOccurs="0"/>
                <xsd:element ref="ns2:Rec_x002f_Can" minOccurs="0"/>
                <xsd:element ref="ns1:_ip_UnifiedCompliancePolicyProperties" minOccurs="0"/>
                <xsd:element ref="ns1:_ip_UnifiedCompliancePolicyUIAction" minOccurs="0"/>
                <xsd:element ref="ns2:_Flow_SignoffStatus"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8" nillable="true" ma:displayName="Unified Compliance Policy Properties" ma:hidden="true" ma:internalName="_ip_UnifiedCompliancePolicyProperties">
      <xsd:simpleType>
        <xsd:restriction base="dms:Note"/>
      </xsd:simpleType>
    </xsd:element>
    <xsd:element name="_ip_UnifiedCompliancePolicyUIAction" ma:index="2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991f213-3730-40e2-91ec-6de05b6aab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1edaf98-933d-48b7-9af8-6bdbb703d060" ma:termSetId="09814cd3-568e-fe90-9814-8d621ff8fb84" ma:anchorId="fba54fb3-c3e1-fe81-a776-ca4b69148c4d" ma:open="true" ma:isKeyword="false">
      <xsd:complexType>
        <xsd:sequence>
          <xsd:element ref="pc:Terms" minOccurs="0" maxOccurs="1"/>
        </xsd:sequence>
      </xsd:complex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Reader" ma:index="23" nillable="true" ma:displayName="Reader" ma:description="Who from Design team has / wants to read this item" ma:format="Dropdown" ma:internalName="Reader">
      <xsd:simpleType>
        <xsd:restriction base="dms:Text">
          <xsd:maxLength value="255"/>
        </xsd:restriction>
      </xsd:simpleType>
    </xsd:element>
    <xsd:element name="Level" ma:index="24" nillable="true" ma:displayName="Level" ma:format="Dropdown" ma:internalName="Level">
      <xsd:simpleType>
        <xsd:restriction base="dms:Choice">
          <xsd:enumeration value="Campus"/>
          <xsd:enumeration value="Industry"/>
          <xsd:enumeration value="Exec"/>
          <xsd:enumeration value="other"/>
        </xsd:restriction>
      </xsd:simpleType>
    </xsd:element>
    <xsd:element name="Region" ma:index="25" nillable="true" ma:displayName="Region" ma:format="Dropdown" ma:internalName="Region">
      <xsd:simpleType>
        <xsd:restriction base="dms:Choice">
          <xsd:enumeration value="NAMR"/>
          <xsd:enumeration value="EMESA"/>
          <xsd:enumeration value="APAC"/>
          <xsd:enumeration value="Global"/>
        </xsd:restriction>
      </xsd:simpleType>
    </xsd:element>
    <xsd:element name="Insights" ma:index="26" nillable="true" ma:displayName="Insights" ma:description="A space to capture insights and highlights from the interview, to help us find sources if needed later." ma:format="Dropdown" ma:internalName="Insights">
      <xsd:simpleType>
        <xsd:restriction base="dms:Note">
          <xsd:maxLength value="255"/>
        </xsd:restriction>
      </xsd:simpleType>
    </xsd:element>
    <xsd:element name="Rec_x002f_Can" ma:index="27" nillable="true" ma:displayName="Rec / Can" ma:format="Dropdown" ma:internalName="Rec_x002f_Can">
      <xsd:simpleType>
        <xsd:restriction base="dms:Choice">
          <xsd:enumeration value="Recruiter"/>
          <xsd:enumeration value="Candidate"/>
        </xsd:restriction>
      </xsd:simpleType>
    </xsd:element>
    <xsd:element name="_Flow_SignoffStatus" ma:index="30" nillable="true" ma:displayName="Sign-off status" ma:internalName="Sign_x002d_off_x0020_status">
      <xsd:simpleType>
        <xsd:restriction base="dms:Text"/>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2" nillable="true" ma:displayName="MediaServiceSearchProperties" ma:hidden="true" ma:internalName="MediaServiceSearchPropertie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6d2b8e5-71dc-415e-89f3-3c8649eed760"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3f2f81cf-8db6-41f8-8a1e-7000546bd34b}" ma:internalName="TaxCatchAll" ma:showField="CatchAllData" ma:web="36d2b8e5-71dc-415e-89f3-3c8649eed760">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2416FAC-37CA-4AF3-9A4A-9E56DF196B4D}">
  <ds:schemaRefs>
    <ds:schemaRef ds:uri="http://schemas.microsoft.com/office/2006/metadata/properties"/>
    <ds:schemaRef ds:uri="http://schemas.microsoft.com/office/infopath/2007/PartnerControls"/>
    <ds:schemaRef ds:uri="http://schemas.microsoft.com/sharepoint/v3"/>
    <ds:schemaRef ds:uri="0991f213-3730-40e2-91ec-6de05b6aabb5"/>
    <ds:schemaRef ds:uri="36d2b8e5-71dc-415e-89f3-3c8649eed760"/>
  </ds:schemaRefs>
</ds:datastoreItem>
</file>

<file path=customXml/itemProps2.xml><?xml version="1.0" encoding="utf-8"?>
<ds:datastoreItem xmlns:ds="http://schemas.openxmlformats.org/officeDocument/2006/customXml" ds:itemID="{F0D9CDD6-302A-4910-894A-79BA7510E5E5}">
  <ds:schemaRefs>
    <ds:schemaRef ds:uri="http://schemas.microsoft.com/sharepoint/v3/contenttype/forms"/>
  </ds:schemaRefs>
</ds:datastoreItem>
</file>

<file path=customXml/itemProps3.xml><?xml version="1.0" encoding="utf-8"?>
<ds:datastoreItem xmlns:ds="http://schemas.openxmlformats.org/officeDocument/2006/customXml" ds:itemID="{9AFEDB00-AE08-4CC7-908B-138CC2F888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991f213-3730-40e2-91ec-6de05b6aabb5"/>
    <ds:schemaRef ds:uri="36d2b8e5-71dc-415e-89f3-3c8649eed7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BCG Grid 16:9</Template>
  <TotalTime>703</TotalTime>
  <Words>110</Words>
  <Application>Microsoft Macintosh PowerPoint</Application>
  <PresentationFormat>Widescreen</PresentationFormat>
  <Paragraphs>9</Paragraphs>
  <Slides>1</Slides>
  <Notes>0</Notes>
  <HiddenSlides>0</HiddenSlides>
  <MMClips>0</MMClips>
  <ScaleCrop>false</ScaleCrop>
  <HeadingPairs>
    <vt:vector size="10"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6" baseType="lpstr">
      <vt:lpstr>Arial</vt:lpstr>
      <vt:lpstr>Trebuchet MS</vt:lpstr>
      <vt:lpstr>BCG Grid 16:9</vt:lpstr>
      <vt:lpstr>think-cell Slide</vt:lpstr>
      <vt:lpstr>Customer analysis</vt:lpstr>
      <vt:lpstr>Format Guide Workshop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Scobee, Kyle</dc:creator>
  <cp:lastModifiedBy>Narani, Gopichand</cp:lastModifiedBy>
  <cp:revision>10</cp:revision>
  <cp:lastPrinted>2016-04-06T18:59:25Z</cp:lastPrinted>
  <dcterms:created xsi:type="dcterms:W3CDTF">2025-04-28T17:07:03Z</dcterms:created>
  <dcterms:modified xsi:type="dcterms:W3CDTF">2025-09-17T02:37:55Z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2025-04-28T17:07:45Z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f2528353-4ad6-4815-81e0-0b5048609e13</vt:lpwstr>
  </property>
  <property fmtid="{D5CDD505-2E9C-101B-9397-08002B2CF9AE}" pid="13" name="MSIP_Label_b0d5c4f4-7a29-4385-b7a5-afbe2154ae6f_ContentBits">
    <vt:lpwstr>0</vt:lpwstr>
  </property>
  <property fmtid="{D5CDD505-2E9C-101B-9397-08002B2CF9AE}" pid="14" name="MSIP_Label_b0d5c4f4-7a29-4385-b7a5-afbe2154ae6f_Tag">
    <vt:lpwstr>50, 3, 0, 1</vt:lpwstr>
  </property>
  <property fmtid="{D5CDD505-2E9C-101B-9397-08002B2CF9AE}" pid="15" name="ContentTypeId">
    <vt:lpwstr>0x0101008317974F467E37438C146AD78195A289</vt:lpwstr>
  </property>
</Properties>
</file>