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8" r:id="rId2"/>
    <p:sldId id="256" r:id="rId3"/>
    <p:sldId id="257" r:id="rId4"/>
    <p:sldId id="259" r:id="rId5"/>
    <p:sldId id="260" r:id="rId6"/>
    <p:sldId id="261" r:id="rId7"/>
    <p:sldId id="262" r:id="rId8"/>
    <p:sldId id="263" r:id="rId9"/>
    <p:sldId id="270" r:id="rId10"/>
    <p:sldId id="271" r:id="rId11"/>
    <p:sldId id="272" r:id="rId12"/>
    <p:sldId id="273" r:id="rId13"/>
    <p:sldId id="274" r:id="rId14"/>
    <p:sldId id="275" r:id="rId15"/>
    <p:sldId id="276" r:id="rId16"/>
    <p:sldId id="278" r:id="rId17"/>
    <p:sldId id="277" r:id="rId18"/>
    <p:sldId id="279" r:id="rId19"/>
    <p:sldId id="280" r:id="rId20"/>
    <p:sldId id="281" r:id="rId21"/>
    <p:sldId id="282" r:id="rId22"/>
    <p:sldId id="283" r:id="rId23"/>
    <p:sldId id="284" r:id="rId24"/>
    <p:sldId id="285" r:id="rId25"/>
    <p:sldId id="286" r:id="rId26"/>
    <p:sldId id="289"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ISETTI GOPI" userId="d2b099d468099067" providerId="LiveId" clId="{4C1C41A4-8CE2-4E2B-B0DA-2CCB041D1F98}"/>
    <pc:docChg chg="custSel addSld delSld modSld">
      <pc:chgData name="GOPISETTI GOPI" userId="d2b099d468099067" providerId="LiveId" clId="{4C1C41A4-8CE2-4E2B-B0DA-2CCB041D1F98}" dt="2024-08-23T06:49:17.726" v="9" actId="20577"/>
      <pc:docMkLst>
        <pc:docMk/>
      </pc:docMkLst>
      <pc:sldChg chg="addSp delSp modSp del mod">
        <pc:chgData name="GOPISETTI GOPI" userId="d2b099d468099067" providerId="LiveId" clId="{4C1C41A4-8CE2-4E2B-B0DA-2CCB041D1F98}" dt="2024-08-23T06:46:05.424" v="6" actId="2696"/>
        <pc:sldMkLst>
          <pc:docMk/>
          <pc:sldMk cId="629481778" sldId="288"/>
        </pc:sldMkLst>
        <pc:spChg chg="del">
          <ac:chgData name="GOPISETTI GOPI" userId="d2b099d468099067" providerId="LiveId" clId="{4C1C41A4-8CE2-4E2B-B0DA-2CCB041D1F98}" dt="2024-08-23T06:45:08.264" v="0" actId="478"/>
          <ac:spMkLst>
            <pc:docMk/>
            <pc:sldMk cId="629481778" sldId="288"/>
            <ac:spMk id="2" creationId="{FC360173-DC08-E713-D22C-C65AECA3A69B}"/>
          </ac:spMkLst>
        </pc:spChg>
        <pc:spChg chg="del">
          <ac:chgData name="GOPISETTI GOPI" userId="d2b099d468099067" providerId="LiveId" clId="{4C1C41A4-8CE2-4E2B-B0DA-2CCB041D1F98}" dt="2024-08-23T06:45:10.894" v="1" actId="478"/>
          <ac:spMkLst>
            <pc:docMk/>
            <pc:sldMk cId="629481778" sldId="288"/>
            <ac:spMk id="3" creationId="{D80B4148-7794-A879-F9C6-3EB37576E014}"/>
          </ac:spMkLst>
        </pc:spChg>
        <pc:spChg chg="add del mod">
          <ac:chgData name="GOPISETTI GOPI" userId="d2b099d468099067" providerId="LiveId" clId="{4C1C41A4-8CE2-4E2B-B0DA-2CCB041D1F98}" dt="2024-08-23T06:45:54.281" v="4"/>
          <ac:spMkLst>
            <pc:docMk/>
            <pc:sldMk cId="629481778" sldId="288"/>
            <ac:spMk id="4" creationId="{F02E8C9D-C71E-16FF-096E-413BE2DBEA17}"/>
          </ac:spMkLst>
        </pc:spChg>
      </pc:sldChg>
      <pc:sldChg chg="delSp modSp new mod">
        <pc:chgData name="GOPISETTI GOPI" userId="d2b099d468099067" providerId="LiveId" clId="{4C1C41A4-8CE2-4E2B-B0DA-2CCB041D1F98}" dt="2024-08-23T06:49:17.726" v="9" actId="20577"/>
        <pc:sldMkLst>
          <pc:docMk/>
          <pc:sldMk cId="2622425418" sldId="289"/>
        </pc:sldMkLst>
        <pc:spChg chg="del">
          <ac:chgData name="GOPISETTI GOPI" userId="d2b099d468099067" providerId="LiveId" clId="{4C1C41A4-8CE2-4E2B-B0DA-2CCB041D1F98}" dt="2024-08-23T06:47:16.698" v="7" actId="478"/>
          <ac:spMkLst>
            <pc:docMk/>
            <pc:sldMk cId="2622425418" sldId="289"/>
            <ac:spMk id="2" creationId="{56B7AF07-082D-CAAC-D459-58710BB7D3F2}"/>
          </ac:spMkLst>
        </pc:spChg>
        <pc:spChg chg="mod">
          <ac:chgData name="GOPISETTI GOPI" userId="d2b099d468099067" providerId="LiveId" clId="{4C1C41A4-8CE2-4E2B-B0DA-2CCB041D1F98}" dt="2024-08-23T06:49:17.726" v="9" actId="20577"/>
          <ac:spMkLst>
            <pc:docMk/>
            <pc:sldMk cId="2622425418" sldId="289"/>
            <ac:spMk id="3" creationId="{1AE12561-A37C-5E16-21EA-64C1DB60008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44DED-7D26-4641-A83C-E2B4871014D9}" type="datetimeFigureOut">
              <a:rPr lang="en-IN" smtClean="0"/>
              <a:t>23-08-2024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E9BE3-F9F5-4940-8352-B23278B04B60}" type="slidenum">
              <a:rPr lang="en-IN" smtClean="0"/>
              <a:t>‹#›</a:t>
            </a:fld>
            <a:endParaRPr lang="en-IN"/>
          </a:p>
        </p:txBody>
      </p:sp>
    </p:spTree>
    <p:extLst>
      <p:ext uri="{BB962C8B-B14F-4D97-AF65-F5344CB8AC3E}">
        <p14:creationId xmlns:p14="http://schemas.microsoft.com/office/powerpoint/2010/main" val="350158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0E9BE3-F9F5-4940-8352-B23278B04B60}" type="slidenum">
              <a:rPr lang="en-IN" smtClean="0"/>
              <a:t>4</a:t>
            </a:fld>
            <a:endParaRPr lang="en-IN"/>
          </a:p>
        </p:txBody>
      </p:sp>
    </p:spTree>
    <p:extLst>
      <p:ext uri="{BB962C8B-B14F-4D97-AF65-F5344CB8AC3E}">
        <p14:creationId xmlns:p14="http://schemas.microsoft.com/office/powerpoint/2010/main" val="159592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5DCF3F-6159-4356-BBE0-2E4EDD168179}"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8C6D6-70D8-4368-BD18-2518CF486829}" type="slidenum">
              <a:rPr lang="en-IN" smtClean="0"/>
              <a:t>‹#›</a:t>
            </a:fld>
            <a:endParaRPr lang="en-IN"/>
          </a:p>
        </p:txBody>
      </p:sp>
    </p:spTree>
    <p:extLst>
      <p:ext uri="{BB962C8B-B14F-4D97-AF65-F5344CB8AC3E}">
        <p14:creationId xmlns:p14="http://schemas.microsoft.com/office/powerpoint/2010/main" val="64324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DCF3F-6159-4356-BBE0-2E4EDD168179}"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8C6D6-70D8-4368-BD18-2518CF486829}" type="slidenum">
              <a:rPr lang="en-IN" smtClean="0"/>
              <a:t>‹#›</a:t>
            </a:fld>
            <a:endParaRPr lang="en-IN"/>
          </a:p>
        </p:txBody>
      </p:sp>
    </p:spTree>
    <p:extLst>
      <p:ext uri="{BB962C8B-B14F-4D97-AF65-F5344CB8AC3E}">
        <p14:creationId xmlns:p14="http://schemas.microsoft.com/office/powerpoint/2010/main" val="242635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DCF3F-6159-4356-BBE0-2E4EDD168179}"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8C6D6-70D8-4368-BD18-2518CF48682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87301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DCF3F-6159-4356-BBE0-2E4EDD168179}"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8C6D6-70D8-4368-BD18-2518CF486829}" type="slidenum">
              <a:rPr lang="en-IN" smtClean="0"/>
              <a:t>‹#›</a:t>
            </a:fld>
            <a:endParaRPr lang="en-IN"/>
          </a:p>
        </p:txBody>
      </p:sp>
    </p:spTree>
    <p:extLst>
      <p:ext uri="{BB962C8B-B14F-4D97-AF65-F5344CB8AC3E}">
        <p14:creationId xmlns:p14="http://schemas.microsoft.com/office/powerpoint/2010/main" val="237559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DCF3F-6159-4356-BBE0-2E4EDD168179}"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8C6D6-70D8-4368-BD18-2518CF48682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9845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DCF3F-6159-4356-BBE0-2E4EDD168179}"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8C6D6-70D8-4368-BD18-2518CF486829}" type="slidenum">
              <a:rPr lang="en-IN" smtClean="0"/>
              <a:t>‹#›</a:t>
            </a:fld>
            <a:endParaRPr lang="en-IN"/>
          </a:p>
        </p:txBody>
      </p:sp>
    </p:spTree>
    <p:extLst>
      <p:ext uri="{BB962C8B-B14F-4D97-AF65-F5344CB8AC3E}">
        <p14:creationId xmlns:p14="http://schemas.microsoft.com/office/powerpoint/2010/main" val="1564640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DCF3F-6159-4356-BBE0-2E4EDD168179}"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8C6D6-70D8-4368-BD18-2518CF486829}" type="slidenum">
              <a:rPr lang="en-IN" smtClean="0"/>
              <a:t>‹#›</a:t>
            </a:fld>
            <a:endParaRPr lang="en-IN"/>
          </a:p>
        </p:txBody>
      </p:sp>
    </p:spTree>
    <p:extLst>
      <p:ext uri="{BB962C8B-B14F-4D97-AF65-F5344CB8AC3E}">
        <p14:creationId xmlns:p14="http://schemas.microsoft.com/office/powerpoint/2010/main" val="630460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DCF3F-6159-4356-BBE0-2E4EDD168179}"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8C6D6-70D8-4368-BD18-2518CF486829}" type="slidenum">
              <a:rPr lang="en-IN" smtClean="0"/>
              <a:t>‹#›</a:t>
            </a:fld>
            <a:endParaRPr lang="en-IN"/>
          </a:p>
        </p:txBody>
      </p:sp>
    </p:spTree>
    <p:extLst>
      <p:ext uri="{BB962C8B-B14F-4D97-AF65-F5344CB8AC3E}">
        <p14:creationId xmlns:p14="http://schemas.microsoft.com/office/powerpoint/2010/main" val="160172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DCF3F-6159-4356-BBE0-2E4EDD168179}"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8C6D6-70D8-4368-BD18-2518CF486829}" type="slidenum">
              <a:rPr lang="en-IN" smtClean="0"/>
              <a:t>‹#›</a:t>
            </a:fld>
            <a:endParaRPr lang="en-IN"/>
          </a:p>
        </p:txBody>
      </p:sp>
    </p:spTree>
    <p:extLst>
      <p:ext uri="{BB962C8B-B14F-4D97-AF65-F5344CB8AC3E}">
        <p14:creationId xmlns:p14="http://schemas.microsoft.com/office/powerpoint/2010/main" val="97213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DCF3F-6159-4356-BBE0-2E4EDD168179}"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8C6D6-70D8-4368-BD18-2518CF486829}" type="slidenum">
              <a:rPr lang="en-IN" smtClean="0"/>
              <a:t>‹#›</a:t>
            </a:fld>
            <a:endParaRPr lang="en-IN"/>
          </a:p>
        </p:txBody>
      </p:sp>
    </p:spTree>
    <p:extLst>
      <p:ext uri="{BB962C8B-B14F-4D97-AF65-F5344CB8AC3E}">
        <p14:creationId xmlns:p14="http://schemas.microsoft.com/office/powerpoint/2010/main" val="18759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5DCF3F-6159-4356-BBE0-2E4EDD168179}"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8C6D6-70D8-4368-BD18-2518CF486829}" type="slidenum">
              <a:rPr lang="en-IN" smtClean="0"/>
              <a:t>‹#›</a:t>
            </a:fld>
            <a:endParaRPr lang="en-IN"/>
          </a:p>
        </p:txBody>
      </p:sp>
    </p:spTree>
    <p:extLst>
      <p:ext uri="{BB962C8B-B14F-4D97-AF65-F5344CB8AC3E}">
        <p14:creationId xmlns:p14="http://schemas.microsoft.com/office/powerpoint/2010/main" val="108833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5DCF3F-6159-4356-BBE0-2E4EDD168179}" type="datetimeFigureOut">
              <a:rPr lang="en-IN" smtClean="0"/>
              <a:t>23-08-2024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F8C6D6-70D8-4368-BD18-2518CF486829}" type="slidenum">
              <a:rPr lang="en-IN" smtClean="0"/>
              <a:t>‹#›</a:t>
            </a:fld>
            <a:endParaRPr lang="en-IN"/>
          </a:p>
        </p:txBody>
      </p:sp>
    </p:spTree>
    <p:extLst>
      <p:ext uri="{BB962C8B-B14F-4D97-AF65-F5344CB8AC3E}">
        <p14:creationId xmlns:p14="http://schemas.microsoft.com/office/powerpoint/2010/main" val="355264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5DCF3F-6159-4356-BBE0-2E4EDD168179}" type="datetimeFigureOut">
              <a:rPr lang="en-IN" smtClean="0"/>
              <a:t>23-08-2024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F8C6D6-70D8-4368-BD18-2518CF486829}" type="slidenum">
              <a:rPr lang="en-IN" smtClean="0"/>
              <a:t>‹#›</a:t>
            </a:fld>
            <a:endParaRPr lang="en-IN"/>
          </a:p>
        </p:txBody>
      </p:sp>
    </p:spTree>
    <p:extLst>
      <p:ext uri="{BB962C8B-B14F-4D97-AF65-F5344CB8AC3E}">
        <p14:creationId xmlns:p14="http://schemas.microsoft.com/office/powerpoint/2010/main" val="262745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DCF3F-6159-4356-BBE0-2E4EDD168179}" type="datetimeFigureOut">
              <a:rPr lang="en-IN" smtClean="0"/>
              <a:t>23-08-2024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F8C6D6-70D8-4368-BD18-2518CF486829}" type="slidenum">
              <a:rPr lang="en-IN" smtClean="0"/>
              <a:t>‹#›</a:t>
            </a:fld>
            <a:endParaRPr lang="en-IN"/>
          </a:p>
        </p:txBody>
      </p:sp>
    </p:spTree>
    <p:extLst>
      <p:ext uri="{BB962C8B-B14F-4D97-AF65-F5344CB8AC3E}">
        <p14:creationId xmlns:p14="http://schemas.microsoft.com/office/powerpoint/2010/main" val="418250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5DCF3F-6159-4356-BBE0-2E4EDD168179}"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8C6D6-70D8-4368-BD18-2518CF486829}" type="slidenum">
              <a:rPr lang="en-IN" smtClean="0"/>
              <a:t>‹#›</a:t>
            </a:fld>
            <a:endParaRPr lang="en-IN"/>
          </a:p>
        </p:txBody>
      </p:sp>
    </p:spTree>
    <p:extLst>
      <p:ext uri="{BB962C8B-B14F-4D97-AF65-F5344CB8AC3E}">
        <p14:creationId xmlns:p14="http://schemas.microsoft.com/office/powerpoint/2010/main" val="1482143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5DCF3F-6159-4356-BBE0-2E4EDD168179}"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8C6D6-70D8-4368-BD18-2518CF486829}" type="slidenum">
              <a:rPr lang="en-IN" smtClean="0"/>
              <a:t>‹#›</a:t>
            </a:fld>
            <a:endParaRPr lang="en-IN"/>
          </a:p>
        </p:txBody>
      </p:sp>
    </p:spTree>
    <p:extLst>
      <p:ext uri="{BB962C8B-B14F-4D97-AF65-F5344CB8AC3E}">
        <p14:creationId xmlns:p14="http://schemas.microsoft.com/office/powerpoint/2010/main" val="277704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5DCF3F-6159-4356-BBE0-2E4EDD168179}" type="datetimeFigureOut">
              <a:rPr lang="en-IN" smtClean="0"/>
              <a:t>23-08-2024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F8C6D6-70D8-4368-BD18-2518CF486829}" type="slidenum">
              <a:rPr lang="en-IN" smtClean="0"/>
              <a:t>‹#›</a:t>
            </a:fld>
            <a:endParaRPr lang="en-IN"/>
          </a:p>
        </p:txBody>
      </p:sp>
    </p:spTree>
    <p:extLst>
      <p:ext uri="{BB962C8B-B14F-4D97-AF65-F5344CB8AC3E}">
        <p14:creationId xmlns:p14="http://schemas.microsoft.com/office/powerpoint/2010/main" val="3722874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opisettigopi123/EMERTXE-HomeAutomation.git" TargetMode="External"/><Relationship Id="rId2" Type="http://schemas.openxmlformats.org/officeDocument/2006/relationships/hyperlink" Target="https://shorturl.at/219C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3064-E075-66A2-AF9F-C3FF29B7D07B}"/>
              </a:ext>
            </a:extLst>
          </p:cNvPr>
          <p:cNvSpPr>
            <a:spLocks noGrp="1"/>
          </p:cNvSpPr>
          <p:nvPr>
            <p:ph type="title"/>
          </p:nvPr>
        </p:nvSpPr>
        <p:spPr>
          <a:xfrm>
            <a:off x="677334" y="609600"/>
            <a:ext cx="7640756" cy="1130710"/>
          </a:xfrm>
        </p:spPr>
        <p:txBody>
          <a:bodyPr>
            <a:normAutofit fontScale="90000"/>
          </a:bodyPr>
          <a:lstStyle/>
          <a:p>
            <a:r>
              <a:rPr lang="en-IN" dirty="0">
                <a:solidFill>
                  <a:srgbClr val="92D050"/>
                </a:solidFill>
                <a:latin typeface="Comic Sans MS"/>
                <a:cs typeface="Comic Sans MS"/>
              </a:rPr>
              <a:t>Emertxe</a:t>
            </a:r>
            <a:r>
              <a:rPr lang="en-IN" spc="-25" dirty="0">
                <a:solidFill>
                  <a:srgbClr val="92D050"/>
                </a:solidFill>
                <a:latin typeface="Comic Sans MS"/>
                <a:cs typeface="Comic Sans MS"/>
              </a:rPr>
              <a:t> </a:t>
            </a:r>
            <a:r>
              <a:rPr lang="en-IN" dirty="0">
                <a:solidFill>
                  <a:srgbClr val="92D050"/>
                </a:solidFill>
                <a:latin typeface="Comic Sans MS"/>
                <a:cs typeface="Comic Sans MS"/>
              </a:rPr>
              <a:t>IoT</a:t>
            </a:r>
            <a:r>
              <a:rPr lang="en-IN" spc="-25" dirty="0">
                <a:solidFill>
                  <a:srgbClr val="92D050"/>
                </a:solidFill>
                <a:latin typeface="Comic Sans MS"/>
                <a:cs typeface="Comic Sans MS"/>
              </a:rPr>
              <a:t> </a:t>
            </a:r>
            <a:r>
              <a:rPr lang="en-IN" spc="-10" dirty="0">
                <a:solidFill>
                  <a:srgbClr val="92D050"/>
                </a:solidFill>
                <a:latin typeface="Comic Sans MS"/>
                <a:cs typeface="Comic Sans MS"/>
              </a:rPr>
              <a:t>Internship</a:t>
            </a:r>
            <a:br>
              <a:rPr lang="en-IN" dirty="0">
                <a:solidFill>
                  <a:srgbClr val="92D050"/>
                </a:solidFill>
                <a:latin typeface="Comic Sans MS"/>
                <a:cs typeface="Comic Sans MS"/>
              </a:rPr>
            </a:br>
            <a:endParaRPr lang="en-IN" dirty="0"/>
          </a:p>
        </p:txBody>
      </p:sp>
      <p:sp>
        <p:nvSpPr>
          <p:cNvPr id="3" name="Content Placeholder 2">
            <a:extLst>
              <a:ext uri="{FF2B5EF4-FFF2-40B4-BE49-F238E27FC236}">
                <a16:creationId xmlns:a16="http://schemas.microsoft.com/office/drawing/2014/main" id="{35056CF4-E107-4775-0A79-0EF487D31F52}"/>
              </a:ext>
            </a:extLst>
          </p:cNvPr>
          <p:cNvSpPr>
            <a:spLocks noGrp="1"/>
          </p:cNvSpPr>
          <p:nvPr>
            <p:ph idx="1"/>
          </p:nvPr>
        </p:nvSpPr>
        <p:spPr/>
        <p:txBody>
          <a:bodyPr>
            <a:normAutofit/>
          </a:bodyPr>
          <a:lstStyle/>
          <a:p>
            <a:pPr marL="0" indent="0" algn="ctr">
              <a:buNone/>
            </a:pPr>
            <a:r>
              <a:rPr lang="en-US" sz="2800" b="1" i="1" dirty="0"/>
              <a:t>IoT</a:t>
            </a:r>
            <a:r>
              <a:rPr lang="en-US" sz="2800" b="1" i="1" spc="-204" dirty="0"/>
              <a:t> </a:t>
            </a:r>
            <a:r>
              <a:rPr lang="en-US" sz="2800" b="1" i="1" dirty="0"/>
              <a:t>Based</a:t>
            </a:r>
            <a:r>
              <a:rPr lang="en-US" sz="2800" b="1" i="1" spc="-140" dirty="0"/>
              <a:t> </a:t>
            </a:r>
            <a:r>
              <a:rPr lang="en-US" sz="2800" b="1" i="1" dirty="0"/>
              <a:t>Project</a:t>
            </a:r>
            <a:r>
              <a:rPr lang="en-US" sz="2800" b="1" i="1" spc="-125" dirty="0"/>
              <a:t> </a:t>
            </a:r>
            <a:r>
              <a:rPr lang="en-US" sz="2800" b="1" i="1" spc="-20" dirty="0"/>
              <a:t>Home </a:t>
            </a:r>
            <a:r>
              <a:rPr lang="en-US" sz="2800" b="1" i="1" spc="-10" dirty="0"/>
              <a:t>Automation</a:t>
            </a:r>
          </a:p>
          <a:p>
            <a:pPr marL="0" indent="0" algn="ctr">
              <a:buNone/>
            </a:pPr>
            <a:endParaRPr lang="en-US" sz="2800" b="1" i="1" spc="-10" dirty="0"/>
          </a:p>
          <a:p>
            <a:pPr marL="0" indent="0" algn="ctr">
              <a:buNone/>
            </a:pPr>
            <a:endParaRPr lang="en-US" sz="2800" b="1" i="1" spc="-10" dirty="0"/>
          </a:p>
          <a:p>
            <a:pPr marL="12700">
              <a:lnSpc>
                <a:spcPct val="100000"/>
              </a:lnSpc>
              <a:spcBef>
                <a:spcPts val="475"/>
              </a:spcBef>
            </a:pPr>
            <a:r>
              <a:rPr lang="en-IN" sz="2800" spc="-10" dirty="0">
                <a:solidFill>
                  <a:srgbClr val="FF0000"/>
                </a:solidFill>
                <a:latin typeface="Times New Roman"/>
                <a:cs typeface="Times New Roman"/>
              </a:rPr>
              <a:t>By</a:t>
            </a:r>
            <a:r>
              <a:rPr lang="en-IN" sz="2800" spc="-114" dirty="0">
                <a:solidFill>
                  <a:srgbClr val="FF0000"/>
                </a:solidFill>
                <a:latin typeface="Times New Roman"/>
                <a:cs typeface="Times New Roman"/>
              </a:rPr>
              <a:t> </a:t>
            </a:r>
            <a:r>
              <a:rPr lang="en-IN" sz="2800" spc="-114" dirty="0" err="1">
                <a:solidFill>
                  <a:srgbClr val="FF0000"/>
                </a:solidFill>
                <a:latin typeface="Times New Roman"/>
                <a:cs typeface="Times New Roman"/>
              </a:rPr>
              <a:t>Gopisetti</a:t>
            </a:r>
            <a:r>
              <a:rPr lang="en-IN" sz="2800" spc="-114" dirty="0">
                <a:solidFill>
                  <a:srgbClr val="FF0000"/>
                </a:solidFill>
                <a:latin typeface="Times New Roman"/>
                <a:cs typeface="Times New Roman"/>
              </a:rPr>
              <a:t> Gopi</a:t>
            </a:r>
            <a:endParaRPr lang="en-IN" sz="2800" dirty="0">
              <a:solidFill>
                <a:srgbClr val="FF0000"/>
              </a:solidFill>
              <a:latin typeface="Times New Roman"/>
              <a:cs typeface="Times New Roman"/>
            </a:endParaRPr>
          </a:p>
          <a:p>
            <a:pPr marL="12700">
              <a:lnSpc>
                <a:spcPct val="100000"/>
              </a:lnSpc>
              <a:spcBef>
                <a:spcPts val="375"/>
              </a:spcBef>
            </a:pPr>
            <a:r>
              <a:rPr lang="en-IN" sz="2800" dirty="0">
                <a:solidFill>
                  <a:srgbClr val="FF0000"/>
                </a:solidFill>
                <a:latin typeface="Times New Roman"/>
                <a:cs typeface="Times New Roman"/>
              </a:rPr>
              <a:t>Study World College Of </a:t>
            </a:r>
            <a:r>
              <a:rPr lang="en-IN" sz="2800" dirty="0" err="1">
                <a:solidFill>
                  <a:srgbClr val="FF0000"/>
                </a:solidFill>
                <a:latin typeface="Times New Roman"/>
                <a:cs typeface="Times New Roman"/>
              </a:rPr>
              <a:t>Engineering,Coimbatore</a:t>
            </a:r>
            <a:endParaRPr lang="en-IN" sz="2800" dirty="0">
              <a:solidFill>
                <a:srgbClr val="FF0000"/>
              </a:solidFill>
              <a:latin typeface="Times New Roman"/>
              <a:cs typeface="Times New Roman"/>
            </a:endParaRPr>
          </a:p>
          <a:p>
            <a:pPr marL="12700">
              <a:lnSpc>
                <a:spcPct val="100000"/>
              </a:lnSpc>
              <a:spcBef>
                <a:spcPts val="375"/>
              </a:spcBef>
            </a:pPr>
            <a:r>
              <a:rPr lang="en-IN" sz="2800" dirty="0">
                <a:solidFill>
                  <a:srgbClr val="FF0000"/>
                </a:solidFill>
                <a:latin typeface="Times New Roman"/>
                <a:cs typeface="Times New Roman"/>
              </a:rPr>
              <a:t>B.E/</a:t>
            </a:r>
            <a:r>
              <a:rPr lang="en-IN" sz="2800" dirty="0" err="1">
                <a:solidFill>
                  <a:srgbClr val="FF0000"/>
                </a:solidFill>
                <a:latin typeface="Times New Roman"/>
                <a:cs typeface="Times New Roman"/>
              </a:rPr>
              <a:t>CSE,Final</a:t>
            </a:r>
            <a:r>
              <a:rPr lang="en-IN" sz="2800" dirty="0">
                <a:solidFill>
                  <a:srgbClr val="FF0000"/>
                </a:solidFill>
                <a:latin typeface="Times New Roman"/>
                <a:cs typeface="Times New Roman"/>
              </a:rPr>
              <a:t> Year</a:t>
            </a:r>
          </a:p>
          <a:p>
            <a:pPr marL="0" indent="0">
              <a:lnSpc>
                <a:spcPct val="100000"/>
              </a:lnSpc>
              <a:spcBef>
                <a:spcPts val="475"/>
              </a:spcBef>
              <a:buNone/>
            </a:pPr>
            <a:endParaRPr lang="en-IN" sz="2800" dirty="0">
              <a:solidFill>
                <a:schemeClr val="tx1"/>
              </a:solidFill>
              <a:latin typeface="Times New Roman"/>
              <a:cs typeface="Times New Roman"/>
            </a:endParaRPr>
          </a:p>
          <a:p>
            <a:pPr marL="0" indent="0" algn="ctr">
              <a:buNone/>
            </a:pPr>
            <a:endParaRPr lang="en-IN" sz="2800" b="1" i="1" dirty="0"/>
          </a:p>
        </p:txBody>
      </p:sp>
    </p:spTree>
    <p:extLst>
      <p:ext uri="{BB962C8B-B14F-4D97-AF65-F5344CB8AC3E}">
        <p14:creationId xmlns:p14="http://schemas.microsoft.com/office/powerpoint/2010/main" val="418327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467" y="331019"/>
            <a:ext cx="6933198" cy="571096"/>
          </a:xfrm>
          <a:prstGeom prst="rect">
            <a:avLst/>
          </a:prstGeom>
        </p:spPr>
        <p:txBody>
          <a:bodyPr vert="horz" wrap="square" lIns="0" tIns="16933" rIns="0" bIns="0" rtlCol="0" anchor="t">
            <a:spAutoFit/>
          </a:bodyPr>
          <a:lstStyle/>
          <a:p>
            <a:pPr marL="47412">
              <a:spcBef>
                <a:spcPts val="133"/>
              </a:spcBef>
            </a:pPr>
            <a:r>
              <a:rPr dirty="0">
                <a:solidFill>
                  <a:srgbClr val="00B0F0"/>
                </a:solidFill>
              </a:rPr>
              <a:t>Examples</a:t>
            </a:r>
            <a:r>
              <a:rPr spc="-53" dirty="0">
                <a:solidFill>
                  <a:srgbClr val="00B0F0"/>
                </a:solidFill>
              </a:rPr>
              <a:t> </a:t>
            </a:r>
            <a:r>
              <a:rPr dirty="0">
                <a:solidFill>
                  <a:srgbClr val="00B0F0"/>
                </a:solidFill>
              </a:rPr>
              <a:t>of</a:t>
            </a:r>
            <a:r>
              <a:rPr spc="-40" dirty="0">
                <a:solidFill>
                  <a:srgbClr val="00B0F0"/>
                </a:solidFill>
              </a:rPr>
              <a:t> </a:t>
            </a:r>
            <a:r>
              <a:rPr dirty="0">
                <a:solidFill>
                  <a:srgbClr val="00B0F0"/>
                </a:solidFill>
              </a:rPr>
              <a:t>embedded</a:t>
            </a:r>
            <a:r>
              <a:rPr spc="-47" dirty="0">
                <a:solidFill>
                  <a:srgbClr val="00B0F0"/>
                </a:solidFill>
              </a:rPr>
              <a:t> </a:t>
            </a:r>
            <a:r>
              <a:rPr spc="-13" dirty="0">
                <a:solidFill>
                  <a:srgbClr val="00B0F0"/>
                </a:solidFill>
              </a:rPr>
              <a:t>systems:</a:t>
            </a:r>
          </a:p>
        </p:txBody>
      </p:sp>
      <p:sp>
        <p:nvSpPr>
          <p:cNvPr id="6" name="object 6"/>
          <p:cNvSpPr txBox="1">
            <a:spLocks noGrp="1"/>
          </p:cNvSpPr>
          <p:nvPr>
            <p:ph type="sldNum" sz="quarter" idx="12"/>
          </p:nvPr>
        </p:nvSpPr>
        <p:spPr>
          <a:xfrm>
            <a:off x="11454218" y="8217998"/>
            <a:ext cx="911119" cy="161134"/>
          </a:xfrm>
          <a:prstGeom prst="rect">
            <a:avLst/>
          </a:prstGeom>
        </p:spPr>
        <p:txBody>
          <a:bodyPr vert="horz" wrap="square" lIns="0" tIns="0" rIns="0" bIns="0" rtlCol="0" anchor="ctr">
            <a:spAutoFit/>
          </a:bodyPr>
          <a:lstStyle/>
          <a:p>
            <a:pPr marL="50799">
              <a:lnSpc>
                <a:spcPts val="1413"/>
              </a:lnSpc>
            </a:pPr>
            <a:fld id="{81D60167-4931-47E6-BA6A-407CBD079E47}" type="slidenum">
              <a:rPr spc="53" dirty="0">
                <a:solidFill>
                  <a:srgbClr val="FFFAF0"/>
                </a:solidFill>
              </a:rPr>
              <a:pPr marL="50799">
                <a:lnSpc>
                  <a:spcPts val="1413"/>
                </a:lnSpc>
              </a:pPr>
              <a:t>10</a:t>
            </a:fld>
            <a:endParaRPr spc="53" dirty="0">
              <a:solidFill>
                <a:srgbClr val="FFFAF0"/>
              </a:solidFill>
            </a:endParaRPr>
          </a:p>
        </p:txBody>
      </p:sp>
      <p:pic>
        <p:nvPicPr>
          <p:cNvPr id="4" name="object 4"/>
          <p:cNvPicPr/>
          <p:nvPr/>
        </p:nvPicPr>
        <p:blipFill>
          <a:blip r:embed="rId2" cstate="print"/>
          <a:stretch>
            <a:fillRect/>
          </a:stretch>
        </p:blipFill>
        <p:spPr>
          <a:xfrm>
            <a:off x="74733" y="6832667"/>
            <a:ext cx="12052800" cy="25332"/>
          </a:xfrm>
          <a:prstGeom prst="rect">
            <a:avLst/>
          </a:prstGeom>
        </p:spPr>
      </p:pic>
      <p:pic>
        <p:nvPicPr>
          <p:cNvPr id="1026" name="Picture 2" descr="Applications of Embedded Systems">
            <a:extLst>
              <a:ext uri="{FF2B5EF4-FFF2-40B4-BE49-F238E27FC236}">
                <a16:creationId xmlns:a16="http://schemas.microsoft.com/office/drawing/2014/main" id="{1F30487C-F44C-29AC-C8BA-CCAC4E6AA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236" y="1615351"/>
            <a:ext cx="8209892" cy="45975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27601"/>
            <a:ext cx="12192000" cy="131233"/>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26A69A"/>
          </a:solidFill>
        </p:spPr>
        <p:txBody>
          <a:bodyPr wrap="square" lIns="0" tIns="0" rIns="0" bIns="0" rtlCol="0"/>
          <a:lstStyle/>
          <a:p>
            <a:endParaRPr sz="2400"/>
          </a:p>
        </p:txBody>
      </p:sp>
      <p:sp>
        <p:nvSpPr>
          <p:cNvPr id="3" name="object 3"/>
          <p:cNvSpPr txBox="1">
            <a:spLocks noGrp="1"/>
          </p:cNvSpPr>
          <p:nvPr>
            <p:ph type="title"/>
          </p:nvPr>
        </p:nvSpPr>
        <p:spPr>
          <a:xfrm>
            <a:off x="811881" y="53461"/>
            <a:ext cx="4632449" cy="946210"/>
          </a:xfrm>
          <a:prstGeom prst="rect">
            <a:avLst/>
          </a:prstGeom>
        </p:spPr>
        <p:txBody>
          <a:bodyPr vert="horz" wrap="square" lIns="0" tIns="388419" rIns="0" bIns="0" rtlCol="0" anchor="t">
            <a:spAutoFit/>
          </a:bodyPr>
          <a:lstStyle/>
          <a:p>
            <a:pPr marL="149010">
              <a:spcBef>
                <a:spcPts val="133"/>
              </a:spcBef>
            </a:pPr>
            <a:r>
              <a:rPr dirty="0">
                <a:solidFill>
                  <a:srgbClr val="00B0F0"/>
                </a:solidFill>
              </a:rPr>
              <a:t>C/</a:t>
            </a:r>
            <a:r>
              <a:rPr spc="-60" dirty="0">
                <a:solidFill>
                  <a:srgbClr val="00B0F0"/>
                </a:solidFill>
              </a:rPr>
              <a:t> </a:t>
            </a:r>
            <a:r>
              <a:rPr dirty="0">
                <a:solidFill>
                  <a:srgbClr val="00B0F0"/>
                </a:solidFill>
              </a:rPr>
              <a:t>C++</a:t>
            </a:r>
            <a:r>
              <a:rPr spc="-53" dirty="0">
                <a:solidFill>
                  <a:srgbClr val="00B0F0"/>
                </a:solidFill>
              </a:rPr>
              <a:t> </a:t>
            </a:r>
            <a:r>
              <a:rPr spc="-13" dirty="0">
                <a:solidFill>
                  <a:srgbClr val="00B0F0"/>
                </a:solidFill>
              </a:rPr>
              <a:t>Programming</a:t>
            </a:r>
          </a:p>
        </p:txBody>
      </p:sp>
      <p:sp>
        <p:nvSpPr>
          <p:cNvPr id="9" name="object 9"/>
          <p:cNvSpPr txBox="1">
            <a:spLocks noGrp="1"/>
          </p:cNvSpPr>
          <p:nvPr>
            <p:ph type="sldNum" sz="quarter" idx="12"/>
          </p:nvPr>
        </p:nvSpPr>
        <p:spPr>
          <a:xfrm>
            <a:off x="11454218" y="8217998"/>
            <a:ext cx="911119" cy="161134"/>
          </a:xfrm>
          <a:prstGeom prst="rect">
            <a:avLst/>
          </a:prstGeom>
        </p:spPr>
        <p:txBody>
          <a:bodyPr vert="horz" wrap="square" lIns="0" tIns="0" rIns="0" bIns="0" rtlCol="0" anchor="ctr">
            <a:spAutoFit/>
          </a:bodyPr>
          <a:lstStyle/>
          <a:p>
            <a:pPr marL="50799">
              <a:lnSpc>
                <a:spcPts val="1413"/>
              </a:lnSpc>
            </a:pPr>
            <a:fld id="{81D60167-4931-47E6-BA6A-407CBD079E47}" type="slidenum">
              <a:rPr spc="53" dirty="0">
                <a:solidFill>
                  <a:srgbClr val="FFFAF0"/>
                </a:solidFill>
              </a:rPr>
              <a:pPr marL="50799">
                <a:lnSpc>
                  <a:spcPts val="1413"/>
                </a:lnSpc>
              </a:pPr>
              <a:t>11</a:t>
            </a:fld>
            <a:endParaRPr spc="53" dirty="0">
              <a:solidFill>
                <a:srgbClr val="FFFAF0"/>
              </a:solidFill>
            </a:endParaRPr>
          </a:p>
        </p:txBody>
      </p:sp>
      <p:sp>
        <p:nvSpPr>
          <p:cNvPr id="4" name="object 4"/>
          <p:cNvSpPr txBox="1"/>
          <p:nvPr/>
        </p:nvSpPr>
        <p:spPr>
          <a:xfrm>
            <a:off x="645829" y="1645952"/>
            <a:ext cx="5931747" cy="427532"/>
          </a:xfrm>
          <a:prstGeom prst="rect">
            <a:avLst/>
          </a:prstGeom>
        </p:spPr>
        <p:txBody>
          <a:bodyPr vert="horz" wrap="square" lIns="0" tIns="16933" rIns="0" bIns="0" rtlCol="0">
            <a:spAutoFit/>
          </a:bodyPr>
          <a:lstStyle/>
          <a:p>
            <a:pPr marL="16933">
              <a:spcBef>
                <a:spcPts val="133"/>
              </a:spcBef>
              <a:tabLst>
                <a:tab pos="3920815" algn="l"/>
              </a:tabLst>
            </a:pPr>
            <a:r>
              <a:rPr sz="2667" b="1" spc="-13" dirty="0">
                <a:solidFill>
                  <a:srgbClr val="FF0000"/>
                </a:solidFill>
                <a:latin typeface="Times New Roman"/>
                <a:cs typeface="Times New Roman"/>
              </a:rPr>
              <a:t>Basics:</a:t>
            </a:r>
            <a:r>
              <a:rPr sz="2667" b="1" dirty="0">
                <a:latin typeface="Times New Roman"/>
                <a:cs typeface="Times New Roman"/>
              </a:rPr>
              <a:t>	</a:t>
            </a:r>
            <a:r>
              <a:rPr sz="2667" b="1" spc="-13" dirty="0">
                <a:solidFill>
                  <a:srgbClr val="FF0000"/>
                </a:solidFill>
                <a:latin typeface="Times New Roman"/>
                <a:cs typeface="Times New Roman"/>
              </a:rPr>
              <a:t>Intermediate:</a:t>
            </a:r>
            <a:endParaRPr sz="2667" dirty="0">
              <a:solidFill>
                <a:srgbClr val="FF0000"/>
              </a:solidFill>
              <a:latin typeface="Times New Roman"/>
              <a:cs typeface="Times New Roman"/>
            </a:endParaRPr>
          </a:p>
        </p:txBody>
      </p:sp>
      <p:sp>
        <p:nvSpPr>
          <p:cNvPr id="5" name="object 5"/>
          <p:cNvSpPr txBox="1"/>
          <p:nvPr/>
        </p:nvSpPr>
        <p:spPr>
          <a:xfrm>
            <a:off x="462917" y="2233540"/>
            <a:ext cx="1790700" cy="2787087"/>
          </a:xfrm>
          <a:prstGeom prst="rect">
            <a:avLst/>
          </a:prstGeom>
        </p:spPr>
        <p:txBody>
          <a:bodyPr vert="horz" wrap="square" lIns="0" tIns="169333" rIns="0" bIns="0" rtlCol="0">
            <a:spAutoFit/>
          </a:bodyPr>
          <a:lstStyle/>
          <a:p>
            <a:pPr marL="474968" indent="-458035">
              <a:spcBef>
                <a:spcPts val="1333"/>
              </a:spcBef>
              <a:buFont typeface="Microsoft Sans Serif"/>
              <a:buChar char="●"/>
              <a:tabLst>
                <a:tab pos="474968" algn="l"/>
              </a:tabLst>
            </a:pPr>
            <a:r>
              <a:rPr sz="2000" spc="-13" dirty="0">
                <a:latin typeface="Times New Roman"/>
                <a:cs typeface="Times New Roman"/>
              </a:rPr>
              <a:t>Variables</a:t>
            </a:r>
            <a:endParaRPr sz="2000">
              <a:latin typeface="Times New Roman"/>
              <a:cs typeface="Times New Roman"/>
            </a:endParaRPr>
          </a:p>
          <a:p>
            <a:pPr marL="474968" indent="-458035">
              <a:spcBef>
                <a:spcPts val="1200"/>
              </a:spcBef>
              <a:buFont typeface="Microsoft Sans Serif"/>
              <a:buChar char="●"/>
              <a:tabLst>
                <a:tab pos="474968" algn="l"/>
              </a:tabLst>
            </a:pPr>
            <a:r>
              <a:rPr sz="2000" spc="-13" dirty="0">
                <a:latin typeface="Times New Roman"/>
                <a:cs typeface="Times New Roman"/>
              </a:rPr>
              <a:t>Keywords</a:t>
            </a:r>
            <a:endParaRPr sz="2000">
              <a:latin typeface="Times New Roman"/>
              <a:cs typeface="Times New Roman"/>
            </a:endParaRPr>
          </a:p>
          <a:p>
            <a:pPr marL="474968" indent="-458035">
              <a:spcBef>
                <a:spcPts val="1200"/>
              </a:spcBef>
              <a:buFont typeface="Microsoft Sans Serif"/>
              <a:buChar char="●"/>
              <a:tabLst>
                <a:tab pos="474968" algn="l"/>
              </a:tabLst>
            </a:pPr>
            <a:r>
              <a:rPr sz="2000" spc="-13" dirty="0">
                <a:latin typeface="Times New Roman"/>
                <a:cs typeface="Times New Roman"/>
              </a:rPr>
              <a:t>Datatypes</a:t>
            </a:r>
            <a:endParaRPr sz="2000">
              <a:latin typeface="Times New Roman"/>
              <a:cs typeface="Times New Roman"/>
            </a:endParaRPr>
          </a:p>
          <a:p>
            <a:pPr marL="474968" indent="-458035">
              <a:spcBef>
                <a:spcPts val="1200"/>
              </a:spcBef>
              <a:buFont typeface="Microsoft Sans Serif"/>
              <a:buChar char="●"/>
              <a:tabLst>
                <a:tab pos="474968" algn="l"/>
              </a:tabLst>
            </a:pPr>
            <a:r>
              <a:rPr sz="2000" spc="-13" dirty="0">
                <a:latin typeface="Times New Roman"/>
                <a:cs typeface="Times New Roman"/>
              </a:rPr>
              <a:t>Operators</a:t>
            </a:r>
            <a:endParaRPr sz="2000">
              <a:latin typeface="Times New Roman"/>
              <a:cs typeface="Times New Roman"/>
            </a:endParaRPr>
          </a:p>
          <a:p>
            <a:pPr marL="474968" indent="-458035">
              <a:spcBef>
                <a:spcPts val="1200"/>
              </a:spcBef>
              <a:buFont typeface="Microsoft Sans Serif"/>
              <a:buChar char="●"/>
              <a:tabLst>
                <a:tab pos="474968" algn="l"/>
              </a:tabLst>
            </a:pPr>
            <a:r>
              <a:rPr sz="2000" spc="-13" dirty="0">
                <a:latin typeface="Times New Roman"/>
                <a:cs typeface="Times New Roman"/>
              </a:rPr>
              <a:t>Conditionals</a:t>
            </a:r>
            <a:endParaRPr sz="2000">
              <a:latin typeface="Times New Roman"/>
              <a:cs typeface="Times New Roman"/>
            </a:endParaRPr>
          </a:p>
          <a:p>
            <a:pPr marL="474968" indent="-458035">
              <a:spcBef>
                <a:spcPts val="1200"/>
              </a:spcBef>
              <a:buFont typeface="Microsoft Sans Serif"/>
              <a:buChar char="●"/>
              <a:tabLst>
                <a:tab pos="474968" algn="l"/>
              </a:tabLst>
            </a:pPr>
            <a:r>
              <a:rPr sz="2000" spc="-13" dirty="0">
                <a:latin typeface="Times New Roman"/>
                <a:cs typeface="Times New Roman"/>
              </a:rPr>
              <a:t>Loops</a:t>
            </a:r>
            <a:endParaRPr sz="2000">
              <a:latin typeface="Times New Roman"/>
              <a:cs typeface="Times New Roman"/>
            </a:endParaRPr>
          </a:p>
        </p:txBody>
      </p:sp>
      <p:sp>
        <p:nvSpPr>
          <p:cNvPr id="6" name="object 6"/>
          <p:cNvSpPr txBox="1"/>
          <p:nvPr/>
        </p:nvSpPr>
        <p:spPr>
          <a:xfrm>
            <a:off x="4367150" y="2233540"/>
            <a:ext cx="2092113" cy="2787087"/>
          </a:xfrm>
          <a:prstGeom prst="rect">
            <a:avLst/>
          </a:prstGeom>
        </p:spPr>
        <p:txBody>
          <a:bodyPr vert="horz" wrap="square" lIns="0" tIns="169333" rIns="0" bIns="0" rtlCol="0">
            <a:spAutoFit/>
          </a:bodyPr>
          <a:lstStyle/>
          <a:p>
            <a:pPr marL="474968" indent="-458035">
              <a:spcBef>
                <a:spcPts val="1333"/>
              </a:spcBef>
              <a:buFont typeface="Microsoft Sans Serif"/>
              <a:buChar char="●"/>
              <a:tabLst>
                <a:tab pos="474968" algn="l"/>
              </a:tabLst>
            </a:pPr>
            <a:r>
              <a:rPr sz="2000" spc="-13" dirty="0">
                <a:latin typeface="Times New Roman"/>
                <a:cs typeface="Times New Roman"/>
              </a:rPr>
              <a:t>Arrays</a:t>
            </a:r>
            <a:endParaRPr sz="2000">
              <a:latin typeface="Times New Roman"/>
              <a:cs typeface="Times New Roman"/>
            </a:endParaRPr>
          </a:p>
          <a:p>
            <a:pPr marL="474968" indent="-458035">
              <a:spcBef>
                <a:spcPts val="1200"/>
              </a:spcBef>
              <a:buFont typeface="Microsoft Sans Serif"/>
              <a:buChar char="●"/>
              <a:tabLst>
                <a:tab pos="474968" algn="l"/>
              </a:tabLst>
            </a:pPr>
            <a:r>
              <a:rPr sz="2000" spc="-13" dirty="0">
                <a:latin typeface="Times New Roman"/>
                <a:cs typeface="Times New Roman"/>
              </a:rPr>
              <a:t>Pointers</a:t>
            </a:r>
            <a:endParaRPr sz="2000">
              <a:latin typeface="Times New Roman"/>
              <a:cs typeface="Times New Roman"/>
            </a:endParaRPr>
          </a:p>
          <a:p>
            <a:pPr marL="474968" indent="-458035">
              <a:spcBef>
                <a:spcPts val="1200"/>
              </a:spcBef>
              <a:buFont typeface="Microsoft Sans Serif"/>
              <a:buChar char="●"/>
              <a:tabLst>
                <a:tab pos="474968" algn="l"/>
              </a:tabLst>
            </a:pPr>
            <a:r>
              <a:rPr sz="2000" spc="-13" dirty="0">
                <a:latin typeface="Times New Roman"/>
                <a:cs typeface="Times New Roman"/>
              </a:rPr>
              <a:t>Functions</a:t>
            </a:r>
            <a:endParaRPr sz="2000">
              <a:latin typeface="Times New Roman"/>
              <a:cs typeface="Times New Roman"/>
            </a:endParaRPr>
          </a:p>
          <a:p>
            <a:pPr marL="474968" indent="-458035">
              <a:spcBef>
                <a:spcPts val="1200"/>
              </a:spcBef>
              <a:buFont typeface="Microsoft Sans Serif"/>
              <a:buChar char="●"/>
              <a:tabLst>
                <a:tab pos="474968" algn="l"/>
              </a:tabLst>
            </a:pPr>
            <a:r>
              <a:rPr sz="2000" dirty="0">
                <a:latin typeface="Times New Roman"/>
                <a:cs typeface="Times New Roman"/>
              </a:rPr>
              <a:t>Storage</a:t>
            </a:r>
            <a:r>
              <a:rPr sz="2000" spc="-47" dirty="0">
                <a:latin typeface="Times New Roman"/>
                <a:cs typeface="Times New Roman"/>
              </a:rPr>
              <a:t> </a:t>
            </a:r>
            <a:r>
              <a:rPr sz="2000" spc="-13" dirty="0">
                <a:latin typeface="Times New Roman"/>
                <a:cs typeface="Times New Roman"/>
              </a:rPr>
              <a:t>Classes</a:t>
            </a:r>
            <a:endParaRPr sz="2000">
              <a:latin typeface="Times New Roman"/>
              <a:cs typeface="Times New Roman"/>
            </a:endParaRPr>
          </a:p>
          <a:p>
            <a:pPr marL="474968" indent="-458035">
              <a:spcBef>
                <a:spcPts val="1200"/>
              </a:spcBef>
              <a:buFont typeface="Microsoft Sans Serif"/>
              <a:buChar char="●"/>
              <a:tabLst>
                <a:tab pos="474968" algn="l"/>
              </a:tabLst>
            </a:pPr>
            <a:r>
              <a:rPr sz="2000" spc="-13" dirty="0">
                <a:latin typeface="Times New Roman"/>
                <a:cs typeface="Times New Roman"/>
              </a:rPr>
              <a:t>Files</a:t>
            </a:r>
            <a:endParaRPr sz="2000">
              <a:latin typeface="Times New Roman"/>
              <a:cs typeface="Times New Roman"/>
            </a:endParaRPr>
          </a:p>
          <a:p>
            <a:pPr marL="474968" indent="-458035">
              <a:spcBef>
                <a:spcPts val="1200"/>
              </a:spcBef>
              <a:buFont typeface="Microsoft Sans Serif"/>
              <a:buChar char="●"/>
              <a:tabLst>
                <a:tab pos="474968" algn="l"/>
              </a:tabLst>
            </a:pPr>
            <a:r>
              <a:rPr sz="2000" spc="-13" dirty="0">
                <a:latin typeface="Times New Roman"/>
                <a:cs typeface="Times New Roman"/>
              </a:rPr>
              <a:t>Preprocessor</a:t>
            </a:r>
            <a:endParaRPr sz="2000">
              <a:latin typeface="Times New Roman"/>
              <a:cs typeface="Times New Roman"/>
            </a:endParaRPr>
          </a:p>
        </p:txBody>
      </p:sp>
      <p:sp>
        <p:nvSpPr>
          <p:cNvPr id="7" name="object 7"/>
          <p:cNvSpPr txBox="1"/>
          <p:nvPr/>
        </p:nvSpPr>
        <p:spPr>
          <a:xfrm>
            <a:off x="8473265" y="1645952"/>
            <a:ext cx="1595967" cy="427532"/>
          </a:xfrm>
          <a:prstGeom prst="rect">
            <a:avLst/>
          </a:prstGeom>
        </p:spPr>
        <p:txBody>
          <a:bodyPr vert="horz" wrap="square" lIns="0" tIns="16933" rIns="0" bIns="0" rtlCol="0">
            <a:spAutoFit/>
          </a:bodyPr>
          <a:lstStyle/>
          <a:p>
            <a:pPr marL="16933">
              <a:spcBef>
                <a:spcPts val="133"/>
              </a:spcBef>
            </a:pPr>
            <a:r>
              <a:rPr sz="2667" b="1" spc="-13" dirty="0">
                <a:solidFill>
                  <a:srgbClr val="FF0000"/>
                </a:solidFill>
                <a:latin typeface="Times New Roman"/>
                <a:cs typeface="Times New Roman"/>
              </a:rPr>
              <a:t>Advanced:</a:t>
            </a:r>
            <a:endParaRPr sz="2667" dirty="0">
              <a:solidFill>
                <a:srgbClr val="FF0000"/>
              </a:solidFill>
              <a:latin typeface="Times New Roman"/>
              <a:cs typeface="Times New Roman"/>
            </a:endParaRPr>
          </a:p>
        </p:txBody>
      </p:sp>
      <p:sp>
        <p:nvSpPr>
          <p:cNvPr id="8" name="object 8"/>
          <p:cNvSpPr txBox="1"/>
          <p:nvPr/>
        </p:nvSpPr>
        <p:spPr>
          <a:xfrm>
            <a:off x="8310017" y="2233541"/>
            <a:ext cx="2312247" cy="2787087"/>
          </a:xfrm>
          <a:prstGeom prst="rect">
            <a:avLst/>
          </a:prstGeom>
        </p:spPr>
        <p:txBody>
          <a:bodyPr vert="horz" wrap="square" lIns="0" tIns="169333" rIns="0" bIns="0" rtlCol="0">
            <a:spAutoFit/>
          </a:bodyPr>
          <a:lstStyle/>
          <a:p>
            <a:pPr marL="474968" indent="-458035">
              <a:spcBef>
                <a:spcPts val="1333"/>
              </a:spcBef>
              <a:buFont typeface="Microsoft Sans Serif"/>
              <a:buChar char="●"/>
              <a:tabLst>
                <a:tab pos="474968" algn="l"/>
              </a:tabLst>
            </a:pPr>
            <a:r>
              <a:rPr sz="2000" dirty="0">
                <a:latin typeface="Times New Roman"/>
                <a:cs typeface="Times New Roman"/>
              </a:rPr>
              <a:t>C++</a:t>
            </a:r>
            <a:r>
              <a:rPr sz="2000" spc="-60" dirty="0">
                <a:latin typeface="Times New Roman"/>
                <a:cs typeface="Times New Roman"/>
              </a:rPr>
              <a:t> </a:t>
            </a:r>
            <a:r>
              <a:rPr sz="2000" spc="-13" dirty="0">
                <a:latin typeface="Times New Roman"/>
                <a:cs typeface="Times New Roman"/>
              </a:rPr>
              <a:t>Overview</a:t>
            </a:r>
            <a:endParaRPr sz="2000">
              <a:latin typeface="Times New Roman"/>
              <a:cs typeface="Times New Roman"/>
            </a:endParaRPr>
          </a:p>
          <a:p>
            <a:pPr marL="474968" indent="-458035">
              <a:spcBef>
                <a:spcPts val="1200"/>
              </a:spcBef>
              <a:buFont typeface="Microsoft Sans Serif"/>
              <a:buChar char="●"/>
              <a:tabLst>
                <a:tab pos="474968" algn="l"/>
              </a:tabLst>
            </a:pPr>
            <a:r>
              <a:rPr sz="2000" dirty="0">
                <a:latin typeface="Times New Roman"/>
                <a:cs typeface="Times New Roman"/>
              </a:rPr>
              <a:t>Class</a:t>
            </a:r>
            <a:r>
              <a:rPr sz="2000" spc="-20" dirty="0">
                <a:latin typeface="Times New Roman"/>
                <a:cs typeface="Times New Roman"/>
              </a:rPr>
              <a:t> </a:t>
            </a:r>
            <a:r>
              <a:rPr sz="2000" dirty="0">
                <a:latin typeface="Times New Roman"/>
                <a:cs typeface="Times New Roman"/>
              </a:rPr>
              <a:t>and</a:t>
            </a:r>
            <a:r>
              <a:rPr sz="2000" spc="-13" dirty="0">
                <a:latin typeface="Times New Roman"/>
                <a:cs typeface="Times New Roman"/>
              </a:rPr>
              <a:t> Objects</a:t>
            </a:r>
            <a:endParaRPr sz="2000">
              <a:latin typeface="Times New Roman"/>
              <a:cs typeface="Times New Roman"/>
            </a:endParaRPr>
          </a:p>
          <a:p>
            <a:pPr marL="474968" indent="-458035">
              <a:spcBef>
                <a:spcPts val="1200"/>
              </a:spcBef>
              <a:buFont typeface="Microsoft Sans Serif"/>
              <a:buChar char="●"/>
              <a:tabLst>
                <a:tab pos="474968" algn="l"/>
              </a:tabLst>
            </a:pPr>
            <a:r>
              <a:rPr sz="2000" spc="-13" dirty="0">
                <a:latin typeface="Times New Roman"/>
                <a:cs typeface="Times New Roman"/>
              </a:rPr>
              <a:t>Abstraction</a:t>
            </a:r>
            <a:endParaRPr sz="2000">
              <a:latin typeface="Times New Roman"/>
              <a:cs typeface="Times New Roman"/>
            </a:endParaRPr>
          </a:p>
          <a:p>
            <a:pPr marL="474968" indent="-458035">
              <a:spcBef>
                <a:spcPts val="1200"/>
              </a:spcBef>
              <a:buFont typeface="Microsoft Sans Serif"/>
              <a:buChar char="●"/>
              <a:tabLst>
                <a:tab pos="474968" algn="l"/>
              </a:tabLst>
            </a:pPr>
            <a:r>
              <a:rPr sz="2000" spc="-13" dirty="0">
                <a:latin typeface="Times New Roman"/>
                <a:cs typeface="Times New Roman"/>
              </a:rPr>
              <a:t>Inheritance</a:t>
            </a:r>
            <a:endParaRPr sz="2000">
              <a:latin typeface="Times New Roman"/>
              <a:cs typeface="Times New Roman"/>
            </a:endParaRPr>
          </a:p>
          <a:p>
            <a:pPr marL="474968" indent="-458035">
              <a:spcBef>
                <a:spcPts val="1200"/>
              </a:spcBef>
              <a:buFont typeface="Microsoft Sans Serif"/>
              <a:buChar char="●"/>
              <a:tabLst>
                <a:tab pos="474968" algn="l"/>
              </a:tabLst>
            </a:pPr>
            <a:r>
              <a:rPr sz="2000" spc="-13" dirty="0">
                <a:latin typeface="Times New Roman"/>
                <a:cs typeface="Times New Roman"/>
              </a:rPr>
              <a:t>Encapsulation</a:t>
            </a:r>
            <a:endParaRPr sz="2000">
              <a:latin typeface="Times New Roman"/>
              <a:cs typeface="Times New Roman"/>
            </a:endParaRPr>
          </a:p>
          <a:p>
            <a:pPr marL="474968" indent="-458035">
              <a:spcBef>
                <a:spcPts val="1200"/>
              </a:spcBef>
              <a:buFont typeface="Microsoft Sans Serif"/>
              <a:buChar char="●"/>
              <a:tabLst>
                <a:tab pos="474968" algn="l"/>
              </a:tabLst>
            </a:pPr>
            <a:r>
              <a:rPr sz="2000" spc="-13" dirty="0">
                <a:latin typeface="Times New Roman"/>
                <a:cs typeface="Times New Roman"/>
              </a:rPr>
              <a:t>Polymorphism</a:t>
            </a:r>
            <a:endParaRPr sz="20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BC84-140B-1B77-7489-1AC9AC908A1B}"/>
              </a:ext>
            </a:extLst>
          </p:cNvPr>
          <p:cNvSpPr>
            <a:spLocks noGrp="1"/>
          </p:cNvSpPr>
          <p:nvPr>
            <p:ph type="title"/>
          </p:nvPr>
        </p:nvSpPr>
        <p:spPr>
          <a:xfrm>
            <a:off x="1001799" y="1485233"/>
            <a:ext cx="3019596" cy="569710"/>
          </a:xfrm>
        </p:spPr>
        <p:txBody>
          <a:bodyPr>
            <a:normAutofit fontScale="90000"/>
          </a:bodyPr>
          <a:lstStyle/>
          <a:p>
            <a:r>
              <a:rPr lang="en-IN" sz="3600" b="1" spc="-10" dirty="0">
                <a:solidFill>
                  <a:srgbClr val="00B0F0"/>
                </a:solidFill>
                <a:latin typeface="Times New Roman"/>
                <a:cs typeface="Times New Roman"/>
              </a:rPr>
              <a:t>Requirements:</a:t>
            </a:r>
            <a:br>
              <a:rPr lang="en-IN" sz="3600" dirty="0">
                <a:solidFill>
                  <a:srgbClr val="00B0F0"/>
                </a:solidFill>
                <a:latin typeface="Times New Roman"/>
                <a:cs typeface="Times New Roman"/>
              </a:rPr>
            </a:br>
            <a:endParaRPr lang="en-IN" dirty="0">
              <a:solidFill>
                <a:srgbClr val="00B0F0"/>
              </a:solidFill>
            </a:endParaRPr>
          </a:p>
        </p:txBody>
      </p:sp>
      <p:sp>
        <p:nvSpPr>
          <p:cNvPr id="3" name="Content Placeholder 2">
            <a:extLst>
              <a:ext uri="{FF2B5EF4-FFF2-40B4-BE49-F238E27FC236}">
                <a16:creationId xmlns:a16="http://schemas.microsoft.com/office/drawing/2014/main" id="{CFEFB375-A8A8-6845-DAD9-9E04C4AE4567}"/>
              </a:ext>
            </a:extLst>
          </p:cNvPr>
          <p:cNvSpPr>
            <a:spLocks noGrp="1"/>
          </p:cNvSpPr>
          <p:nvPr>
            <p:ph idx="1"/>
          </p:nvPr>
        </p:nvSpPr>
        <p:spPr/>
        <p:txBody>
          <a:bodyPr/>
          <a:lstStyle/>
          <a:p>
            <a:pPr marL="394335" indent="-381635">
              <a:lnSpc>
                <a:spcPct val="100000"/>
              </a:lnSpc>
              <a:spcBef>
                <a:spcPts val="1300"/>
              </a:spcBef>
              <a:buFont typeface="Microsoft Sans Serif"/>
              <a:buChar char="●"/>
              <a:tabLst>
                <a:tab pos="394335" algn="l"/>
              </a:tabLst>
            </a:pPr>
            <a:r>
              <a:rPr lang="en-US" sz="1800" dirty="0">
                <a:solidFill>
                  <a:srgbClr val="FF0000"/>
                </a:solidFill>
                <a:latin typeface="Times New Roman"/>
                <a:cs typeface="Times New Roman"/>
              </a:rPr>
              <a:t>Garden</a:t>
            </a:r>
            <a:r>
              <a:rPr lang="en-US" sz="1800" spc="-45" dirty="0">
                <a:solidFill>
                  <a:srgbClr val="FF0000"/>
                </a:solidFill>
                <a:latin typeface="Times New Roman"/>
                <a:cs typeface="Times New Roman"/>
              </a:rPr>
              <a:t> </a:t>
            </a:r>
            <a:r>
              <a:rPr lang="en-US" sz="1800" dirty="0">
                <a:solidFill>
                  <a:srgbClr val="FF0000"/>
                </a:solidFill>
                <a:latin typeface="Times New Roman"/>
                <a:cs typeface="Times New Roman"/>
              </a:rPr>
              <a:t>Lights</a:t>
            </a:r>
            <a:r>
              <a:rPr lang="en-US" sz="1800" spc="-45" dirty="0">
                <a:solidFill>
                  <a:srgbClr val="FF0000"/>
                </a:solidFill>
                <a:latin typeface="Times New Roman"/>
                <a:cs typeface="Times New Roman"/>
              </a:rPr>
              <a:t> </a:t>
            </a:r>
            <a:r>
              <a:rPr lang="en-US" sz="1800" spc="-10" dirty="0">
                <a:solidFill>
                  <a:srgbClr val="FF0000"/>
                </a:solidFill>
                <a:latin typeface="Times New Roman"/>
                <a:cs typeface="Times New Roman"/>
              </a:rPr>
              <a:t>Control</a:t>
            </a:r>
            <a:endParaRPr lang="en-US" sz="1800" dirty="0">
              <a:solidFill>
                <a:srgbClr val="FF0000"/>
              </a:solidFill>
              <a:latin typeface="Times New Roman"/>
              <a:cs typeface="Times New Roman"/>
            </a:endParaRPr>
          </a:p>
          <a:p>
            <a:pPr marL="394335" indent="-381635">
              <a:lnSpc>
                <a:spcPct val="100000"/>
              </a:lnSpc>
              <a:spcBef>
                <a:spcPts val="1200"/>
              </a:spcBef>
              <a:buFont typeface="Microsoft Sans Serif"/>
              <a:buChar char="●"/>
              <a:tabLst>
                <a:tab pos="394335" algn="l"/>
              </a:tabLst>
            </a:pPr>
            <a:r>
              <a:rPr lang="en-US" sz="1800" spc="-10" dirty="0">
                <a:solidFill>
                  <a:srgbClr val="FF0000"/>
                </a:solidFill>
                <a:latin typeface="Times New Roman"/>
                <a:cs typeface="Times New Roman"/>
              </a:rPr>
              <a:t>Temperature</a:t>
            </a:r>
            <a:r>
              <a:rPr lang="en-US" sz="1800" spc="-95" dirty="0">
                <a:solidFill>
                  <a:srgbClr val="FF0000"/>
                </a:solidFill>
                <a:latin typeface="Times New Roman"/>
                <a:cs typeface="Times New Roman"/>
              </a:rPr>
              <a:t> </a:t>
            </a:r>
            <a:r>
              <a:rPr lang="en-US" sz="1800" spc="-10" dirty="0">
                <a:solidFill>
                  <a:srgbClr val="FF0000"/>
                </a:solidFill>
                <a:latin typeface="Times New Roman"/>
                <a:cs typeface="Times New Roman"/>
              </a:rPr>
              <a:t>control</a:t>
            </a:r>
            <a:endParaRPr lang="en-US" sz="1800" dirty="0">
              <a:solidFill>
                <a:srgbClr val="FF0000"/>
              </a:solidFill>
              <a:latin typeface="Times New Roman"/>
              <a:cs typeface="Times New Roman"/>
            </a:endParaRPr>
          </a:p>
          <a:p>
            <a:pPr marL="394335" indent="-381635">
              <a:lnSpc>
                <a:spcPct val="100000"/>
              </a:lnSpc>
              <a:spcBef>
                <a:spcPts val="1200"/>
              </a:spcBef>
              <a:buFont typeface="Microsoft Sans Serif"/>
              <a:buChar char="●"/>
              <a:tabLst>
                <a:tab pos="394335" algn="l"/>
              </a:tabLst>
            </a:pPr>
            <a:r>
              <a:rPr lang="en-US" sz="1800" dirty="0">
                <a:solidFill>
                  <a:srgbClr val="FF0000"/>
                </a:solidFill>
                <a:latin typeface="Times New Roman"/>
                <a:cs typeface="Times New Roman"/>
              </a:rPr>
              <a:t>Heater </a:t>
            </a:r>
            <a:r>
              <a:rPr lang="en-US" sz="1800" spc="-10" dirty="0">
                <a:solidFill>
                  <a:srgbClr val="FF0000"/>
                </a:solidFill>
                <a:latin typeface="Times New Roman"/>
                <a:cs typeface="Times New Roman"/>
              </a:rPr>
              <a:t>Control</a:t>
            </a:r>
            <a:endParaRPr lang="en-US" sz="1800" dirty="0">
              <a:solidFill>
                <a:srgbClr val="FF0000"/>
              </a:solidFill>
              <a:latin typeface="Times New Roman"/>
              <a:cs typeface="Times New Roman"/>
            </a:endParaRPr>
          </a:p>
          <a:p>
            <a:pPr marL="394335" indent="-381635">
              <a:lnSpc>
                <a:spcPct val="100000"/>
              </a:lnSpc>
              <a:spcBef>
                <a:spcPts val="1200"/>
              </a:spcBef>
              <a:buFont typeface="Microsoft Sans Serif"/>
              <a:buChar char="●"/>
              <a:tabLst>
                <a:tab pos="394335" algn="l"/>
              </a:tabLst>
            </a:pPr>
            <a:r>
              <a:rPr lang="en-US" sz="1800" dirty="0">
                <a:solidFill>
                  <a:srgbClr val="FF0000"/>
                </a:solidFill>
                <a:latin typeface="Times New Roman"/>
                <a:cs typeface="Times New Roman"/>
              </a:rPr>
              <a:t>Threshold</a:t>
            </a:r>
            <a:r>
              <a:rPr lang="en-US" sz="1800" spc="-90" dirty="0">
                <a:solidFill>
                  <a:srgbClr val="FF0000"/>
                </a:solidFill>
                <a:latin typeface="Times New Roman"/>
                <a:cs typeface="Times New Roman"/>
              </a:rPr>
              <a:t> </a:t>
            </a:r>
            <a:r>
              <a:rPr lang="en-US" sz="1800" spc="-10" dirty="0">
                <a:solidFill>
                  <a:srgbClr val="FF0000"/>
                </a:solidFill>
                <a:latin typeface="Times New Roman"/>
                <a:cs typeface="Times New Roman"/>
              </a:rPr>
              <a:t>Temp.</a:t>
            </a:r>
            <a:r>
              <a:rPr lang="en-US" sz="1800" spc="-55" dirty="0">
                <a:solidFill>
                  <a:srgbClr val="FF0000"/>
                </a:solidFill>
                <a:latin typeface="Times New Roman"/>
                <a:cs typeface="Times New Roman"/>
              </a:rPr>
              <a:t> </a:t>
            </a:r>
            <a:r>
              <a:rPr lang="en-US" sz="1800" spc="-10" dirty="0">
                <a:solidFill>
                  <a:srgbClr val="FF0000"/>
                </a:solidFill>
                <a:latin typeface="Times New Roman"/>
                <a:cs typeface="Times New Roman"/>
              </a:rPr>
              <a:t>Control</a:t>
            </a:r>
            <a:endParaRPr lang="en-US" sz="1800" dirty="0">
              <a:solidFill>
                <a:srgbClr val="FF0000"/>
              </a:solidFill>
              <a:latin typeface="Times New Roman"/>
              <a:cs typeface="Times New Roman"/>
            </a:endParaRPr>
          </a:p>
          <a:p>
            <a:pPr marL="394335" indent="-381635">
              <a:lnSpc>
                <a:spcPct val="100000"/>
              </a:lnSpc>
              <a:spcBef>
                <a:spcPts val="1200"/>
              </a:spcBef>
              <a:buFont typeface="Microsoft Sans Serif"/>
              <a:buChar char="●"/>
              <a:tabLst>
                <a:tab pos="394335" algn="l"/>
              </a:tabLst>
            </a:pPr>
            <a:r>
              <a:rPr lang="en-US" sz="1800" spc="-25" dirty="0">
                <a:solidFill>
                  <a:srgbClr val="FF0000"/>
                </a:solidFill>
                <a:latin typeface="Times New Roman"/>
                <a:cs typeface="Times New Roman"/>
              </a:rPr>
              <a:t>Water</a:t>
            </a:r>
            <a:r>
              <a:rPr lang="en-US" sz="1800" spc="-100" dirty="0">
                <a:solidFill>
                  <a:srgbClr val="FF0000"/>
                </a:solidFill>
                <a:latin typeface="Times New Roman"/>
                <a:cs typeface="Times New Roman"/>
              </a:rPr>
              <a:t> </a:t>
            </a:r>
            <a:r>
              <a:rPr lang="en-US" sz="1800" spc="-10" dirty="0">
                <a:solidFill>
                  <a:srgbClr val="FF0000"/>
                </a:solidFill>
                <a:latin typeface="Times New Roman"/>
                <a:cs typeface="Times New Roman"/>
              </a:rPr>
              <a:t>Tank</a:t>
            </a:r>
            <a:r>
              <a:rPr lang="en-US" sz="1800" spc="-95" dirty="0">
                <a:solidFill>
                  <a:srgbClr val="FF0000"/>
                </a:solidFill>
                <a:latin typeface="Times New Roman"/>
                <a:cs typeface="Times New Roman"/>
              </a:rPr>
              <a:t> </a:t>
            </a:r>
            <a:r>
              <a:rPr lang="en-US" sz="1800" spc="-10" dirty="0">
                <a:solidFill>
                  <a:srgbClr val="FF0000"/>
                </a:solidFill>
                <a:latin typeface="Times New Roman"/>
                <a:cs typeface="Times New Roman"/>
              </a:rPr>
              <a:t>control</a:t>
            </a:r>
            <a:endParaRPr lang="en-US" sz="1800" dirty="0">
              <a:solidFill>
                <a:srgbClr val="FF0000"/>
              </a:solidFill>
              <a:latin typeface="Times New Roman"/>
              <a:cs typeface="Times New Roman"/>
            </a:endParaRPr>
          </a:p>
          <a:p>
            <a:pPr marL="394335" indent="-381635">
              <a:lnSpc>
                <a:spcPct val="100000"/>
              </a:lnSpc>
              <a:spcBef>
                <a:spcPts val="1200"/>
              </a:spcBef>
              <a:buFont typeface="Microsoft Sans Serif"/>
              <a:buChar char="●"/>
              <a:tabLst>
                <a:tab pos="394335" algn="l"/>
              </a:tabLst>
            </a:pPr>
            <a:r>
              <a:rPr lang="en-US" sz="1800" dirty="0">
                <a:solidFill>
                  <a:srgbClr val="FF0000"/>
                </a:solidFill>
                <a:latin typeface="Times New Roman"/>
                <a:cs typeface="Times New Roman"/>
              </a:rPr>
              <a:t>Inlet</a:t>
            </a:r>
            <a:r>
              <a:rPr lang="en-US" sz="1800" spc="-25" dirty="0">
                <a:solidFill>
                  <a:srgbClr val="FF0000"/>
                </a:solidFill>
                <a:latin typeface="Times New Roman"/>
                <a:cs typeface="Times New Roman"/>
              </a:rPr>
              <a:t> </a:t>
            </a:r>
            <a:r>
              <a:rPr lang="en-US" sz="1800" dirty="0">
                <a:solidFill>
                  <a:srgbClr val="FF0000"/>
                </a:solidFill>
                <a:latin typeface="Times New Roman"/>
                <a:cs typeface="Times New Roman"/>
              </a:rPr>
              <a:t>and</a:t>
            </a:r>
            <a:r>
              <a:rPr lang="en-US" sz="1800" spc="-20" dirty="0">
                <a:solidFill>
                  <a:srgbClr val="FF0000"/>
                </a:solidFill>
                <a:latin typeface="Times New Roman"/>
                <a:cs typeface="Times New Roman"/>
              </a:rPr>
              <a:t> </a:t>
            </a:r>
            <a:r>
              <a:rPr lang="en-US" sz="1800" dirty="0">
                <a:solidFill>
                  <a:srgbClr val="FF0000"/>
                </a:solidFill>
                <a:latin typeface="Times New Roman"/>
                <a:cs typeface="Times New Roman"/>
              </a:rPr>
              <a:t>outlet</a:t>
            </a:r>
            <a:r>
              <a:rPr lang="en-US" sz="1800" spc="-20" dirty="0">
                <a:solidFill>
                  <a:srgbClr val="FF0000"/>
                </a:solidFill>
                <a:latin typeface="Times New Roman"/>
                <a:cs typeface="Times New Roman"/>
              </a:rPr>
              <a:t> </a:t>
            </a:r>
            <a:r>
              <a:rPr lang="en-US" sz="1800" dirty="0">
                <a:solidFill>
                  <a:srgbClr val="FF0000"/>
                </a:solidFill>
                <a:latin typeface="Times New Roman"/>
                <a:cs typeface="Times New Roman"/>
              </a:rPr>
              <a:t>valves</a:t>
            </a:r>
            <a:r>
              <a:rPr lang="en-US" sz="1800" spc="-20" dirty="0">
                <a:solidFill>
                  <a:srgbClr val="FF0000"/>
                </a:solidFill>
                <a:latin typeface="Times New Roman"/>
                <a:cs typeface="Times New Roman"/>
              </a:rPr>
              <a:t> </a:t>
            </a:r>
            <a:r>
              <a:rPr lang="en-US" sz="1800" spc="-10" dirty="0">
                <a:solidFill>
                  <a:srgbClr val="FF0000"/>
                </a:solidFill>
                <a:latin typeface="Times New Roman"/>
                <a:cs typeface="Times New Roman"/>
              </a:rPr>
              <a:t>control</a:t>
            </a:r>
            <a:endParaRPr lang="en-US" sz="1800" dirty="0">
              <a:solidFill>
                <a:srgbClr val="FF0000"/>
              </a:solidFill>
              <a:latin typeface="Times New Roman"/>
              <a:cs typeface="Times New Roman"/>
            </a:endParaRPr>
          </a:p>
          <a:p>
            <a:pPr marL="394335" indent="-381635">
              <a:lnSpc>
                <a:spcPct val="100000"/>
              </a:lnSpc>
              <a:spcBef>
                <a:spcPts val="1200"/>
              </a:spcBef>
              <a:buFont typeface="Microsoft Sans Serif"/>
              <a:buChar char="●"/>
              <a:tabLst>
                <a:tab pos="394335" algn="l"/>
              </a:tabLst>
            </a:pPr>
            <a:r>
              <a:rPr lang="en-US" sz="1800" dirty="0">
                <a:solidFill>
                  <a:srgbClr val="FF0000"/>
                </a:solidFill>
                <a:latin typeface="Times New Roman"/>
                <a:cs typeface="Times New Roman"/>
              </a:rPr>
              <a:t>Display water </a:t>
            </a:r>
            <a:r>
              <a:rPr lang="en-US" sz="1800" spc="-10" dirty="0">
                <a:solidFill>
                  <a:srgbClr val="FF0000"/>
                </a:solidFill>
                <a:latin typeface="Times New Roman"/>
                <a:cs typeface="Times New Roman"/>
              </a:rPr>
              <a:t>volume</a:t>
            </a:r>
            <a:endParaRPr lang="en-US" sz="1800" dirty="0">
              <a:solidFill>
                <a:srgbClr val="FF0000"/>
              </a:solidFill>
              <a:latin typeface="Times New Roman"/>
              <a:cs typeface="Times New Roman"/>
            </a:endParaRPr>
          </a:p>
          <a:p>
            <a:pPr marL="394335" marR="5080" indent="-382270">
              <a:lnSpc>
                <a:spcPct val="100000"/>
              </a:lnSpc>
              <a:spcBef>
                <a:spcPts val="1200"/>
              </a:spcBef>
              <a:buFont typeface="Microsoft Sans Serif"/>
              <a:buChar char="●"/>
              <a:tabLst>
                <a:tab pos="394335" algn="l"/>
              </a:tabLst>
            </a:pPr>
            <a:r>
              <a:rPr lang="en-US" sz="1800" dirty="0">
                <a:solidFill>
                  <a:srgbClr val="FF0000"/>
                </a:solidFill>
                <a:latin typeface="Times New Roman"/>
                <a:cs typeface="Times New Roman"/>
              </a:rPr>
              <a:t>Displaying</a:t>
            </a:r>
            <a:r>
              <a:rPr lang="en-US" sz="1800" spc="-10" dirty="0">
                <a:solidFill>
                  <a:srgbClr val="FF0000"/>
                </a:solidFill>
                <a:latin typeface="Times New Roman"/>
                <a:cs typeface="Times New Roman"/>
              </a:rPr>
              <a:t> </a:t>
            </a:r>
            <a:r>
              <a:rPr lang="en-US" sz="1800" dirty="0">
                <a:solidFill>
                  <a:srgbClr val="FF0000"/>
                </a:solidFill>
                <a:latin typeface="Times New Roman"/>
                <a:cs typeface="Times New Roman"/>
              </a:rPr>
              <a:t>the</a:t>
            </a:r>
            <a:r>
              <a:rPr lang="en-US" sz="1800" spc="-10" dirty="0">
                <a:solidFill>
                  <a:srgbClr val="FF0000"/>
                </a:solidFill>
                <a:latin typeface="Times New Roman"/>
                <a:cs typeface="Times New Roman"/>
              </a:rPr>
              <a:t> </a:t>
            </a:r>
            <a:r>
              <a:rPr lang="en-US" sz="1800" dirty="0">
                <a:solidFill>
                  <a:srgbClr val="FF0000"/>
                </a:solidFill>
                <a:latin typeface="Times New Roman"/>
                <a:cs typeface="Times New Roman"/>
              </a:rPr>
              <a:t>progress</a:t>
            </a:r>
            <a:r>
              <a:rPr lang="en-US" sz="1800" spc="-15" dirty="0">
                <a:solidFill>
                  <a:srgbClr val="FF0000"/>
                </a:solidFill>
                <a:latin typeface="Times New Roman"/>
                <a:cs typeface="Times New Roman"/>
              </a:rPr>
              <a:t> </a:t>
            </a:r>
            <a:r>
              <a:rPr lang="en-US" sz="1800" dirty="0">
                <a:solidFill>
                  <a:srgbClr val="FF0000"/>
                </a:solidFill>
                <a:latin typeface="Times New Roman"/>
                <a:cs typeface="Times New Roman"/>
              </a:rPr>
              <a:t>and</a:t>
            </a:r>
            <a:r>
              <a:rPr lang="en-US" sz="1800" spc="-5" dirty="0">
                <a:solidFill>
                  <a:srgbClr val="FF0000"/>
                </a:solidFill>
                <a:latin typeface="Times New Roman"/>
                <a:cs typeface="Times New Roman"/>
              </a:rPr>
              <a:t> </a:t>
            </a:r>
            <a:r>
              <a:rPr lang="en-US" sz="1800" dirty="0">
                <a:solidFill>
                  <a:srgbClr val="FF0000"/>
                </a:solidFill>
                <a:latin typeface="Times New Roman"/>
                <a:cs typeface="Times New Roman"/>
              </a:rPr>
              <a:t>notified</a:t>
            </a:r>
            <a:r>
              <a:rPr lang="en-US" sz="1800" spc="-10" dirty="0">
                <a:solidFill>
                  <a:srgbClr val="FF0000"/>
                </a:solidFill>
                <a:latin typeface="Times New Roman"/>
                <a:cs typeface="Times New Roman"/>
              </a:rPr>
              <a:t> </a:t>
            </a:r>
            <a:r>
              <a:rPr lang="en-US" sz="1800" dirty="0">
                <a:solidFill>
                  <a:srgbClr val="FF0000"/>
                </a:solidFill>
                <a:latin typeface="Times New Roman"/>
                <a:cs typeface="Times New Roman"/>
              </a:rPr>
              <a:t>on</a:t>
            </a:r>
            <a:r>
              <a:rPr lang="en-US" sz="1800" spc="-5" dirty="0">
                <a:solidFill>
                  <a:srgbClr val="FF0000"/>
                </a:solidFill>
                <a:latin typeface="Times New Roman"/>
                <a:cs typeface="Times New Roman"/>
              </a:rPr>
              <a:t> </a:t>
            </a:r>
            <a:r>
              <a:rPr lang="en-US" sz="1800" dirty="0">
                <a:solidFill>
                  <a:srgbClr val="FF0000"/>
                </a:solidFill>
                <a:latin typeface="Times New Roman"/>
                <a:cs typeface="Times New Roman"/>
              </a:rPr>
              <a:t>the</a:t>
            </a:r>
            <a:r>
              <a:rPr lang="en-US" sz="1800" spc="-15" dirty="0">
                <a:solidFill>
                  <a:srgbClr val="FF0000"/>
                </a:solidFill>
                <a:latin typeface="Times New Roman"/>
                <a:cs typeface="Times New Roman"/>
              </a:rPr>
              <a:t> </a:t>
            </a:r>
            <a:r>
              <a:rPr lang="en-US" sz="1800" dirty="0">
                <a:solidFill>
                  <a:srgbClr val="FF0000"/>
                </a:solidFill>
                <a:latin typeface="Times New Roman"/>
                <a:cs typeface="Times New Roman"/>
              </a:rPr>
              <a:t>mobile</a:t>
            </a:r>
            <a:r>
              <a:rPr lang="en-US" sz="1800" spc="-10" dirty="0">
                <a:solidFill>
                  <a:srgbClr val="FF0000"/>
                </a:solidFill>
                <a:latin typeface="Times New Roman"/>
                <a:cs typeface="Times New Roman"/>
              </a:rPr>
              <a:t> </a:t>
            </a:r>
            <a:r>
              <a:rPr lang="en-US" sz="1800" dirty="0">
                <a:solidFill>
                  <a:srgbClr val="FF0000"/>
                </a:solidFill>
                <a:latin typeface="Times New Roman"/>
                <a:cs typeface="Times New Roman"/>
              </a:rPr>
              <a:t>(Blynk)</a:t>
            </a:r>
            <a:r>
              <a:rPr lang="en-US" sz="1800" spc="-10" dirty="0">
                <a:solidFill>
                  <a:srgbClr val="FF0000"/>
                </a:solidFill>
                <a:latin typeface="Times New Roman"/>
                <a:cs typeface="Times New Roman"/>
              </a:rPr>
              <a:t> </a:t>
            </a:r>
            <a:r>
              <a:rPr lang="en-US" sz="1800" dirty="0">
                <a:solidFill>
                  <a:srgbClr val="FF0000"/>
                </a:solidFill>
                <a:latin typeface="Times New Roman"/>
                <a:cs typeface="Times New Roman"/>
              </a:rPr>
              <a:t>app</a:t>
            </a:r>
            <a:r>
              <a:rPr lang="en-US" sz="1800" spc="-5" dirty="0">
                <a:solidFill>
                  <a:srgbClr val="FF0000"/>
                </a:solidFill>
                <a:latin typeface="Times New Roman"/>
                <a:cs typeface="Times New Roman"/>
              </a:rPr>
              <a:t> </a:t>
            </a:r>
            <a:r>
              <a:rPr lang="en-US" sz="1800" dirty="0">
                <a:solidFill>
                  <a:srgbClr val="FF0000"/>
                </a:solidFill>
                <a:latin typeface="Times New Roman"/>
                <a:cs typeface="Times New Roman"/>
              </a:rPr>
              <a:t>and</a:t>
            </a:r>
            <a:r>
              <a:rPr lang="en-US" sz="1800" spc="-5" dirty="0">
                <a:solidFill>
                  <a:srgbClr val="FF0000"/>
                </a:solidFill>
                <a:latin typeface="Times New Roman"/>
                <a:cs typeface="Times New Roman"/>
              </a:rPr>
              <a:t> </a:t>
            </a:r>
            <a:r>
              <a:rPr lang="en-US" sz="1800" spc="-20" dirty="0">
                <a:solidFill>
                  <a:srgbClr val="FF0000"/>
                </a:solidFill>
                <a:latin typeface="Times New Roman"/>
                <a:cs typeface="Times New Roman"/>
              </a:rPr>
              <a:t>CLCD </a:t>
            </a:r>
            <a:r>
              <a:rPr lang="en-US" sz="1800" dirty="0">
                <a:solidFill>
                  <a:srgbClr val="FF0000"/>
                </a:solidFill>
                <a:latin typeface="Times New Roman"/>
                <a:cs typeface="Times New Roman"/>
              </a:rPr>
              <a:t>with</a:t>
            </a:r>
            <a:r>
              <a:rPr lang="en-US" sz="1800" spc="-25" dirty="0">
                <a:solidFill>
                  <a:srgbClr val="FF0000"/>
                </a:solidFill>
                <a:latin typeface="Times New Roman"/>
                <a:cs typeface="Times New Roman"/>
              </a:rPr>
              <a:t> </a:t>
            </a:r>
            <a:r>
              <a:rPr lang="en-US" sz="1800" dirty="0">
                <a:solidFill>
                  <a:srgbClr val="FF0000"/>
                </a:solidFill>
                <a:latin typeface="Times New Roman"/>
                <a:cs typeface="Times New Roman"/>
              </a:rPr>
              <a:t>automatic</a:t>
            </a:r>
            <a:r>
              <a:rPr lang="en-US" sz="1800" spc="-20" dirty="0">
                <a:solidFill>
                  <a:srgbClr val="FF0000"/>
                </a:solidFill>
                <a:latin typeface="Times New Roman"/>
                <a:cs typeface="Times New Roman"/>
              </a:rPr>
              <a:t> </a:t>
            </a:r>
            <a:r>
              <a:rPr lang="en-US" sz="1800" spc="-10" dirty="0">
                <a:solidFill>
                  <a:srgbClr val="FF0000"/>
                </a:solidFill>
                <a:latin typeface="Times New Roman"/>
                <a:cs typeface="Times New Roman"/>
              </a:rPr>
              <a:t>actions</a:t>
            </a:r>
            <a:endParaRPr lang="en-US" sz="1800" dirty="0">
              <a:solidFill>
                <a:srgbClr val="FF0000"/>
              </a:solidFill>
              <a:latin typeface="Times New Roman"/>
              <a:cs typeface="Times New Roman"/>
            </a:endParaRPr>
          </a:p>
          <a:p>
            <a:endParaRPr lang="en-IN" dirty="0"/>
          </a:p>
        </p:txBody>
      </p:sp>
      <p:sp>
        <p:nvSpPr>
          <p:cNvPr id="5" name="TextBox 4">
            <a:extLst>
              <a:ext uri="{FF2B5EF4-FFF2-40B4-BE49-F238E27FC236}">
                <a16:creationId xmlns:a16="http://schemas.microsoft.com/office/drawing/2014/main" id="{27623240-978A-C7C8-BA31-1AC8B3178317}"/>
              </a:ext>
            </a:extLst>
          </p:cNvPr>
          <p:cNvSpPr txBox="1"/>
          <p:nvPr/>
        </p:nvSpPr>
        <p:spPr>
          <a:xfrm>
            <a:off x="1001799" y="493472"/>
            <a:ext cx="8152034" cy="646331"/>
          </a:xfrm>
          <a:prstGeom prst="rect">
            <a:avLst/>
          </a:prstGeom>
          <a:noFill/>
        </p:spPr>
        <p:txBody>
          <a:bodyPr wrap="square">
            <a:spAutoFit/>
          </a:bodyPr>
          <a:lstStyle/>
          <a:p>
            <a:r>
              <a:rPr lang="en-US" sz="3600" dirty="0"/>
              <a:t>About</a:t>
            </a:r>
            <a:r>
              <a:rPr lang="en-US" sz="3600" spc="-30" dirty="0"/>
              <a:t> </a:t>
            </a:r>
            <a:r>
              <a:rPr lang="en-US" sz="3600" dirty="0"/>
              <a:t>the</a:t>
            </a:r>
            <a:r>
              <a:rPr lang="en-US" sz="3600" spc="-25" dirty="0"/>
              <a:t> </a:t>
            </a:r>
            <a:r>
              <a:rPr lang="en-US" sz="3600" spc="-10" dirty="0"/>
              <a:t>project:</a:t>
            </a:r>
            <a:r>
              <a:rPr lang="en-US" sz="3600" dirty="0"/>
              <a:t>	</a:t>
            </a:r>
            <a:r>
              <a:rPr lang="en-US" sz="3600" b="0" spc="-25" dirty="0">
                <a:latin typeface="Times New Roman"/>
                <a:cs typeface="Times New Roman"/>
              </a:rPr>
              <a:t>Home</a:t>
            </a:r>
            <a:r>
              <a:rPr lang="en-US" sz="3600" b="0" spc="-160" dirty="0">
                <a:latin typeface="Times New Roman"/>
                <a:cs typeface="Times New Roman"/>
              </a:rPr>
              <a:t> </a:t>
            </a:r>
            <a:r>
              <a:rPr lang="en-US" sz="3600" b="0" spc="-10" dirty="0">
                <a:latin typeface="Times New Roman"/>
                <a:cs typeface="Times New Roman"/>
              </a:rPr>
              <a:t>Automation</a:t>
            </a:r>
            <a:endParaRPr lang="en-IN" sz="3600" dirty="0"/>
          </a:p>
        </p:txBody>
      </p:sp>
    </p:spTree>
    <p:extLst>
      <p:ext uri="{BB962C8B-B14F-4D97-AF65-F5344CB8AC3E}">
        <p14:creationId xmlns:p14="http://schemas.microsoft.com/office/powerpoint/2010/main" val="3337492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D452F7FC-4D85-F05D-494E-332A4C6C62A9}"/>
              </a:ext>
            </a:extLst>
          </p:cNvPr>
          <p:cNvPicPr/>
          <p:nvPr/>
        </p:nvPicPr>
        <p:blipFill>
          <a:blip r:embed="rId2" cstate="print"/>
          <a:stretch>
            <a:fillRect/>
          </a:stretch>
        </p:blipFill>
        <p:spPr>
          <a:xfrm>
            <a:off x="633761" y="1481925"/>
            <a:ext cx="8985302" cy="3894150"/>
          </a:xfrm>
          <a:prstGeom prst="rect">
            <a:avLst/>
          </a:prstGeom>
        </p:spPr>
      </p:pic>
    </p:spTree>
    <p:extLst>
      <p:ext uri="{BB962C8B-B14F-4D97-AF65-F5344CB8AC3E}">
        <p14:creationId xmlns:p14="http://schemas.microsoft.com/office/powerpoint/2010/main" val="361815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E09C-2E93-C477-4640-39D2F7979F62}"/>
              </a:ext>
            </a:extLst>
          </p:cNvPr>
          <p:cNvSpPr>
            <a:spLocks noGrp="1"/>
          </p:cNvSpPr>
          <p:nvPr>
            <p:ph type="title"/>
          </p:nvPr>
        </p:nvSpPr>
        <p:spPr>
          <a:xfrm>
            <a:off x="608508" y="1032387"/>
            <a:ext cx="5025376" cy="816077"/>
          </a:xfrm>
        </p:spPr>
        <p:txBody>
          <a:bodyPr/>
          <a:lstStyle/>
          <a:p>
            <a:r>
              <a:rPr lang="en-IN" dirty="0">
                <a:solidFill>
                  <a:srgbClr val="000000"/>
                </a:solidFill>
              </a:rPr>
              <a:t>About</a:t>
            </a:r>
            <a:r>
              <a:rPr lang="en-IN" spc="-30" dirty="0">
                <a:solidFill>
                  <a:srgbClr val="000000"/>
                </a:solidFill>
              </a:rPr>
              <a:t> </a:t>
            </a:r>
            <a:r>
              <a:rPr lang="en-IN" dirty="0">
                <a:solidFill>
                  <a:srgbClr val="000000"/>
                </a:solidFill>
              </a:rPr>
              <a:t>the</a:t>
            </a:r>
            <a:r>
              <a:rPr lang="en-IN" spc="-25" dirty="0">
                <a:solidFill>
                  <a:srgbClr val="000000"/>
                </a:solidFill>
              </a:rPr>
              <a:t> </a:t>
            </a:r>
            <a:r>
              <a:rPr lang="en-IN" spc="-10" dirty="0">
                <a:solidFill>
                  <a:srgbClr val="000000"/>
                </a:solidFill>
              </a:rPr>
              <a:t>Project:</a:t>
            </a:r>
            <a:endParaRPr lang="en-IN" dirty="0"/>
          </a:p>
        </p:txBody>
      </p:sp>
      <p:sp>
        <p:nvSpPr>
          <p:cNvPr id="4" name="object 4">
            <a:extLst>
              <a:ext uri="{FF2B5EF4-FFF2-40B4-BE49-F238E27FC236}">
                <a16:creationId xmlns:a16="http://schemas.microsoft.com/office/drawing/2014/main" id="{1A6C0B97-8D28-FB60-2E36-4FA2E385DDEB}"/>
              </a:ext>
            </a:extLst>
          </p:cNvPr>
          <p:cNvSpPr txBox="1">
            <a:spLocks noGrp="1"/>
          </p:cNvSpPr>
          <p:nvPr>
            <p:ph idx="1"/>
          </p:nvPr>
        </p:nvSpPr>
        <p:spPr>
          <a:xfrm>
            <a:off x="677863" y="2160588"/>
            <a:ext cx="8596312" cy="3881437"/>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Times New Roman"/>
                <a:cs typeface="Times New Roman"/>
              </a:rPr>
              <a:t>Peripherals:</a:t>
            </a:r>
            <a:endParaRPr sz="2000" dirty="0">
              <a:latin typeface="Times New Roman"/>
              <a:cs typeface="Times New Roman"/>
            </a:endParaRPr>
          </a:p>
          <a:p>
            <a:pPr>
              <a:lnSpc>
                <a:spcPct val="100000"/>
              </a:lnSpc>
              <a:spcBef>
                <a:spcPts val="330"/>
              </a:spcBef>
            </a:pPr>
            <a:endParaRPr sz="2000" dirty="0">
              <a:latin typeface="Times New Roman"/>
              <a:cs typeface="Times New Roman"/>
            </a:endParaRPr>
          </a:p>
          <a:p>
            <a:pPr marL="469265" indent="-366395">
              <a:lnSpc>
                <a:spcPct val="100000"/>
              </a:lnSpc>
              <a:buFont typeface="Microsoft Sans Serif"/>
              <a:buChar char="●"/>
              <a:tabLst>
                <a:tab pos="469265" algn="l"/>
              </a:tabLst>
            </a:pPr>
            <a:r>
              <a:rPr sz="1800" spc="-10" dirty="0">
                <a:latin typeface="Times New Roman"/>
                <a:cs typeface="Times New Roman"/>
              </a:rPr>
              <a:t>LED’s</a:t>
            </a:r>
            <a:endParaRPr sz="1800" dirty="0">
              <a:latin typeface="Times New Roman"/>
              <a:cs typeface="Times New Roman"/>
            </a:endParaRPr>
          </a:p>
          <a:p>
            <a:pPr marL="469265" indent="-366395">
              <a:lnSpc>
                <a:spcPct val="100000"/>
              </a:lnSpc>
              <a:spcBef>
                <a:spcPts val="1065"/>
              </a:spcBef>
              <a:buFont typeface="Microsoft Sans Serif"/>
              <a:buChar char="●"/>
              <a:tabLst>
                <a:tab pos="469265" algn="l"/>
              </a:tabLst>
            </a:pPr>
            <a:r>
              <a:rPr sz="1800" spc="-20" dirty="0">
                <a:latin typeface="Times New Roman"/>
                <a:cs typeface="Times New Roman"/>
              </a:rPr>
              <a:t>Temperature</a:t>
            </a:r>
            <a:r>
              <a:rPr sz="1800" spc="-55" dirty="0">
                <a:latin typeface="Times New Roman"/>
                <a:cs typeface="Times New Roman"/>
              </a:rPr>
              <a:t> </a:t>
            </a:r>
            <a:r>
              <a:rPr sz="1800" spc="-10" dirty="0">
                <a:latin typeface="Times New Roman"/>
                <a:cs typeface="Times New Roman"/>
              </a:rPr>
              <a:t>system</a:t>
            </a:r>
            <a:endParaRPr sz="1800" dirty="0">
              <a:latin typeface="Times New Roman"/>
              <a:cs typeface="Times New Roman"/>
            </a:endParaRPr>
          </a:p>
          <a:p>
            <a:pPr marL="469265" indent="-366395">
              <a:lnSpc>
                <a:spcPct val="100000"/>
              </a:lnSpc>
              <a:spcBef>
                <a:spcPts val="1065"/>
              </a:spcBef>
              <a:buFont typeface="Microsoft Sans Serif"/>
              <a:buChar char="●"/>
              <a:tabLst>
                <a:tab pos="469265" algn="l"/>
              </a:tabLst>
            </a:pPr>
            <a:r>
              <a:rPr sz="1800" spc="-20" dirty="0">
                <a:latin typeface="Times New Roman"/>
                <a:cs typeface="Times New Roman"/>
              </a:rPr>
              <a:t>CLCD</a:t>
            </a:r>
            <a:endParaRPr sz="1800" dirty="0">
              <a:latin typeface="Times New Roman"/>
              <a:cs typeface="Times New Roman"/>
            </a:endParaRPr>
          </a:p>
          <a:p>
            <a:pPr marL="469265" indent="-366395">
              <a:lnSpc>
                <a:spcPct val="100000"/>
              </a:lnSpc>
              <a:spcBef>
                <a:spcPts val="1065"/>
              </a:spcBef>
              <a:buFont typeface="Microsoft Sans Serif"/>
              <a:buChar char="●"/>
              <a:tabLst>
                <a:tab pos="469265" algn="l"/>
              </a:tabLst>
            </a:pPr>
            <a:r>
              <a:rPr sz="1800" spc="-25" dirty="0">
                <a:latin typeface="Times New Roman"/>
                <a:cs typeface="Times New Roman"/>
              </a:rPr>
              <a:t>LDR</a:t>
            </a:r>
            <a:endParaRPr sz="1800" dirty="0">
              <a:latin typeface="Times New Roman"/>
              <a:cs typeface="Times New Roman"/>
            </a:endParaRPr>
          </a:p>
          <a:p>
            <a:pPr marL="469900" marR="197485" indent="-367030">
              <a:lnSpc>
                <a:spcPct val="149300"/>
              </a:lnSpc>
              <a:buFont typeface="Microsoft Sans Serif"/>
              <a:buChar char="●"/>
              <a:tabLst>
                <a:tab pos="469900" algn="l"/>
              </a:tabLst>
            </a:pPr>
            <a:r>
              <a:rPr sz="1800" dirty="0">
                <a:latin typeface="Times New Roman"/>
                <a:cs typeface="Times New Roman"/>
              </a:rPr>
              <a:t>Serial</a:t>
            </a:r>
            <a:r>
              <a:rPr sz="1800" spc="-55" dirty="0">
                <a:latin typeface="Times New Roman"/>
                <a:cs typeface="Times New Roman"/>
              </a:rPr>
              <a:t> </a:t>
            </a:r>
            <a:r>
              <a:rPr sz="1800" dirty="0">
                <a:latin typeface="Times New Roman"/>
                <a:cs typeface="Times New Roman"/>
              </a:rPr>
              <a:t>tank</a:t>
            </a:r>
            <a:r>
              <a:rPr sz="1800" spc="-50" dirty="0">
                <a:latin typeface="Times New Roman"/>
                <a:cs typeface="Times New Roman"/>
              </a:rPr>
              <a:t> </a:t>
            </a:r>
            <a:r>
              <a:rPr sz="1800" spc="-10" dirty="0">
                <a:latin typeface="Times New Roman"/>
                <a:cs typeface="Times New Roman"/>
              </a:rPr>
              <a:t>(Serial communication)</a:t>
            </a:r>
            <a:endParaRPr sz="1800" dirty="0">
              <a:latin typeface="Times New Roman"/>
              <a:cs typeface="Times New Roman"/>
            </a:endParaRPr>
          </a:p>
          <a:p>
            <a:pPr marL="469265" indent="-366395">
              <a:lnSpc>
                <a:spcPct val="100000"/>
              </a:lnSpc>
              <a:spcBef>
                <a:spcPts val="1065"/>
              </a:spcBef>
              <a:buFont typeface="Microsoft Sans Serif"/>
              <a:buChar char="●"/>
              <a:tabLst>
                <a:tab pos="469265" algn="l"/>
              </a:tabLst>
            </a:pPr>
            <a:r>
              <a:rPr sz="1800" dirty="0">
                <a:latin typeface="Times New Roman"/>
                <a:cs typeface="Times New Roman"/>
              </a:rPr>
              <a:t>Ethernet</a:t>
            </a:r>
            <a:r>
              <a:rPr sz="1800" spc="-105" dirty="0">
                <a:latin typeface="Times New Roman"/>
                <a:cs typeface="Times New Roman"/>
              </a:rPr>
              <a:t> </a:t>
            </a:r>
            <a:r>
              <a:rPr sz="1800" spc="-10" dirty="0">
                <a:latin typeface="Times New Roman"/>
                <a:cs typeface="Times New Roman"/>
              </a:rPr>
              <a:t>shield</a:t>
            </a:r>
            <a:endParaRPr sz="1800" dirty="0">
              <a:latin typeface="Times New Roman"/>
              <a:cs typeface="Times New Roman"/>
            </a:endParaRPr>
          </a:p>
        </p:txBody>
      </p:sp>
      <p:pic>
        <p:nvPicPr>
          <p:cNvPr id="5" name="object 5">
            <a:extLst>
              <a:ext uri="{FF2B5EF4-FFF2-40B4-BE49-F238E27FC236}">
                <a16:creationId xmlns:a16="http://schemas.microsoft.com/office/drawing/2014/main" id="{D26FB7F4-A78C-14E0-C8CA-EE927325BCB9}"/>
              </a:ext>
            </a:extLst>
          </p:cNvPr>
          <p:cNvPicPr/>
          <p:nvPr/>
        </p:nvPicPr>
        <p:blipFill>
          <a:blip r:embed="rId2" cstate="print"/>
          <a:stretch>
            <a:fillRect/>
          </a:stretch>
        </p:blipFill>
        <p:spPr>
          <a:xfrm>
            <a:off x="4814083" y="1431600"/>
            <a:ext cx="5255099" cy="3994799"/>
          </a:xfrm>
          <a:prstGeom prst="rect">
            <a:avLst/>
          </a:prstGeom>
        </p:spPr>
      </p:pic>
    </p:spTree>
    <p:extLst>
      <p:ext uri="{BB962C8B-B14F-4D97-AF65-F5344CB8AC3E}">
        <p14:creationId xmlns:p14="http://schemas.microsoft.com/office/powerpoint/2010/main" val="1818968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AAA0-9B0B-B94B-698C-282063C096DB}"/>
              </a:ext>
            </a:extLst>
          </p:cNvPr>
          <p:cNvSpPr>
            <a:spLocks noGrp="1"/>
          </p:cNvSpPr>
          <p:nvPr>
            <p:ph type="title"/>
          </p:nvPr>
        </p:nvSpPr>
        <p:spPr>
          <a:xfrm>
            <a:off x="677334" y="609600"/>
            <a:ext cx="4012653" cy="855406"/>
          </a:xfrm>
        </p:spPr>
        <p:txBody>
          <a:bodyPr/>
          <a:lstStyle/>
          <a:p>
            <a:r>
              <a:rPr lang="en-IN" dirty="0">
                <a:solidFill>
                  <a:srgbClr val="26A69A"/>
                </a:solidFill>
              </a:rPr>
              <a:t>About</a:t>
            </a:r>
            <a:r>
              <a:rPr lang="en-IN" spc="-30" dirty="0">
                <a:solidFill>
                  <a:srgbClr val="26A69A"/>
                </a:solidFill>
              </a:rPr>
              <a:t> </a:t>
            </a:r>
            <a:r>
              <a:rPr lang="en-IN" dirty="0">
                <a:solidFill>
                  <a:srgbClr val="26A69A"/>
                </a:solidFill>
              </a:rPr>
              <a:t>the</a:t>
            </a:r>
            <a:r>
              <a:rPr lang="en-IN" spc="-25" dirty="0">
                <a:solidFill>
                  <a:srgbClr val="26A69A"/>
                </a:solidFill>
              </a:rPr>
              <a:t> </a:t>
            </a:r>
            <a:r>
              <a:rPr lang="en-IN" spc="-10" dirty="0">
                <a:solidFill>
                  <a:srgbClr val="26A69A"/>
                </a:solidFill>
              </a:rPr>
              <a:t>Project</a:t>
            </a:r>
            <a:endParaRPr lang="en-IN" dirty="0"/>
          </a:p>
        </p:txBody>
      </p:sp>
      <p:sp>
        <p:nvSpPr>
          <p:cNvPr id="4" name="object 4">
            <a:extLst>
              <a:ext uri="{FF2B5EF4-FFF2-40B4-BE49-F238E27FC236}">
                <a16:creationId xmlns:a16="http://schemas.microsoft.com/office/drawing/2014/main" id="{E99E6ABA-867B-4147-9C2E-AF13F19546F7}"/>
              </a:ext>
            </a:extLst>
          </p:cNvPr>
          <p:cNvSpPr txBox="1">
            <a:spLocks noGrp="1"/>
          </p:cNvSpPr>
          <p:nvPr>
            <p:ph idx="1"/>
          </p:nvPr>
        </p:nvSpPr>
        <p:spPr>
          <a:xfrm>
            <a:off x="677863" y="2160588"/>
            <a:ext cx="5772098" cy="2792175"/>
          </a:xfrm>
          <a:prstGeom prst="rect">
            <a:avLst/>
          </a:prstGeom>
        </p:spPr>
        <p:txBody>
          <a:bodyPr vert="horz" wrap="square" lIns="0" tIns="12700" rIns="0" bIns="0" rtlCol="0">
            <a:spAutoFit/>
          </a:bodyPr>
          <a:lstStyle/>
          <a:p>
            <a:pPr marL="379095" marR="989965" indent="-367030">
              <a:lnSpc>
                <a:spcPct val="114599"/>
              </a:lnSpc>
              <a:spcBef>
                <a:spcPts val="100"/>
              </a:spcBef>
              <a:buFont typeface="Microsoft Sans Serif"/>
              <a:buChar char="●"/>
              <a:tabLst>
                <a:tab pos="379095" algn="l"/>
              </a:tabLst>
            </a:pPr>
            <a:r>
              <a:rPr sz="1800" dirty="0">
                <a:solidFill>
                  <a:srgbClr val="26A69A"/>
                </a:solidFill>
                <a:latin typeface="Times New Roman"/>
                <a:cs typeface="Times New Roman"/>
              </a:rPr>
              <a:t>Arduino</a:t>
            </a:r>
            <a:r>
              <a:rPr sz="1800" spc="-15" dirty="0">
                <a:solidFill>
                  <a:srgbClr val="26A69A"/>
                </a:solidFill>
                <a:latin typeface="Times New Roman"/>
                <a:cs typeface="Times New Roman"/>
              </a:rPr>
              <a:t> </a:t>
            </a:r>
            <a:r>
              <a:rPr sz="1800" dirty="0">
                <a:solidFill>
                  <a:srgbClr val="26A69A"/>
                </a:solidFill>
                <a:latin typeface="Times New Roman"/>
                <a:cs typeface="Times New Roman"/>
              </a:rPr>
              <a:t>UNO</a:t>
            </a:r>
            <a:r>
              <a:rPr sz="1800" spc="-15" dirty="0">
                <a:solidFill>
                  <a:srgbClr val="26A69A"/>
                </a:solidFill>
                <a:latin typeface="Times New Roman"/>
                <a:cs typeface="Times New Roman"/>
              </a:rPr>
              <a:t> </a:t>
            </a:r>
            <a:r>
              <a:rPr sz="1800" dirty="0">
                <a:solidFill>
                  <a:srgbClr val="26A69A"/>
                </a:solidFill>
                <a:latin typeface="Times New Roman"/>
                <a:cs typeface="Times New Roman"/>
              </a:rPr>
              <a:t>is</a:t>
            </a:r>
            <a:r>
              <a:rPr sz="1800" spc="-15" dirty="0">
                <a:solidFill>
                  <a:srgbClr val="26A69A"/>
                </a:solidFill>
                <a:latin typeface="Times New Roman"/>
                <a:cs typeface="Times New Roman"/>
              </a:rPr>
              <a:t> </a:t>
            </a:r>
            <a:r>
              <a:rPr sz="1800" dirty="0">
                <a:solidFill>
                  <a:srgbClr val="26A69A"/>
                </a:solidFill>
                <a:latin typeface="Times New Roman"/>
                <a:cs typeface="Times New Roman"/>
              </a:rPr>
              <a:t>based</a:t>
            </a:r>
            <a:r>
              <a:rPr sz="1800" spc="-10" dirty="0">
                <a:solidFill>
                  <a:srgbClr val="26A69A"/>
                </a:solidFill>
                <a:latin typeface="Times New Roman"/>
                <a:cs typeface="Times New Roman"/>
              </a:rPr>
              <a:t> </a:t>
            </a:r>
            <a:r>
              <a:rPr sz="1800" dirty="0">
                <a:solidFill>
                  <a:srgbClr val="26A69A"/>
                </a:solidFill>
                <a:latin typeface="Times New Roman"/>
                <a:cs typeface="Times New Roman"/>
              </a:rPr>
              <a:t>on</a:t>
            </a:r>
            <a:r>
              <a:rPr sz="1800" spc="-15" dirty="0">
                <a:solidFill>
                  <a:srgbClr val="26A69A"/>
                </a:solidFill>
                <a:latin typeface="Times New Roman"/>
                <a:cs typeface="Times New Roman"/>
              </a:rPr>
              <a:t> </a:t>
            </a:r>
            <a:r>
              <a:rPr sz="1800" spc="-25" dirty="0">
                <a:solidFill>
                  <a:srgbClr val="26A69A"/>
                </a:solidFill>
                <a:latin typeface="Times New Roman"/>
                <a:cs typeface="Times New Roman"/>
              </a:rPr>
              <a:t>an </a:t>
            </a:r>
            <a:r>
              <a:rPr sz="1800" spc="-40" dirty="0">
                <a:solidFill>
                  <a:srgbClr val="26A69A"/>
                </a:solidFill>
                <a:latin typeface="Times New Roman"/>
                <a:cs typeface="Times New Roman"/>
              </a:rPr>
              <a:t>ATmega328P</a:t>
            </a:r>
            <a:r>
              <a:rPr sz="1800" spc="-15" dirty="0">
                <a:solidFill>
                  <a:srgbClr val="26A69A"/>
                </a:solidFill>
                <a:latin typeface="Times New Roman"/>
                <a:cs typeface="Times New Roman"/>
              </a:rPr>
              <a:t> </a:t>
            </a:r>
            <a:r>
              <a:rPr sz="1800" spc="-10" dirty="0">
                <a:solidFill>
                  <a:srgbClr val="26A69A"/>
                </a:solidFill>
                <a:latin typeface="Times New Roman"/>
                <a:cs typeface="Times New Roman"/>
              </a:rPr>
              <a:t>microcontroller.</a:t>
            </a:r>
            <a:endParaRPr sz="1800" dirty="0">
              <a:latin typeface="Times New Roman"/>
              <a:cs typeface="Times New Roman"/>
            </a:endParaRPr>
          </a:p>
          <a:p>
            <a:pPr marL="379095" marR="5080" indent="-367030">
              <a:lnSpc>
                <a:spcPct val="114599"/>
              </a:lnSpc>
              <a:buFont typeface="Microsoft Sans Serif"/>
              <a:buChar char="●"/>
              <a:tabLst>
                <a:tab pos="379095" algn="l"/>
              </a:tabLst>
            </a:pPr>
            <a:r>
              <a:rPr sz="1800" dirty="0">
                <a:solidFill>
                  <a:srgbClr val="26A69A"/>
                </a:solidFill>
                <a:latin typeface="Times New Roman"/>
                <a:cs typeface="Times New Roman"/>
              </a:rPr>
              <a:t>It</a:t>
            </a:r>
            <a:r>
              <a:rPr sz="1800" spc="-30" dirty="0">
                <a:solidFill>
                  <a:srgbClr val="26A69A"/>
                </a:solidFill>
                <a:latin typeface="Times New Roman"/>
                <a:cs typeface="Times New Roman"/>
              </a:rPr>
              <a:t> </a:t>
            </a:r>
            <a:r>
              <a:rPr sz="1800" dirty="0">
                <a:solidFill>
                  <a:srgbClr val="26A69A"/>
                </a:solidFill>
                <a:latin typeface="Times New Roman"/>
                <a:cs typeface="Times New Roman"/>
              </a:rPr>
              <a:t>is</a:t>
            </a:r>
            <a:r>
              <a:rPr sz="1800" spc="-25" dirty="0">
                <a:solidFill>
                  <a:srgbClr val="26A69A"/>
                </a:solidFill>
                <a:latin typeface="Times New Roman"/>
                <a:cs typeface="Times New Roman"/>
              </a:rPr>
              <a:t> </a:t>
            </a:r>
            <a:r>
              <a:rPr sz="1800" dirty="0">
                <a:solidFill>
                  <a:srgbClr val="26A69A"/>
                </a:solidFill>
                <a:latin typeface="Times New Roman"/>
                <a:cs typeface="Times New Roman"/>
              </a:rPr>
              <a:t>easy</a:t>
            </a:r>
            <a:r>
              <a:rPr sz="1800" spc="-25" dirty="0">
                <a:solidFill>
                  <a:srgbClr val="26A69A"/>
                </a:solidFill>
                <a:latin typeface="Times New Roman"/>
                <a:cs typeface="Times New Roman"/>
              </a:rPr>
              <a:t> </a:t>
            </a:r>
            <a:r>
              <a:rPr sz="1800" dirty="0">
                <a:solidFill>
                  <a:srgbClr val="26A69A"/>
                </a:solidFill>
                <a:latin typeface="Times New Roman"/>
                <a:cs typeface="Times New Roman"/>
              </a:rPr>
              <a:t>to</a:t>
            </a:r>
            <a:r>
              <a:rPr sz="1800" spc="-25" dirty="0">
                <a:solidFill>
                  <a:srgbClr val="26A69A"/>
                </a:solidFill>
                <a:latin typeface="Times New Roman"/>
                <a:cs typeface="Times New Roman"/>
              </a:rPr>
              <a:t> </a:t>
            </a:r>
            <a:r>
              <a:rPr sz="1800" dirty="0">
                <a:solidFill>
                  <a:srgbClr val="26A69A"/>
                </a:solidFill>
                <a:latin typeface="Times New Roman"/>
                <a:cs typeface="Times New Roman"/>
              </a:rPr>
              <a:t>use</a:t>
            </a:r>
            <a:r>
              <a:rPr sz="1800" spc="-25" dirty="0">
                <a:solidFill>
                  <a:srgbClr val="26A69A"/>
                </a:solidFill>
                <a:latin typeface="Times New Roman"/>
                <a:cs typeface="Times New Roman"/>
              </a:rPr>
              <a:t> </a:t>
            </a:r>
            <a:r>
              <a:rPr sz="1800" dirty="0">
                <a:solidFill>
                  <a:srgbClr val="26A69A"/>
                </a:solidFill>
                <a:latin typeface="Times New Roman"/>
                <a:cs typeface="Times New Roman"/>
              </a:rPr>
              <a:t>compared</a:t>
            </a:r>
            <a:r>
              <a:rPr sz="1800" spc="-25" dirty="0">
                <a:solidFill>
                  <a:srgbClr val="26A69A"/>
                </a:solidFill>
                <a:latin typeface="Times New Roman"/>
                <a:cs typeface="Times New Roman"/>
              </a:rPr>
              <a:t> </a:t>
            </a:r>
            <a:r>
              <a:rPr sz="1800" dirty="0">
                <a:solidFill>
                  <a:srgbClr val="26A69A"/>
                </a:solidFill>
                <a:latin typeface="Times New Roman"/>
                <a:cs typeface="Times New Roman"/>
              </a:rPr>
              <a:t>to</a:t>
            </a:r>
            <a:r>
              <a:rPr sz="1800" spc="-20" dirty="0">
                <a:solidFill>
                  <a:srgbClr val="26A69A"/>
                </a:solidFill>
                <a:latin typeface="Times New Roman"/>
                <a:cs typeface="Times New Roman"/>
              </a:rPr>
              <a:t> </a:t>
            </a:r>
            <a:r>
              <a:rPr sz="1800" spc="-10" dirty="0">
                <a:solidFill>
                  <a:srgbClr val="26A69A"/>
                </a:solidFill>
                <a:latin typeface="Times New Roman"/>
                <a:cs typeface="Times New Roman"/>
              </a:rPr>
              <a:t>other </a:t>
            </a:r>
            <a:r>
              <a:rPr sz="1800" dirty="0">
                <a:solidFill>
                  <a:srgbClr val="26A69A"/>
                </a:solidFill>
                <a:latin typeface="Times New Roman"/>
                <a:cs typeface="Times New Roman"/>
              </a:rPr>
              <a:t>boards,</a:t>
            </a:r>
            <a:r>
              <a:rPr sz="1800" spc="-45" dirty="0">
                <a:solidFill>
                  <a:srgbClr val="26A69A"/>
                </a:solidFill>
                <a:latin typeface="Times New Roman"/>
                <a:cs typeface="Times New Roman"/>
              </a:rPr>
              <a:t> </a:t>
            </a:r>
            <a:r>
              <a:rPr sz="1800" dirty="0">
                <a:solidFill>
                  <a:srgbClr val="26A69A"/>
                </a:solidFill>
                <a:latin typeface="Times New Roman"/>
                <a:cs typeface="Times New Roman"/>
              </a:rPr>
              <a:t>such</a:t>
            </a:r>
            <a:r>
              <a:rPr sz="1800" spc="-20" dirty="0">
                <a:solidFill>
                  <a:srgbClr val="26A69A"/>
                </a:solidFill>
                <a:latin typeface="Times New Roman"/>
                <a:cs typeface="Times New Roman"/>
              </a:rPr>
              <a:t> </a:t>
            </a:r>
            <a:r>
              <a:rPr sz="1800" dirty="0">
                <a:solidFill>
                  <a:srgbClr val="26A69A"/>
                </a:solidFill>
                <a:latin typeface="Times New Roman"/>
                <a:cs typeface="Times New Roman"/>
              </a:rPr>
              <a:t>as</a:t>
            </a:r>
            <a:r>
              <a:rPr sz="1800" spc="-30" dirty="0">
                <a:solidFill>
                  <a:srgbClr val="26A69A"/>
                </a:solidFill>
                <a:latin typeface="Times New Roman"/>
                <a:cs typeface="Times New Roman"/>
              </a:rPr>
              <a:t> </a:t>
            </a:r>
            <a:r>
              <a:rPr sz="1800" spc="-20" dirty="0">
                <a:solidFill>
                  <a:srgbClr val="26A69A"/>
                </a:solidFill>
                <a:latin typeface="Times New Roman"/>
                <a:cs typeface="Times New Roman"/>
              </a:rPr>
              <a:t>the</a:t>
            </a:r>
            <a:r>
              <a:rPr sz="1800" spc="-105" dirty="0">
                <a:solidFill>
                  <a:srgbClr val="26A69A"/>
                </a:solidFill>
                <a:latin typeface="Times New Roman"/>
                <a:cs typeface="Times New Roman"/>
              </a:rPr>
              <a:t> </a:t>
            </a:r>
            <a:r>
              <a:rPr sz="1800" dirty="0">
                <a:solidFill>
                  <a:srgbClr val="26A69A"/>
                </a:solidFill>
                <a:latin typeface="Times New Roman"/>
                <a:cs typeface="Times New Roman"/>
              </a:rPr>
              <a:t>Arduino</a:t>
            </a:r>
            <a:r>
              <a:rPr sz="1800" spc="-25" dirty="0">
                <a:solidFill>
                  <a:srgbClr val="26A69A"/>
                </a:solidFill>
                <a:latin typeface="Times New Roman"/>
                <a:cs typeface="Times New Roman"/>
              </a:rPr>
              <a:t> </a:t>
            </a:r>
            <a:r>
              <a:rPr sz="1800" dirty="0">
                <a:solidFill>
                  <a:srgbClr val="26A69A"/>
                </a:solidFill>
                <a:latin typeface="Times New Roman"/>
                <a:cs typeface="Times New Roman"/>
              </a:rPr>
              <a:t>Mega</a:t>
            </a:r>
            <a:r>
              <a:rPr sz="1800" spc="-25" dirty="0">
                <a:solidFill>
                  <a:srgbClr val="26A69A"/>
                </a:solidFill>
                <a:latin typeface="Times New Roman"/>
                <a:cs typeface="Times New Roman"/>
              </a:rPr>
              <a:t> </a:t>
            </a:r>
            <a:r>
              <a:rPr sz="1800" spc="-10" dirty="0">
                <a:solidFill>
                  <a:srgbClr val="26A69A"/>
                </a:solidFill>
                <a:latin typeface="Times New Roman"/>
                <a:cs typeface="Times New Roman"/>
              </a:rPr>
              <a:t>board, </a:t>
            </a:r>
            <a:r>
              <a:rPr sz="1800" dirty="0">
                <a:solidFill>
                  <a:srgbClr val="26A69A"/>
                </a:solidFill>
                <a:latin typeface="Times New Roman"/>
                <a:cs typeface="Times New Roman"/>
              </a:rPr>
              <a:t>etc.</a:t>
            </a:r>
            <a:r>
              <a:rPr sz="1800" spc="-75" dirty="0">
                <a:solidFill>
                  <a:srgbClr val="26A69A"/>
                </a:solidFill>
                <a:latin typeface="Times New Roman"/>
                <a:cs typeface="Times New Roman"/>
              </a:rPr>
              <a:t> </a:t>
            </a:r>
            <a:r>
              <a:rPr sz="1800" dirty="0">
                <a:solidFill>
                  <a:srgbClr val="26A69A"/>
                </a:solidFill>
                <a:latin typeface="Times New Roman"/>
                <a:cs typeface="Times New Roman"/>
              </a:rPr>
              <a:t>The</a:t>
            </a:r>
            <a:r>
              <a:rPr sz="1800" spc="-40" dirty="0">
                <a:solidFill>
                  <a:srgbClr val="26A69A"/>
                </a:solidFill>
                <a:latin typeface="Times New Roman"/>
                <a:cs typeface="Times New Roman"/>
              </a:rPr>
              <a:t> </a:t>
            </a:r>
            <a:r>
              <a:rPr sz="1800" dirty="0">
                <a:solidFill>
                  <a:srgbClr val="26A69A"/>
                </a:solidFill>
                <a:latin typeface="Times New Roman"/>
                <a:cs typeface="Times New Roman"/>
              </a:rPr>
              <a:t>board</a:t>
            </a:r>
            <a:r>
              <a:rPr sz="1800" spc="-40" dirty="0">
                <a:solidFill>
                  <a:srgbClr val="26A69A"/>
                </a:solidFill>
                <a:latin typeface="Times New Roman"/>
                <a:cs typeface="Times New Roman"/>
              </a:rPr>
              <a:t> </a:t>
            </a:r>
            <a:r>
              <a:rPr sz="1800" dirty="0">
                <a:solidFill>
                  <a:srgbClr val="26A69A"/>
                </a:solidFill>
                <a:latin typeface="Times New Roman"/>
                <a:cs typeface="Times New Roman"/>
              </a:rPr>
              <a:t>consists</a:t>
            </a:r>
            <a:r>
              <a:rPr sz="1800" spc="-45" dirty="0">
                <a:solidFill>
                  <a:srgbClr val="26A69A"/>
                </a:solidFill>
                <a:latin typeface="Times New Roman"/>
                <a:cs typeface="Times New Roman"/>
              </a:rPr>
              <a:t> </a:t>
            </a:r>
            <a:r>
              <a:rPr sz="1800" dirty="0">
                <a:solidFill>
                  <a:srgbClr val="26A69A"/>
                </a:solidFill>
                <a:latin typeface="Times New Roman"/>
                <a:cs typeface="Times New Roman"/>
              </a:rPr>
              <a:t>of</a:t>
            </a:r>
            <a:r>
              <a:rPr sz="1800" spc="-40" dirty="0">
                <a:solidFill>
                  <a:srgbClr val="26A69A"/>
                </a:solidFill>
                <a:latin typeface="Times New Roman"/>
                <a:cs typeface="Times New Roman"/>
              </a:rPr>
              <a:t> </a:t>
            </a:r>
            <a:r>
              <a:rPr sz="1800" dirty="0">
                <a:solidFill>
                  <a:srgbClr val="26A69A"/>
                </a:solidFill>
                <a:latin typeface="Times New Roman"/>
                <a:cs typeface="Times New Roman"/>
              </a:rPr>
              <a:t>digital</a:t>
            </a:r>
            <a:r>
              <a:rPr sz="1800" spc="-45" dirty="0">
                <a:solidFill>
                  <a:srgbClr val="26A69A"/>
                </a:solidFill>
                <a:latin typeface="Times New Roman"/>
                <a:cs typeface="Times New Roman"/>
              </a:rPr>
              <a:t> </a:t>
            </a:r>
            <a:r>
              <a:rPr sz="1800" spc="-25" dirty="0">
                <a:solidFill>
                  <a:srgbClr val="26A69A"/>
                </a:solidFill>
                <a:latin typeface="Times New Roman"/>
                <a:cs typeface="Times New Roman"/>
              </a:rPr>
              <a:t>and </a:t>
            </a:r>
            <a:r>
              <a:rPr sz="1800" dirty="0">
                <a:solidFill>
                  <a:srgbClr val="26A69A"/>
                </a:solidFill>
                <a:latin typeface="Times New Roman"/>
                <a:cs typeface="Times New Roman"/>
              </a:rPr>
              <a:t>analog</a:t>
            </a:r>
            <a:r>
              <a:rPr sz="1800" spc="-35" dirty="0">
                <a:solidFill>
                  <a:srgbClr val="26A69A"/>
                </a:solidFill>
                <a:latin typeface="Times New Roman"/>
                <a:cs typeface="Times New Roman"/>
              </a:rPr>
              <a:t> </a:t>
            </a:r>
            <a:r>
              <a:rPr sz="1800" dirty="0">
                <a:solidFill>
                  <a:srgbClr val="26A69A"/>
                </a:solidFill>
                <a:latin typeface="Times New Roman"/>
                <a:cs typeface="Times New Roman"/>
              </a:rPr>
              <a:t>Input</a:t>
            </a:r>
            <a:r>
              <a:rPr sz="1800" spc="-35" dirty="0">
                <a:solidFill>
                  <a:srgbClr val="26A69A"/>
                </a:solidFill>
                <a:latin typeface="Times New Roman"/>
                <a:cs typeface="Times New Roman"/>
              </a:rPr>
              <a:t> </a:t>
            </a:r>
            <a:r>
              <a:rPr sz="1800" dirty="0">
                <a:solidFill>
                  <a:srgbClr val="26A69A"/>
                </a:solidFill>
                <a:latin typeface="Times New Roman"/>
                <a:cs typeface="Times New Roman"/>
              </a:rPr>
              <a:t>/</a:t>
            </a:r>
            <a:r>
              <a:rPr sz="1800" spc="-35" dirty="0">
                <a:solidFill>
                  <a:srgbClr val="26A69A"/>
                </a:solidFill>
                <a:latin typeface="Times New Roman"/>
                <a:cs typeface="Times New Roman"/>
              </a:rPr>
              <a:t> </a:t>
            </a:r>
            <a:r>
              <a:rPr sz="1800" dirty="0">
                <a:solidFill>
                  <a:srgbClr val="26A69A"/>
                </a:solidFill>
                <a:latin typeface="Times New Roman"/>
                <a:cs typeface="Times New Roman"/>
              </a:rPr>
              <a:t>Output</a:t>
            </a:r>
            <a:r>
              <a:rPr sz="1800" spc="-35" dirty="0">
                <a:solidFill>
                  <a:srgbClr val="26A69A"/>
                </a:solidFill>
                <a:latin typeface="Times New Roman"/>
                <a:cs typeface="Times New Roman"/>
              </a:rPr>
              <a:t> </a:t>
            </a:r>
            <a:r>
              <a:rPr sz="1800" dirty="0">
                <a:solidFill>
                  <a:srgbClr val="26A69A"/>
                </a:solidFill>
                <a:latin typeface="Times New Roman"/>
                <a:cs typeface="Times New Roman"/>
              </a:rPr>
              <a:t>pins</a:t>
            </a:r>
            <a:r>
              <a:rPr sz="1800" spc="-40" dirty="0">
                <a:solidFill>
                  <a:srgbClr val="26A69A"/>
                </a:solidFill>
                <a:latin typeface="Times New Roman"/>
                <a:cs typeface="Times New Roman"/>
              </a:rPr>
              <a:t> </a:t>
            </a:r>
            <a:r>
              <a:rPr sz="1800" dirty="0">
                <a:solidFill>
                  <a:srgbClr val="26A69A"/>
                </a:solidFill>
                <a:latin typeface="Times New Roman"/>
                <a:cs typeface="Times New Roman"/>
              </a:rPr>
              <a:t>(I/O),</a:t>
            </a:r>
            <a:r>
              <a:rPr sz="1800" spc="-30" dirty="0">
                <a:solidFill>
                  <a:srgbClr val="26A69A"/>
                </a:solidFill>
                <a:latin typeface="Times New Roman"/>
                <a:cs typeface="Times New Roman"/>
              </a:rPr>
              <a:t> </a:t>
            </a:r>
            <a:r>
              <a:rPr sz="1800" spc="-10" dirty="0">
                <a:solidFill>
                  <a:srgbClr val="26A69A"/>
                </a:solidFill>
                <a:latin typeface="Times New Roman"/>
                <a:cs typeface="Times New Roman"/>
              </a:rPr>
              <a:t>shields, </a:t>
            </a:r>
            <a:r>
              <a:rPr sz="1800" dirty="0">
                <a:solidFill>
                  <a:srgbClr val="26A69A"/>
                </a:solidFill>
                <a:latin typeface="Times New Roman"/>
                <a:cs typeface="Times New Roman"/>
              </a:rPr>
              <a:t>and</a:t>
            </a:r>
            <a:r>
              <a:rPr sz="1800" spc="-35" dirty="0">
                <a:solidFill>
                  <a:srgbClr val="26A69A"/>
                </a:solidFill>
                <a:latin typeface="Times New Roman"/>
                <a:cs typeface="Times New Roman"/>
              </a:rPr>
              <a:t> </a:t>
            </a:r>
            <a:r>
              <a:rPr sz="1800" dirty="0">
                <a:solidFill>
                  <a:srgbClr val="26A69A"/>
                </a:solidFill>
                <a:latin typeface="Times New Roman"/>
                <a:cs typeface="Times New Roman"/>
              </a:rPr>
              <a:t>other</a:t>
            </a:r>
            <a:r>
              <a:rPr sz="1800" spc="-30" dirty="0">
                <a:solidFill>
                  <a:srgbClr val="26A69A"/>
                </a:solidFill>
                <a:latin typeface="Times New Roman"/>
                <a:cs typeface="Times New Roman"/>
              </a:rPr>
              <a:t> </a:t>
            </a:r>
            <a:r>
              <a:rPr sz="1800" spc="-10" dirty="0">
                <a:solidFill>
                  <a:srgbClr val="26A69A"/>
                </a:solidFill>
                <a:latin typeface="Times New Roman"/>
                <a:cs typeface="Times New Roman"/>
              </a:rPr>
              <a:t>circuits.</a:t>
            </a:r>
            <a:endParaRPr sz="1800" dirty="0">
              <a:latin typeface="Times New Roman"/>
              <a:cs typeface="Times New Roman"/>
            </a:endParaRPr>
          </a:p>
          <a:p>
            <a:pPr marL="379095" marR="29845" indent="-367030">
              <a:lnSpc>
                <a:spcPct val="114599"/>
              </a:lnSpc>
              <a:buFont typeface="Microsoft Sans Serif"/>
              <a:buChar char="●"/>
              <a:tabLst>
                <a:tab pos="379095" algn="l"/>
              </a:tabLst>
            </a:pPr>
            <a:r>
              <a:rPr sz="1800" spc="-20" dirty="0">
                <a:solidFill>
                  <a:srgbClr val="26A69A"/>
                </a:solidFill>
                <a:latin typeface="Times New Roman"/>
                <a:cs typeface="Times New Roman"/>
              </a:rPr>
              <a:t>The</a:t>
            </a:r>
            <a:r>
              <a:rPr sz="1800" spc="-105" dirty="0">
                <a:solidFill>
                  <a:srgbClr val="26A69A"/>
                </a:solidFill>
                <a:latin typeface="Times New Roman"/>
                <a:cs typeface="Times New Roman"/>
              </a:rPr>
              <a:t> </a:t>
            </a:r>
            <a:r>
              <a:rPr sz="1800" dirty="0">
                <a:solidFill>
                  <a:srgbClr val="26A69A"/>
                </a:solidFill>
                <a:latin typeface="Times New Roman"/>
                <a:cs typeface="Times New Roman"/>
              </a:rPr>
              <a:t>Arduino</a:t>
            </a:r>
            <a:r>
              <a:rPr sz="1800" spc="-45" dirty="0">
                <a:solidFill>
                  <a:srgbClr val="26A69A"/>
                </a:solidFill>
                <a:latin typeface="Times New Roman"/>
                <a:cs typeface="Times New Roman"/>
              </a:rPr>
              <a:t> </a:t>
            </a:r>
            <a:r>
              <a:rPr sz="1800" dirty="0">
                <a:solidFill>
                  <a:srgbClr val="26A69A"/>
                </a:solidFill>
                <a:latin typeface="Times New Roman"/>
                <a:cs typeface="Times New Roman"/>
              </a:rPr>
              <a:t>UNO</a:t>
            </a:r>
            <a:r>
              <a:rPr sz="1800" spc="-25" dirty="0">
                <a:solidFill>
                  <a:srgbClr val="26A69A"/>
                </a:solidFill>
                <a:latin typeface="Times New Roman"/>
                <a:cs typeface="Times New Roman"/>
              </a:rPr>
              <a:t> </a:t>
            </a:r>
            <a:r>
              <a:rPr sz="1800" dirty="0">
                <a:solidFill>
                  <a:srgbClr val="26A69A"/>
                </a:solidFill>
                <a:latin typeface="Times New Roman"/>
                <a:cs typeface="Times New Roman"/>
              </a:rPr>
              <a:t>includes</a:t>
            </a:r>
            <a:r>
              <a:rPr sz="1800" spc="-30" dirty="0">
                <a:solidFill>
                  <a:srgbClr val="26A69A"/>
                </a:solidFill>
                <a:latin typeface="Times New Roman"/>
                <a:cs typeface="Times New Roman"/>
              </a:rPr>
              <a:t> </a:t>
            </a:r>
            <a:r>
              <a:rPr sz="1800" dirty="0">
                <a:solidFill>
                  <a:srgbClr val="26A69A"/>
                </a:solidFill>
                <a:latin typeface="Times New Roman"/>
                <a:cs typeface="Times New Roman"/>
              </a:rPr>
              <a:t>6</a:t>
            </a:r>
            <a:r>
              <a:rPr sz="1800" spc="-20" dirty="0">
                <a:solidFill>
                  <a:srgbClr val="26A69A"/>
                </a:solidFill>
                <a:latin typeface="Times New Roman"/>
                <a:cs typeface="Times New Roman"/>
              </a:rPr>
              <a:t> </a:t>
            </a:r>
            <a:r>
              <a:rPr sz="1800" dirty="0">
                <a:solidFill>
                  <a:srgbClr val="26A69A"/>
                </a:solidFill>
                <a:latin typeface="Times New Roman"/>
                <a:cs typeface="Times New Roman"/>
              </a:rPr>
              <a:t>analog</a:t>
            </a:r>
            <a:r>
              <a:rPr sz="1800" spc="-25" dirty="0">
                <a:solidFill>
                  <a:srgbClr val="26A69A"/>
                </a:solidFill>
                <a:latin typeface="Times New Roman"/>
                <a:cs typeface="Times New Roman"/>
              </a:rPr>
              <a:t> pin </a:t>
            </a:r>
            <a:r>
              <a:rPr sz="1800" dirty="0">
                <a:solidFill>
                  <a:srgbClr val="26A69A"/>
                </a:solidFill>
                <a:latin typeface="Times New Roman"/>
                <a:cs typeface="Times New Roman"/>
              </a:rPr>
              <a:t>inputs,</a:t>
            </a:r>
            <a:r>
              <a:rPr sz="1800" spc="-20" dirty="0">
                <a:solidFill>
                  <a:srgbClr val="26A69A"/>
                </a:solidFill>
                <a:latin typeface="Times New Roman"/>
                <a:cs typeface="Times New Roman"/>
              </a:rPr>
              <a:t> </a:t>
            </a:r>
            <a:r>
              <a:rPr sz="1800" dirty="0">
                <a:solidFill>
                  <a:srgbClr val="26A69A"/>
                </a:solidFill>
                <a:latin typeface="Times New Roman"/>
                <a:cs typeface="Times New Roman"/>
              </a:rPr>
              <a:t>14</a:t>
            </a:r>
            <a:r>
              <a:rPr sz="1800" spc="-15" dirty="0">
                <a:solidFill>
                  <a:srgbClr val="26A69A"/>
                </a:solidFill>
                <a:latin typeface="Times New Roman"/>
                <a:cs typeface="Times New Roman"/>
              </a:rPr>
              <a:t> </a:t>
            </a:r>
            <a:r>
              <a:rPr sz="1800" dirty="0">
                <a:solidFill>
                  <a:srgbClr val="26A69A"/>
                </a:solidFill>
                <a:latin typeface="Times New Roman"/>
                <a:cs typeface="Times New Roman"/>
              </a:rPr>
              <a:t>digital</a:t>
            </a:r>
            <a:r>
              <a:rPr sz="1800" spc="-20" dirty="0">
                <a:solidFill>
                  <a:srgbClr val="26A69A"/>
                </a:solidFill>
                <a:latin typeface="Times New Roman"/>
                <a:cs typeface="Times New Roman"/>
              </a:rPr>
              <a:t> </a:t>
            </a:r>
            <a:r>
              <a:rPr sz="1800" dirty="0">
                <a:solidFill>
                  <a:srgbClr val="26A69A"/>
                </a:solidFill>
                <a:latin typeface="Times New Roman"/>
                <a:cs typeface="Times New Roman"/>
              </a:rPr>
              <a:t>pins,</a:t>
            </a:r>
            <a:r>
              <a:rPr sz="1800" spc="-15" dirty="0">
                <a:solidFill>
                  <a:srgbClr val="26A69A"/>
                </a:solidFill>
                <a:latin typeface="Times New Roman"/>
                <a:cs typeface="Times New Roman"/>
              </a:rPr>
              <a:t> </a:t>
            </a:r>
            <a:r>
              <a:rPr sz="1800" dirty="0">
                <a:solidFill>
                  <a:srgbClr val="26A69A"/>
                </a:solidFill>
                <a:latin typeface="Times New Roman"/>
                <a:cs typeface="Times New Roman"/>
              </a:rPr>
              <a:t>a</a:t>
            </a:r>
            <a:r>
              <a:rPr sz="1800" spc="-20" dirty="0">
                <a:solidFill>
                  <a:srgbClr val="26A69A"/>
                </a:solidFill>
                <a:latin typeface="Times New Roman"/>
                <a:cs typeface="Times New Roman"/>
              </a:rPr>
              <a:t> </a:t>
            </a:r>
            <a:r>
              <a:rPr sz="1800" dirty="0">
                <a:solidFill>
                  <a:srgbClr val="26A69A"/>
                </a:solidFill>
                <a:latin typeface="Times New Roman"/>
                <a:cs typeface="Times New Roman"/>
              </a:rPr>
              <a:t>USB</a:t>
            </a:r>
            <a:r>
              <a:rPr sz="1800" spc="-20" dirty="0">
                <a:solidFill>
                  <a:srgbClr val="26A69A"/>
                </a:solidFill>
                <a:latin typeface="Times New Roman"/>
                <a:cs typeface="Times New Roman"/>
              </a:rPr>
              <a:t> </a:t>
            </a:r>
            <a:r>
              <a:rPr sz="1800" spc="-10" dirty="0">
                <a:solidFill>
                  <a:srgbClr val="26A69A"/>
                </a:solidFill>
                <a:latin typeface="Times New Roman"/>
                <a:cs typeface="Times New Roman"/>
              </a:rPr>
              <a:t>connector, </a:t>
            </a:r>
            <a:r>
              <a:rPr sz="1800" dirty="0">
                <a:solidFill>
                  <a:srgbClr val="26A69A"/>
                </a:solidFill>
                <a:latin typeface="Times New Roman"/>
                <a:cs typeface="Times New Roman"/>
              </a:rPr>
              <a:t>a</a:t>
            </a:r>
            <a:r>
              <a:rPr sz="1800" spc="-25" dirty="0">
                <a:solidFill>
                  <a:srgbClr val="26A69A"/>
                </a:solidFill>
                <a:latin typeface="Times New Roman"/>
                <a:cs typeface="Times New Roman"/>
              </a:rPr>
              <a:t> </a:t>
            </a:r>
            <a:r>
              <a:rPr sz="1800" dirty="0">
                <a:solidFill>
                  <a:srgbClr val="26A69A"/>
                </a:solidFill>
                <a:latin typeface="Times New Roman"/>
                <a:cs typeface="Times New Roman"/>
              </a:rPr>
              <a:t>power</a:t>
            </a:r>
            <a:r>
              <a:rPr sz="1800" spc="-20" dirty="0">
                <a:solidFill>
                  <a:srgbClr val="26A69A"/>
                </a:solidFill>
                <a:latin typeface="Times New Roman"/>
                <a:cs typeface="Times New Roman"/>
              </a:rPr>
              <a:t> </a:t>
            </a:r>
            <a:r>
              <a:rPr sz="1800" dirty="0">
                <a:solidFill>
                  <a:srgbClr val="26A69A"/>
                </a:solidFill>
                <a:latin typeface="Times New Roman"/>
                <a:cs typeface="Times New Roman"/>
              </a:rPr>
              <a:t>jack,</a:t>
            </a:r>
            <a:r>
              <a:rPr sz="1800" spc="-20" dirty="0">
                <a:solidFill>
                  <a:srgbClr val="26A69A"/>
                </a:solidFill>
                <a:latin typeface="Times New Roman"/>
                <a:cs typeface="Times New Roman"/>
              </a:rPr>
              <a:t> </a:t>
            </a:r>
            <a:r>
              <a:rPr sz="1800" dirty="0">
                <a:solidFill>
                  <a:srgbClr val="26A69A"/>
                </a:solidFill>
                <a:latin typeface="Times New Roman"/>
                <a:cs typeface="Times New Roman"/>
              </a:rPr>
              <a:t>and</a:t>
            </a:r>
            <a:r>
              <a:rPr sz="1800" spc="-20" dirty="0">
                <a:solidFill>
                  <a:srgbClr val="26A69A"/>
                </a:solidFill>
                <a:latin typeface="Times New Roman"/>
                <a:cs typeface="Times New Roman"/>
              </a:rPr>
              <a:t> </a:t>
            </a:r>
            <a:r>
              <a:rPr sz="1800" dirty="0">
                <a:solidFill>
                  <a:srgbClr val="26A69A"/>
                </a:solidFill>
                <a:latin typeface="Times New Roman"/>
                <a:cs typeface="Times New Roman"/>
              </a:rPr>
              <a:t>an</a:t>
            </a:r>
            <a:r>
              <a:rPr sz="1800" spc="-20" dirty="0">
                <a:solidFill>
                  <a:srgbClr val="26A69A"/>
                </a:solidFill>
                <a:latin typeface="Times New Roman"/>
                <a:cs typeface="Times New Roman"/>
              </a:rPr>
              <a:t> </a:t>
            </a:r>
            <a:r>
              <a:rPr sz="1800" dirty="0">
                <a:solidFill>
                  <a:srgbClr val="26A69A"/>
                </a:solidFill>
                <a:latin typeface="Times New Roman"/>
                <a:cs typeface="Times New Roman"/>
              </a:rPr>
              <a:t>ICSP</a:t>
            </a:r>
            <a:r>
              <a:rPr sz="1800" spc="-85" dirty="0">
                <a:solidFill>
                  <a:srgbClr val="26A69A"/>
                </a:solidFill>
                <a:latin typeface="Times New Roman"/>
                <a:cs typeface="Times New Roman"/>
              </a:rPr>
              <a:t> </a:t>
            </a:r>
            <a:r>
              <a:rPr sz="1800" spc="-20" dirty="0">
                <a:solidFill>
                  <a:srgbClr val="26A69A"/>
                </a:solidFill>
                <a:latin typeface="Times New Roman"/>
                <a:cs typeface="Times New Roman"/>
              </a:rPr>
              <a:t>(In-</a:t>
            </a:r>
            <a:r>
              <a:rPr sz="1800" spc="-10" dirty="0">
                <a:solidFill>
                  <a:srgbClr val="26A69A"/>
                </a:solidFill>
                <a:latin typeface="Times New Roman"/>
                <a:cs typeface="Times New Roman"/>
              </a:rPr>
              <a:t>Circuit </a:t>
            </a:r>
            <a:r>
              <a:rPr sz="1800" dirty="0">
                <a:solidFill>
                  <a:srgbClr val="26A69A"/>
                </a:solidFill>
                <a:latin typeface="Times New Roman"/>
                <a:cs typeface="Times New Roman"/>
              </a:rPr>
              <a:t>Serial</a:t>
            </a:r>
            <a:r>
              <a:rPr sz="1800" spc="-95" dirty="0">
                <a:solidFill>
                  <a:srgbClr val="26A69A"/>
                </a:solidFill>
                <a:latin typeface="Times New Roman"/>
                <a:cs typeface="Times New Roman"/>
              </a:rPr>
              <a:t> </a:t>
            </a:r>
            <a:r>
              <a:rPr sz="1800" dirty="0">
                <a:solidFill>
                  <a:srgbClr val="26A69A"/>
                </a:solidFill>
                <a:latin typeface="Times New Roman"/>
                <a:cs typeface="Times New Roman"/>
              </a:rPr>
              <a:t>Programming)</a:t>
            </a:r>
            <a:r>
              <a:rPr sz="1800" spc="-85" dirty="0">
                <a:solidFill>
                  <a:srgbClr val="26A69A"/>
                </a:solidFill>
                <a:latin typeface="Times New Roman"/>
                <a:cs typeface="Times New Roman"/>
              </a:rPr>
              <a:t> </a:t>
            </a:r>
            <a:r>
              <a:rPr sz="1800" spc="-10" dirty="0">
                <a:solidFill>
                  <a:srgbClr val="26A69A"/>
                </a:solidFill>
                <a:latin typeface="Times New Roman"/>
                <a:cs typeface="Times New Roman"/>
              </a:rPr>
              <a:t>header.</a:t>
            </a:r>
            <a:endParaRPr sz="1800" dirty="0">
              <a:latin typeface="Times New Roman"/>
              <a:cs typeface="Times New Roman"/>
            </a:endParaRPr>
          </a:p>
        </p:txBody>
      </p:sp>
      <p:pic>
        <p:nvPicPr>
          <p:cNvPr id="5" name="object 5">
            <a:extLst>
              <a:ext uri="{FF2B5EF4-FFF2-40B4-BE49-F238E27FC236}">
                <a16:creationId xmlns:a16="http://schemas.microsoft.com/office/drawing/2014/main" id="{3692B95E-1D49-58A2-459A-C88B4DD58738}"/>
              </a:ext>
            </a:extLst>
          </p:cNvPr>
          <p:cNvPicPr/>
          <p:nvPr/>
        </p:nvPicPr>
        <p:blipFill>
          <a:blip r:embed="rId2" cstate="print"/>
          <a:stretch>
            <a:fillRect/>
          </a:stretch>
        </p:blipFill>
        <p:spPr>
          <a:xfrm>
            <a:off x="6529791" y="1562315"/>
            <a:ext cx="4154123" cy="4170285"/>
          </a:xfrm>
          <a:prstGeom prst="rect">
            <a:avLst/>
          </a:prstGeom>
        </p:spPr>
      </p:pic>
    </p:spTree>
    <p:extLst>
      <p:ext uri="{BB962C8B-B14F-4D97-AF65-F5344CB8AC3E}">
        <p14:creationId xmlns:p14="http://schemas.microsoft.com/office/powerpoint/2010/main" val="50405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D0C7-6671-0527-6033-2AB862D48912}"/>
              </a:ext>
            </a:extLst>
          </p:cNvPr>
          <p:cNvSpPr>
            <a:spLocks noGrp="1"/>
          </p:cNvSpPr>
          <p:nvPr>
            <p:ph type="title"/>
          </p:nvPr>
        </p:nvSpPr>
        <p:spPr>
          <a:xfrm>
            <a:off x="1129619" y="255640"/>
            <a:ext cx="4260302" cy="838850"/>
          </a:xfrm>
        </p:spPr>
        <p:txBody>
          <a:bodyPr/>
          <a:lstStyle/>
          <a:p>
            <a:r>
              <a:rPr lang="en-IN" dirty="0"/>
              <a:t>About</a:t>
            </a:r>
            <a:r>
              <a:rPr lang="en-IN" spc="-30" dirty="0"/>
              <a:t> </a:t>
            </a:r>
            <a:r>
              <a:rPr lang="en-IN" dirty="0"/>
              <a:t>the</a:t>
            </a:r>
            <a:r>
              <a:rPr lang="en-IN" spc="-25" dirty="0"/>
              <a:t> </a:t>
            </a:r>
            <a:r>
              <a:rPr lang="en-IN" spc="-10" dirty="0"/>
              <a:t>Project:</a:t>
            </a:r>
            <a:endParaRPr lang="en-IN" dirty="0"/>
          </a:p>
        </p:txBody>
      </p:sp>
      <p:grpSp>
        <p:nvGrpSpPr>
          <p:cNvPr id="4" name="object 8">
            <a:extLst>
              <a:ext uri="{FF2B5EF4-FFF2-40B4-BE49-F238E27FC236}">
                <a16:creationId xmlns:a16="http://schemas.microsoft.com/office/drawing/2014/main" id="{38C600AF-597A-6F4F-E131-166613D0FEFB}"/>
              </a:ext>
            </a:extLst>
          </p:cNvPr>
          <p:cNvGrpSpPr/>
          <p:nvPr/>
        </p:nvGrpSpPr>
        <p:grpSpPr>
          <a:xfrm>
            <a:off x="1218432" y="3525316"/>
            <a:ext cx="8321040" cy="2426335"/>
            <a:chOff x="311699" y="1657187"/>
            <a:chExt cx="8321040" cy="2426335"/>
          </a:xfrm>
        </p:grpSpPr>
        <p:pic>
          <p:nvPicPr>
            <p:cNvPr id="5" name="object 9">
              <a:extLst>
                <a:ext uri="{FF2B5EF4-FFF2-40B4-BE49-F238E27FC236}">
                  <a16:creationId xmlns:a16="http://schemas.microsoft.com/office/drawing/2014/main" id="{FCA22958-8B91-665E-7B32-8431B8F2D6E7}"/>
                </a:ext>
              </a:extLst>
            </p:cNvPr>
            <p:cNvPicPr/>
            <p:nvPr/>
          </p:nvPicPr>
          <p:blipFill>
            <a:blip r:embed="rId2" cstate="print"/>
            <a:stretch>
              <a:fillRect/>
            </a:stretch>
          </p:blipFill>
          <p:spPr>
            <a:xfrm>
              <a:off x="311699" y="1846824"/>
              <a:ext cx="4260302" cy="838849"/>
            </a:xfrm>
            <a:prstGeom prst="rect">
              <a:avLst/>
            </a:prstGeom>
          </p:spPr>
        </p:pic>
        <p:pic>
          <p:nvPicPr>
            <p:cNvPr id="6" name="object 10">
              <a:extLst>
                <a:ext uri="{FF2B5EF4-FFF2-40B4-BE49-F238E27FC236}">
                  <a16:creationId xmlns:a16="http://schemas.microsoft.com/office/drawing/2014/main" id="{CB272AB4-6B88-C212-A746-E3EFEF2261EF}"/>
                </a:ext>
              </a:extLst>
            </p:cNvPr>
            <p:cNvPicPr/>
            <p:nvPr/>
          </p:nvPicPr>
          <p:blipFill>
            <a:blip r:embed="rId3" cstate="print"/>
            <a:stretch>
              <a:fillRect/>
            </a:stretch>
          </p:blipFill>
          <p:spPr>
            <a:xfrm>
              <a:off x="5725847" y="1657187"/>
              <a:ext cx="2906500" cy="2426024"/>
            </a:xfrm>
            <a:prstGeom prst="rect">
              <a:avLst/>
            </a:prstGeom>
          </p:spPr>
        </p:pic>
      </p:grpSp>
      <p:sp>
        <p:nvSpPr>
          <p:cNvPr id="7" name="object 7">
            <a:extLst>
              <a:ext uri="{FF2B5EF4-FFF2-40B4-BE49-F238E27FC236}">
                <a16:creationId xmlns:a16="http://schemas.microsoft.com/office/drawing/2014/main" id="{C7520FE8-FB24-A3C5-9EE1-48BC36B32203}"/>
              </a:ext>
            </a:extLst>
          </p:cNvPr>
          <p:cNvSpPr txBox="1"/>
          <p:nvPr/>
        </p:nvSpPr>
        <p:spPr>
          <a:xfrm>
            <a:off x="6937381" y="3046844"/>
            <a:ext cx="2906500" cy="382156"/>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0000"/>
                </a:solidFill>
                <a:latin typeface="Times New Roman"/>
                <a:cs typeface="Times New Roman"/>
              </a:rPr>
              <a:t>Temperature</a:t>
            </a:r>
            <a:r>
              <a:rPr sz="2400" spc="-55" dirty="0">
                <a:solidFill>
                  <a:srgbClr val="FF0000"/>
                </a:solidFill>
                <a:latin typeface="Times New Roman"/>
                <a:cs typeface="Times New Roman"/>
              </a:rPr>
              <a:t> </a:t>
            </a:r>
            <a:r>
              <a:rPr sz="2400" spc="-10" dirty="0">
                <a:solidFill>
                  <a:srgbClr val="FF0000"/>
                </a:solidFill>
                <a:latin typeface="Times New Roman"/>
                <a:cs typeface="Times New Roman"/>
              </a:rPr>
              <a:t>System</a:t>
            </a:r>
            <a:endParaRPr sz="2400" dirty="0">
              <a:solidFill>
                <a:srgbClr val="FF0000"/>
              </a:solidFill>
              <a:latin typeface="Times New Roman"/>
              <a:cs typeface="Times New Roman"/>
            </a:endParaRPr>
          </a:p>
        </p:txBody>
      </p:sp>
      <p:sp>
        <p:nvSpPr>
          <p:cNvPr id="8" name="object 6">
            <a:extLst>
              <a:ext uri="{FF2B5EF4-FFF2-40B4-BE49-F238E27FC236}">
                <a16:creationId xmlns:a16="http://schemas.microsoft.com/office/drawing/2014/main" id="{4F2203E1-D40D-0391-706E-A83C86A7EA8A}"/>
              </a:ext>
            </a:extLst>
          </p:cNvPr>
          <p:cNvSpPr txBox="1"/>
          <p:nvPr/>
        </p:nvSpPr>
        <p:spPr>
          <a:xfrm>
            <a:off x="1547851" y="3129280"/>
            <a:ext cx="2735580" cy="299720"/>
          </a:xfrm>
          <a:prstGeom prst="rect">
            <a:avLst/>
          </a:prstGeom>
        </p:spPr>
        <p:txBody>
          <a:bodyPr vert="horz" wrap="square" lIns="0" tIns="12700" rIns="0" bIns="0" rtlCol="0">
            <a:spAutoFit/>
          </a:bodyPr>
          <a:lstStyle/>
          <a:p>
            <a:pPr marL="12700">
              <a:lnSpc>
                <a:spcPct val="100000"/>
              </a:lnSpc>
              <a:spcBef>
                <a:spcPts val="100"/>
              </a:spcBef>
            </a:pPr>
            <a:r>
              <a:rPr lang="en-IN" dirty="0">
                <a:solidFill>
                  <a:srgbClr val="FF0000"/>
                </a:solidFill>
                <a:latin typeface="Times New Roman"/>
                <a:cs typeface="Times New Roman"/>
              </a:rPr>
              <a:t>Ds</a:t>
            </a:r>
            <a:r>
              <a:rPr lang="en-IN" spc="-50" dirty="0">
                <a:solidFill>
                  <a:srgbClr val="FF0000"/>
                </a:solidFill>
                <a:latin typeface="Times New Roman"/>
                <a:cs typeface="Times New Roman"/>
              </a:rPr>
              <a:t> </a:t>
            </a:r>
            <a:r>
              <a:rPr lang="en-IN" dirty="0">
                <a:solidFill>
                  <a:srgbClr val="FF0000"/>
                </a:solidFill>
                <a:latin typeface="Times New Roman"/>
                <a:cs typeface="Times New Roman"/>
              </a:rPr>
              <a:t>(Light</a:t>
            </a:r>
            <a:r>
              <a:rPr lang="en-IN" spc="-45" dirty="0">
                <a:solidFill>
                  <a:srgbClr val="FF0000"/>
                </a:solidFill>
                <a:latin typeface="Times New Roman"/>
                <a:cs typeface="Times New Roman"/>
              </a:rPr>
              <a:t> </a:t>
            </a:r>
            <a:r>
              <a:rPr lang="en-IN" dirty="0">
                <a:solidFill>
                  <a:srgbClr val="FF0000"/>
                </a:solidFill>
                <a:latin typeface="Times New Roman"/>
                <a:cs typeface="Times New Roman"/>
              </a:rPr>
              <a:t>Emitting</a:t>
            </a:r>
            <a:r>
              <a:rPr lang="en-IN" spc="-45" dirty="0">
                <a:solidFill>
                  <a:srgbClr val="FF0000"/>
                </a:solidFill>
                <a:latin typeface="Times New Roman"/>
                <a:cs typeface="Times New Roman"/>
              </a:rPr>
              <a:t> </a:t>
            </a:r>
            <a:r>
              <a:rPr lang="en-IN" spc="-10" dirty="0">
                <a:solidFill>
                  <a:srgbClr val="FF0000"/>
                </a:solidFill>
                <a:latin typeface="Times New Roman"/>
                <a:cs typeface="Times New Roman"/>
              </a:rPr>
              <a:t>Diode</a:t>
            </a:r>
            <a:r>
              <a:rPr sz="1800" dirty="0">
                <a:solidFill>
                  <a:srgbClr val="FFFFFF"/>
                </a:solidFill>
                <a:latin typeface="Times New Roman"/>
                <a:cs typeface="Times New Roman"/>
              </a:rPr>
              <a:t>LE</a:t>
            </a:r>
            <a:r>
              <a:rPr sz="1800" spc="-10" dirty="0">
                <a:solidFill>
                  <a:srgbClr val="FFFFFF"/>
                </a:solidFill>
                <a:latin typeface="Times New Roman"/>
                <a:cs typeface="Times New Roman"/>
              </a:rPr>
              <a:t>)</a:t>
            </a:r>
            <a:endParaRPr sz="1800" dirty="0">
              <a:latin typeface="Times New Roman"/>
              <a:cs typeface="Times New Roman"/>
            </a:endParaRPr>
          </a:p>
        </p:txBody>
      </p:sp>
    </p:spTree>
    <p:extLst>
      <p:ext uri="{BB962C8B-B14F-4D97-AF65-F5344CB8AC3E}">
        <p14:creationId xmlns:p14="http://schemas.microsoft.com/office/powerpoint/2010/main" val="3786333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a:extLst>
              <a:ext uri="{FF2B5EF4-FFF2-40B4-BE49-F238E27FC236}">
                <a16:creationId xmlns:a16="http://schemas.microsoft.com/office/drawing/2014/main" id="{2FF0DEEB-3287-B56A-BEBA-3D2CD5B845E7}"/>
              </a:ext>
            </a:extLst>
          </p:cNvPr>
          <p:cNvSpPr txBox="1">
            <a:spLocks noGrp="1"/>
          </p:cNvSpPr>
          <p:nvPr>
            <p:ph type="title"/>
          </p:nvPr>
        </p:nvSpPr>
        <p:spPr>
          <a:xfrm>
            <a:off x="795850" y="1484670"/>
            <a:ext cx="3432021" cy="566822"/>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Times New Roman"/>
                <a:cs typeface="Times New Roman"/>
              </a:rPr>
              <a:t>CLCD</a:t>
            </a:r>
            <a:r>
              <a:rPr sz="1800" spc="-20" dirty="0">
                <a:solidFill>
                  <a:srgbClr val="FF0000"/>
                </a:solidFill>
                <a:latin typeface="Times New Roman"/>
                <a:cs typeface="Times New Roman"/>
              </a:rPr>
              <a:t> </a:t>
            </a:r>
            <a:r>
              <a:rPr sz="1800" dirty="0">
                <a:solidFill>
                  <a:srgbClr val="FF0000"/>
                </a:solidFill>
                <a:latin typeface="Times New Roman"/>
                <a:cs typeface="Times New Roman"/>
              </a:rPr>
              <a:t>(16×2)</a:t>
            </a:r>
            <a:r>
              <a:rPr sz="1800" spc="-10" dirty="0">
                <a:solidFill>
                  <a:srgbClr val="FF0000"/>
                </a:solidFill>
                <a:latin typeface="Times New Roman"/>
                <a:cs typeface="Times New Roman"/>
              </a:rPr>
              <a:t> </a:t>
            </a:r>
            <a:r>
              <a:rPr sz="1800" dirty="0">
                <a:solidFill>
                  <a:srgbClr val="FF0000"/>
                </a:solidFill>
                <a:latin typeface="Times New Roman"/>
                <a:cs typeface="Times New Roman"/>
              </a:rPr>
              <a:t>Liquid</a:t>
            </a:r>
            <a:r>
              <a:rPr sz="1800" spc="-10" dirty="0">
                <a:solidFill>
                  <a:srgbClr val="FF0000"/>
                </a:solidFill>
                <a:latin typeface="Times New Roman"/>
                <a:cs typeface="Times New Roman"/>
              </a:rPr>
              <a:t> </a:t>
            </a:r>
            <a:r>
              <a:rPr sz="1800" dirty="0">
                <a:solidFill>
                  <a:srgbClr val="FF0000"/>
                </a:solidFill>
                <a:latin typeface="Times New Roman"/>
                <a:cs typeface="Times New Roman"/>
              </a:rPr>
              <a:t>Crystal</a:t>
            </a:r>
            <a:r>
              <a:rPr sz="1800" spc="-15" dirty="0">
                <a:solidFill>
                  <a:srgbClr val="FF0000"/>
                </a:solidFill>
                <a:latin typeface="Times New Roman"/>
                <a:cs typeface="Times New Roman"/>
              </a:rPr>
              <a:t> </a:t>
            </a:r>
            <a:r>
              <a:rPr sz="1800" spc="-10" dirty="0">
                <a:solidFill>
                  <a:srgbClr val="FF0000"/>
                </a:solidFill>
                <a:latin typeface="Times New Roman"/>
                <a:cs typeface="Times New Roman"/>
              </a:rPr>
              <a:t>Display</a:t>
            </a:r>
            <a:endParaRPr sz="1800" dirty="0">
              <a:solidFill>
                <a:srgbClr val="FF0000"/>
              </a:solidFill>
              <a:latin typeface="Times New Roman"/>
              <a:cs typeface="Times New Roman"/>
            </a:endParaRPr>
          </a:p>
        </p:txBody>
      </p:sp>
      <p:pic>
        <p:nvPicPr>
          <p:cNvPr id="8" name="object 6">
            <a:extLst>
              <a:ext uri="{FF2B5EF4-FFF2-40B4-BE49-F238E27FC236}">
                <a16:creationId xmlns:a16="http://schemas.microsoft.com/office/drawing/2014/main" id="{FAB15AA9-7A57-E441-99AB-A45FC4EA1696}"/>
              </a:ext>
            </a:extLst>
          </p:cNvPr>
          <p:cNvPicPr/>
          <p:nvPr/>
        </p:nvPicPr>
        <p:blipFill>
          <a:blip r:embed="rId2" cstate="print"/>
          <a:stretch>
            <a:fillRect/>
          </a:stretch>
        </p:blipFill>
        <p:spPr>
          <a:xfrm>
            <a:off x="826593" y="2394619"/>
            <a:ext cx="5269407" cy="3878362"/>
          </a:xfrm>
          <a:prstGeom prst="rect">
            <a:avLst/>
          </a:prstGeom>
        </p:spPr>
      </p:pic>
      <p:sp>
        <p:nvSpPr>
          <p:cNvPr id="9" name="object 5">
            <a:extLst>
              <a:ext uri="{FF2B5EF4-FFF2-40B4-BE49-F238E27FC236}">
                <a16:creationId xmlns:a16="http://schemas.microsoft.com/office/drawing/2014/main" id="{4C37591B-129F-0CCC-BB77-7947C186A814}"/>
              </a:ext>
            </a:extLst>
          </p:cNvPr>
          <p:cNvSpPr txBox="1"/>
          <p:nvPr/>
        </p:nvSpPr>
        <p:spPr>
          <a:xfrm>
            <a:off x="8516002" y="1484670"/>
            <a:ext cx="1896359" cy="628377"/>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0000"/>
                </a:solidFill>
                <a:latin typeface="Times New Roman"/>
                <a:cs typeface="Times New Roman"/>
              </a:rPr>
              <a:t>Remote</a:t>
            </a:r>
            <a:r>
              <a:rPr sz="2000" spc="-80" dirty="0">
                <a:solidFill>
                  <a:srgbClr val="FF0000"/>
                </a:solidFill>
                <a:latin typeface="Times New Roman"/>
                <a:cs typeface="Times New Roman"/>
              </a:rPr>
              <a:t> </a:t>
            </a:r>
            <a:r>
              <a:rPr sz="2000" dirty="0">
                <a:solidFill>
                  <a:srgbClr val="FF0000"/>
                </a:solidFill>
                <a:latin typeface="Times New Roman"/>
                <a:cs typeface="Times New Roman"/>
              </a:rPr>
              <a:t>serial</a:t>
            </a:r>
            <a:r>
              <a:rPr sz="2000" spc="-105" dirty="0">
                <a:solidFill>
                  <a:srgbClr val="FF0000"/>
                </a:solidFill>
                <a:latin typeface="Times New Roman"/>
                <a:cs typeface="Times New Roman"/>
              </a:rPr>
              <a:t> </a:t>
            </a:r>
            <a:r>
              <a:rPr sz="2000" spc="-20" dirty="0">
                <a:solidFill>
                  <a:srgbClr val="FF0000"/>
                </a:solidFill>
                <a:latin typeface="Times New Roman"/>
                <a:cs typeface="Times New Roman"/>
              </a:rPr>
              <a:t>Tank</a:t>
            </a:r>
            <a:endParaRPr sz="2000" dirty="0">
              <a:solidFill>
                <a:srgbClr val="FF0000"/>
              </a:solidFill>
              <a:latin typeface="Times New Roman"/>
              <a:cs typeface="Times New Roman"/>
            </a:endParaRPr>
          </a:p>
        </p:txBody>
      </p:sp>
      <p:pic>
        <p:nvPicPr>
          <p:cNvPr id="10" name="object 7">
            <a:extLst>
              <a:ext uri="{FF2B5EF4-FFF2-40B4-BE49-F238E27FC236}">
                <a16:creationId xmlns:a16="http://schemas.microsoft.com/office/drawing/2014/main" id="{7686E875-7D50-1AC9-6F1E-F351CB924ECE}"/>
              </a:ext>
            </a:extLst>
          </p:cNvPr>
          <p:cNvPicPr/>
          <p:nvPr/>
        </p:nvPicPr>
        <p:blipFill>
          <a:blip r:embed="rId3" cstate="print"/>
          <a:stretch>
            <a:fillRect/>
          </a:stretch>
        </p:blipFill>
        <p:spPr>
          <a:xfrm>
            <a:off x="7144923" y="2394619"/>
            <a:ext cx="4220484" cy="3878362"/>
          </a:xfrm>
          <a:prstGeom prst="rect">
            <a:avLst/>
          </a:prstGeom>
        </p:spPr>
      </p:pic>
    </p:spTree>
    <p:extLst>
      <p:ext uri="{BB962C8B-B14F-4D97-AF65-F5344CB8AC3E}">
        <p14:creationId xmlns:p14="http://schemas.microsoft.com/office/powerpoint/2010/main" val="874897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A68B19F0-1614-88A6-1324-D6867EEE4A17}"/>
              </a:ext>
            </a:extLst>
          </p:cNvPr>
          <p:cNvSpPr txBox="1"/>
          <p:nvPr/>
        </p:nvSpPr>
        <p:spPr>
          <a:xfrm>
            <a:off x="581302" y="1845627"/>
            <a:ext cx="5740840" cy="3981154"/>
          </a:xfrm>
          <a:prstGeom prst="rect">
            <a:avLst/>
          </a:prstGeom>
        </p:spPr>
        <p:txBody>
          <a:bodyPr vert="horz" wrap="square" lIns="0" tIns="12700" rIns="0" bIns="0" rtlCol="0">
            <a:spAutoFit/>
          </a:bodyPr>
          <a:lstStyle/>
          <a:p>
            <a:pPr marL="371475">
              <a:lnSpc>
                <a:spcPct val="100000"/>
              </a:lnSpc>
              <a:spcBef>
                <a:spcPts val="100"/>
              </a:spcBef>
            </a:pPr>
            <a:r>
              <a:rPr sz="2000" b="1" dirty="0">
                <a:latin typeface="Times New Roman"/>
                <a:cs typeface="Times New Roman"/>
              </a:rPr>
              <a:t>ETH</a:t>
            </a:r>
            <a:r>
              <a:rPr sz="2000" b="1" spc="-95" dirty="0">
                <a:latin typeface="Times New Roman"/>
                <a:cs typeface="Times New Roman"/>
              </a:rPr>
              <a:t> </a:t>
            </a:r>
            <a:r>
              <a:rPr sz="2000" b="1" spc="-10" dirty="0">
                <a:latin typeface="Times New Roman"/>
                <a:cs typeface="Times New Roman"/>
              </a:rPr>
              <a:t>W5500</a:t>
            </a:r>
            <a:endParaRPr sz="2000" dirty="0">
              <a:latin typeface="Times New Roman"/>
              <a:cs typeface="Times New Roman"/>
            </a:endParaRPr>
          </a:p>
          <a:p>
            <a:pPr marL="371475" marR="281940" indent="-359410">
              <a:lnSpc>
                <a:spcPct val="113999"/>
              </a:lnSpc>
              <a:spcBef>
                <a:spcPts val="1410"/>
              </a:spcBef>
              <a:buFont typeface="Microsoft Sans Serif"/>
              <a:buChar char="●"/>
              <a:tabLst>
                <a:tab pos="371475" algn="l"/>
              </a:tabLst>
            </a:pPr>
            <a:r>
              <a:rPr sz="2000" dirty="0">
                <a:latin typeface="Times New Roman"/>
                <a:cs typeface="Times New Roman"/>
              </a:rPr>
              <a:t>The</a:t>
            </a:r>
            <a:r>
              <a:rPr sz="2000" spc="-45" dirty="0">
                <a:latin typeface="Times New Roman"/>
                <a:cs typeface="Times New Roman"/>
              </a:rPr>
              <a:t> </a:t>
            </a:r>
            <a:r>
              <a:rPr sz="2000" dirty="0">
                <a:latin typeface="Times New Roman"/>
                <a:cs typeface="Times New Roman"/>
              </a:rPr>
              <a:t>W5500</a:t>
            </a:r>
            <a:r>
              <a:rPr sz="2000" spc="-5" dirty="0">
                <a:latin typeface="Times New Roman"/>
                <a:cs typeface="Times New Roman"/>
              </a:rPr>
              <a:t> </a:t>
            </a:r>
            <a:r>
              <a:rPr sz="2000" dirty="0">
                <a:latin typeface="Times New Roman"/>
                <a:cs typeface="Times New Roman"/>
              </a:rPr>
              <a:t>chip</a:t>
            </a:r>
            <a:r>
              <a:rPr sz="2000" spc="-5"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a</a:t>
            </a:r>
            <a:r>
              <a:rPr sz="2000" spc="-15" dirty="0">
                <a:latin typeface="Times New Roman"/>
                <a:cs typeface="Times New Roman"/>
              </a:rPr>
              <a:t> </a:t>
            </a:r>
            <a:r>
              <a:rPr sz="2000" dirty="0">
                <a:latin typeface="Times New Roman"/>
                <a:cs typeface="Times New Roman"/>
              </a:rPr>
              <a:t>Hardwired</a:t>
            </a:r>
            <a:r>
              <a:rPr sz="2000" spc="-40" dirty="0">
                <a:latin typeface="Times New Roman"/>
                <a:cs typeface="Times New Roman"/>
              </a:rPr>
              <a:t> </a:t>
            </a:r>
            <a:r>
              <a:rPr sz="2000" spc="-10" dirty="0">
                <a:latin typeface="Times New Roman"/>
                <a:cs typeface="Times New Roman"/>
              </a:rPr>
              <a:t>TCP/IP</a:t>
            </a:r>
            <a:r>
              <a:rPr sz="2000" spc="-70" dirty="0">
                <a:latin typeface="Times New Roman"/>
                <a:cs typeface="Times New Roman"/>
              </a:rPr>
              <a:t> </a:t>
            </a:r>
            <a:r>
              <a:rPr sz="2000" spc="-10" dirty="0">
                <a:latin typeface="Times New Roman"/>
                <a:cs typeface="Times New Roman"/>
              </a:rPr>
              <a:t>embedded </a:t>
            </a:r>
            <a:r>
              <a:rPr sz="2000" dirty="0">
                <a:latin typeface="Times New Roman"/>
                <a:cs typeface="Times New Roman"/>
              </a:rPr>
              <a:t>Ethernet</a:t>
            </a:r>
            <a:r>
              <a:rPr sz="2000" spc="-30" dirty="0">
                <a:latin typeface="Times New Roman"/>
                <a:cs typeface="Times New Roman"/>
              </a:rPr>
              <a:t> </a:t>
            </a:r>
            <a:r>
              <a:rPr sz="2000" dirty="0">
                <a:latin typeface="Times New Roman"/>
                <a:cs typeface="Times New Roman"/>
              </a:rPr>
              <a:t>controller</a:t>
            </a:r>
            <a:r>
              <a:rPr sz="2000" spc="-20" dirty="0">
                <a:latin typeface="Times New Roman"/>
                <a:cs typeface="Times New Roman"/>
              </a:rPr>
              <a:t> </a:t>
            </a:r>
            <a:r>
              <a:rPr sz="2000" dirty="0">
                <a:latin typeface="Times New Roman"/>
                <a:cs typeface="Times New Roman"/>
              </a:rPr>
              <a:t>that</a:t>
            </a:r>
            <a:r>
              <a:rPr sz="2000" spc="-30" dirty="0">
                <a:latin typeface="Times New Roman"/>
                <a:cs typeface="Times New Roman"/>
              </a:rPr>
              <a:t> </a:t>
            </a:r>
            <a:r>
              <a:rPr sz="2000" dirty="0">
                <a:latin typeface="Times New Roman"/>
                <a:cs typeface="Times New Roman"/>
              </a:rPr>
              <a:t>provides</a:t>
            </a:r>
            <a:r>
              <a:rPr sz="2000" spc="-25" dirty="0">
                <a:latin typeface="Times New Roman"/>
                <a:cs typeface="Times New Roman"/>
              </a:rPr>
              <a:t> </a:t>
            </a:r>
            <a:r>
              <a:rPr sz="2000" dirty="0">
                <a:latin typeface="Times New Roman"/>
                <a:cs typeface="Times New Roman"/>
              </a:rPr>
              <a:t>easier</a:t>
            </a:r>
            <a:r>
              <a:rPr sz="2000" spc="-25" dirty="0">
                <a:latin typeface="Times New Roman"/>
                <a:cs typeface="Times New Roman"/>
              </a:rPr>
              <a:t> </a:t>
            </a:r>
            <a:r>
              <a:rPr sz="2000" spc="-10" dirty="0">
                <a:latin typeface="Times New Roman"/>
                <a:cs typeface="Times New Roman"/>
              </a:rPr>
              <a:t>Internet </a:t>
            </a:r>
            <a:r>
              <a:rPr sz="2000" dirty="0">
                <a:latin typeface="Times New Roman"/>
                <a:cs typeface="Times New Roman"/>
              </a:rPr>
              <a:t>connection</a:t>
            </a:r>
            <a:r>
              <a:rPr sz="2000" spc="-10"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embedded</a:t>
            </a:r>
            <a:r>
              <a:rPr sz="2000" spc="-5" dirty="0">
                <a:latin typeface="Times New Roman"/>
                <a:cs typeface="Times New Roman"/>
              </a:rPr>
              <a:t> </a:t>
            </a:r>
            <a:r>
              <a:rPr sz="2000" spc="-10" dirty="0">
                <a:latin typeface="Times New Roman"/>
                <a:cs typeface="Times New Roman"/>
              </a:rPr>
              <a:t>system.</a:t>
            </a:r>
            <a:endParaRPr sz="2000" dirty="0">
              <a:latin typeface="Times New Roman"/>
              <a:cs typeface="Times New Roman"/>
            </a:endParaRPr>
          </a:p>
          <a:p>
            <a:pPr marL="371475" marR="5080" indent="-359410">
              <a:lnSpc>
                <a:spcPct val="113999"/>
              </a:lnSpc>
              <a:buFont typeface="Microsoft Sans Serif"/>
              <a:buChar char="●"/>
              <a:tabLst>
                <a:tab pos="371475" algn="l"/>
              </a:tabLst>
            </a:pPr>
            <a:r>
              <a:rPr sz="2000" dirty="0">
                <a:latin typeface="Times New Roman"/>
                <a:cs typeface="Times New Roman"/>
              </a:rPr>
              <a:t>W5500</a:t>
            </a:r>
            <a:r>
              <a:rPr sz="2000" spc="-20" dirty="0">
                <a:latin typeface="Times New Roman"/>
                <a:cs typeface="Times New Roman"/>
              </a:rPr>
              <a:t> </a:t>
            </a:r>
            <a:r>
              <a:rPr sz="2000" dirty="0">
                <a:latin typeface="Times New Roman"/>
                <a:cs typeface="Times New Roman"/>
              </a:rPr>
              <a:t>enables</a:t>
            </a:r>
            <a:r>
              <a:rPr sz="2000" spc="-25" dirty="0">
                <a:latin typeface="Times New Roman"/>
                <a:cs typeface="Times New Roman"/>
              </a:rPr>
              <a:t> </a:t>
            </a:r>
            <a:r>
              <a:rPr sz="2000" dirty="0">
                <a:latin typeface="Times New Roman"/>
                <a:cs typeface="Times New Roman"/>
              </a:rPr>
              <a:t>users</a:t>
            </a:r>
            <a:r>
              <a:rPr sz="2000" spc="-20"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dirty="0">
                <a:latin typeface="Times New Roman"/>
                <a:cs typeface="Times New Roman"/>
              </a:rPr>
              <a:t>have</a:t>
            </a:r>
            <a:r>
              <a:rPr sz="2000" spc="-2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Internet</a:t>
            </a:r>
            <a:r>
              <a:rPr sz="2000" spc="-20" dirty="0">
                <a:latin typeface="Times New Roman"/>
                <a:cs typeface="Times New Roman"/>
              </a:rPr>
              <a:t> </a:t>
            </a:r>
            <a:r>
              <a:rPr sz="2000" spc="-10" dirty="0">
                <a:latin typeface="Times New Roman"/>
                <a:cs typeface="Times New Roman"/>
              </a:rPr>
              <a:t>connectivity </a:t>
            </a:r>
            <a:r>
              <a:rPr sz="2000" dirty="0">
                <a:latin typeface="Times New Roman"/>
                <a:cs typeface="Times New Roman"/>
              </a:rPr>
              <a:t>in</a:t>
            </a:r>
            <a:r>
              <a:rPr sz="2000" spc="-25" dirty="0">
                <a:latin typeface="Times New Roman"/>
                <a:cs typeface="Times New Roman"/>
              </a:rPr>
              <a:t> </a:t>
            </a:r>
            <a:r>
              <a:rPr sz="2000" dirty="0">
                <a:latin typeface="Times New Roman"/>
                <a:cs typeface="Times New Roman"/>
              </a:rPr>
              <a:t>their</a:t>
            </a:r>
            <a:r>
              <a:rPr sz="2000" spc="-25" dirty="0">
                <a:latin typeface="Times New Roman"/>
                <a:cs typeface="Times New Roman"/>
              </a:rPr>
              <a:t> </a:t>
            </a:r>
            <a:r>
              <a:rPr sz="2000" dirty="0">
                <a:latin typeface="Times New Roman"/>
                <a:cs typeface="Times New Roman"/>
              </a:rPr>
              <a:t>applications</a:t>
            </a:r>
            <a:r>
              <a:rPr sz="2000" spc="-30" dirty="0">
                <a:latin typeface="Times New Roman"/>
                <a:cs typeface="Times New Roman"/>
              </a:rPr>
              <a:t> </a:t>
            </a:r>
            <a:r>
              <a:rPr sz="2000" dirty="0">
                <a:latin typeface="Times New Roman"/>
                <a:cs typeface="Times New Roman"/>
              </a:rPr>
              <a:t>just</a:t>
            </a:r>
            <a:r>
              <a:rPr sz="2000" spc="-30" dirty="0">
                <a:latin typeface="Times New Roman"/>
                <a:cs typeface="Times New Roman"/>
              </a:rPr>
              <a:t> </a:t>
            </a:r>
            <a:r>
              <a:rPr sz="2000" dirty="0">
                <a:latin typeface="Times New Roman"/>
                <a:cs typeface="Times New Roman"/>
              </a:rPr>
              <a:t>by</a:t>
            </a:r>
            <a:r>
              <a:rPr sz="2000" spc="-25" dirty="0">
                <a:latin typeface="Times New Roman"/>
                <a:cs typeface="Times New Roman"/>
              </a:rPr>
              <a:t> </a:t>
            </a:r>
            <a:r>
              <a:rPr sz="2000" dirty="0">
                <a:latin typeface="Times New Roman"/>
                <a:cs typeface="Times New Roman"/>
              </a:rPr>
              <a:t>using</a:t>
            </a:r>
            <a:r>
              <a:rPr sz="2000" spc="-25"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single</a:t>
            </a:r>
            <a:r>
              <a:rPr sz="2000" spc="-30" dirty="0">
                <a:latin typeface="Times New Roman"/>
                <a:cs typeface="Times New Roman"/>
              </a:rPr>
              <a:t> </a:t>
            </a:r>
            <a:r>
              <a:rPr sz="2000" dirty="0">
                <a:latin typeface="Times New Roman"/>
                <a:cs typeface="Times New Roman"/>
              </a:rPr>
              <a:t>chip</a:t>
            </a:r>
            <a:r>
              <a:rPr sz="2000" spc="-25" dirty="0">
                <a:latin typeface="Times New Roman"/>
                <a:cs typeface="Times New Roman"/>
              </a:rPr>
              <a:t> in </a:t>
            </a:r>
            <a:r>
              <a:rPr sz="2000" dirty="0">
                <a:latin typeface="Times New Roman"/>
                <a:cs typeface="Times New Roman"/>
              </a:rPr>
              <a:t>which</a:t>
            </a:r>
            <a:r>
              <a:rPr sz="2000" spc="-55" dirty="0">
                <a:latin typeface="Times New Roman"/>
                <a:cs typeface="Times New Roman"/>
              </a:rPr>
              <a:t> </a:t>
            </a:r>
            <a:r>
              <a:rPr sz="2000" spc="-10" dirty="0">
                <a:latin typeface="Times New Roman"/>
                <a:cs typeface="Times New Roman"/>
              </a:rPr>
              <a:t>TCP/IP</a:t>
            </a:r>
            <a:r>
              <a:rPr sz="2000" spc="-85" dirty="0">
                <a:latin typeface="Times New Roman"/>
                <a:cs typeface="Times New Roman"/>
              </a:rPr>
              <a:t> </a:t>
            </a:r>
            <a:r>
              <a:rPr sz="2000" dirty="0">
                <a:latin typeface="Times New Roman"/>
                <a:cs typeface="Times New Roman"/>
              </a:rPr>
              <a:t>stack,</a:t>
            </a:r>
            <a:r>
              <a:rPr sz="2000" spc="-25" dirty="0">
                <a:latin typeface="Times New Roman"/>
                <a:cs typeface="Times New Roman"/>
              </a:rPr>
              <a:t> </a:t>
            </a:r>
            <a:r>
              <a:rPr sz="2000" dirty="0">
                <a:latin typeface="Times New Roman"/>
                <a:cs typeface="Times New Roman"/>
              </a:rPr>
              <a:t>10/100</a:t>
            </a:r>
            <a:r>
              <a:rPr sz="2000" spc="-20" dirty="0">
                <a:latin typeface="Times New Roman"/>
                <a:cs typeface="Times New Roman"/>
              </a:rPr>
              <a:t> </a:t>
            </a:r>
            <a:r>
              <a:rPr sz="2000" dirty="0">
                <a:latin typeface="Times New Roman"/>
                <a:cs typeface="Times New Roman"/>
              </a:rPr>
              <a:t>Ethernet</a:t>
            </a:r>
            <a:r>
              <a:rPr sz="2000" spc="-25" dirty="0">
                <a:latin typeface="Times New Roman"/>
                <a:cs typeface="Times New Roman"/>
              </a:rPr>
              <a:t> </a:t>
            </a:r>
            <a:r>
              <a:rPr sz="2000" dirty="0">
                <a:latin typeface="Times New Roman"/>
                <a:cs typeface="Times New Roman"/>
              </a:rPr>
              <a:t>MAC</a:t>
            </a:r>
            <a:r>
              <a:rPr sz="2000" spc="-30"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spc="-25" dirty="0">
                <a:latin typeface="Times New Roman"/>
                <a:cs typeface="Times New Roman"/>
              </a:rPr>
              <a:t>PHY </a:t>
            </a:r>
            <a:r>
              <a:rPr sz="2000" spc="-10" dirty="0">
                <a:latin typeface="Times New Roman"/>
                <a:cs typeface="Times New Roman"/>
              </a:rPr>
              <a:t>embedded.</a:t>
            </a:r>
            <a:endParaRPr sz="2000" dirty="0">
              <a:latin typeface="Times New Roman"/>
              <a:cs typeface="Times New Roman"/>
            </a:endParaRPr>
          </a:p>
          <a:p>
            <a:pPr marL="371475" marR="316865" indent="-359410">
              <a:lnSpc>
                <a:spcPct val="113999"/>
              </a:lnSpc>
              <a:buFont typeface="Microsoft Sans Serif"/>
              <a:buChar char="●"/>
              <a:tabLst>
                <a:tab pos="371475" algn="l"/>
              </a:tabLst>
            </a:pPr>
            <a:r>
              <a:rPr sz="2000" spc="-10" dirty="0">
                <a:latin typeface="Times New Roman"/>
                <a:cs typeface="Times New Roman"/>
              </a:rPr>
              <a:t>Supports</a:t>
            </a:r>
            <a:r>
              <a:rPr sz="2000" spc="-70" dirty="0">
                <a:latin typeface="Times New Roman"/>
                <a:cs typeface="Times New Roman"/>
              </a:rPr>
              <a:t> </a:t>
            </a:r>
            <a:r>
              <a:rPr sz="2000" spc="-20" dirty="0">
                <a:latin typeface="Times New Roman"/>
                <a:cs typeface="Times New Roman"/>
              </a:rPr>
              <a:t>Wake</a:t>
            </a:r>
            <a:r>
              <a:rPr sz="2000" spc="-45" dirty="0">
                <a:latin typeface="Times New Roman"/>
                <a:cs typeface="Times New Roman"/>
              </a:rPr>
              <a:t> </a:t>
            </a:r>
            <a:r>
              <a:rPr sz="2000" dirty="0">
                <a:latin typeface="Times New Roman"/>
                <a:cs typeface="Times New Roman"/>
              </a:rPr>
              <a:t>on</a:t>
            </a:r>
            <a:r>
              <a:rPr sz="2000" spc="-35" dirty="0">
                <a:latin typeface="Times New Roman"/>
                <a:cs typeface="Times New Roman"/>
              </a:rPr>
              <a:t> </a:t>
            </a:r>
            <a:r>
              <a:rPr sz="2000" dirty="0">
                <a:latin typeface="Times New Roman"/>
                <a:cs typeface="Times New Roman"/>
              </a:rPr>
              <a:t>LAN</a:t>
            </a:r>
            <a:r>
              <a:rPr sz="2000" spc="-45" dirty="0">
                <a:latin typeface="Times New Roman"/>
                <a:cs typeface="Times New Roman"/>
              </a:rPr>
              <a:t> </a:t>
            </a:r>
            <a:r>
              <a:rPr sz="2000" dirty="0">
                <a:latin typeface="Times New Roman"/>
                <a:cs typeface="Times New Roman"/>
              </a:rPr>
              <a:t>over</a:t>
            </a:r>
            <a:r>
              <a:rPr sz="2000" spc="-40" dirty="0">
                <a:latin typeface="Times New Roman"/>
                <a:cs typeface="Times New Roman"/>
              </a:rPr>
              <a:t> </a:t>
            </a:r>
            <a:r>
              <a:rPr sz="2000" spc="-35" dirty="0">
                <a:latin typeface="Times New Roman"/>
                <a:cs typeface="Times New Roman"/>
              </a:rPr>
              <a:t>UDP. </a:t>
            </a:r>
            <a:r>
              <a:rPr sz="2000" dirty="0">
                <a:latin typeface="Times New Roman"/>
                <a:cs typeface="Times New Roman"/>
              </a:rPr>
              <a:t>Supports</a:t>
            </a:r>
            <a:r>
              <a:rPr sz="2000" spc="-45" dirty="0">
                <a:latin typeface="Times New Roman"/>
                <a:cs typeface="Times New Roman"/>
              </a:rPr>
              <a:t> </a:t>
            </a:r>
            <a:r>
              <a:rPr sz="2000" spc="-20" dirty="0">
                <a:latin typeface="Times New Roman"/>
                <a:cs typeface="Times New Roman"/>
              </a:rPr>
              <a:t>High </a:t>
            </a:r>
            <a:r>
              <a:rPr sz="2000" dirty="0">
                <a:latin typeface="Times New Roman"/>
                <a:cs typeface="Times New Roman"/>
              </a:rPr>
              <a:t>Speed</a:t>
            </a:r>
            <a:r>
              <a:rPr sz="2000" spc="-30" dirty="0">
                <a:latin typeface="Times New Roman"/>
                <a:cs typeface="Times New Roman"/>
              </a:rPr>
              <a:t> </a:t>
            </a:r>
            <a:r>
              <a:rPr sz="2000" dirty="0">
                <a:latin typeface="Times New Roman"/>
                <a:cs typeface="Times New Roman"/>
              </a:rPr>
              <a:t>Serial</a:t>
            </a:r>
            <a:r>
              <a:rPr sz="2000" spc="-20" dirty="0">
                <a:latin typeface="Times New Roman"/>
                <a:cs typeface="Times New Roman"/>
              </a:rPr>
              <a:t> </a:t>
            </a:r>
            <a:r>
              <a:rPr sz="2000" dirty="0">
                <a:latin typeface="Times New Roman"/>
                <a:cs typeface="Times New Roman"/>
              </a:rPr>
              <a:t>Peripheral</a:t>
            </a:r>
            <a:r>
              <a:rPr sz="2000" spc="-25" dirty="0">
                <a:latin typeface="Times New Roman"/>
                <a:cs typeface="Times New Roman"/>
              </a:rPr>
              <a:t> </a:t>
            </a:r>
            <a:r>
              <a:rPr sz="2000" dirty="0">
                <a:latin typeface="Times New Roman"/>
                <a:cs typeface="Times New Roman"/>
              </a:rPr>
              <a:t>Interface(SPI</a:t>
            </a:r>
            <a:r>
              <a:rPr sz="2000" spc="-15" dirty="0">
                <a:latin typeface="Times New Roman"/>
                <a:cs typeface="Times New Roman"/>
              </a:rPr>
              <a:t> </a:t>
            </a:r>
            <a:r>
              <a:rPr sz="2000" dirty="0">
                <a:latin typeface="Times New Roman"/>
                <a:cs typeface="Times New Roman"/>
              </a:rPr>
              <a:t>MODE</a:t>
            </a:r>
            <a:r>
              <a:rPr sz="2000" spc="-20" dirty="0">
                <a:latin typeface="Times New Roman"/>
                <a:cs typeface="Times New Roman"/>
              </a:rPr>
              <a:t> </a:t>
            </a:r>
            <a:r>
              <a:rPr sz="2000" spc="-10" dirty="0">
                <a:latin typeface="Times New Roman"/>
                <a:cs typeface="Times New Roman"/>
              </a:rPr>
              <a:t>0,3).</a:t>
            </a:r>
            <a:endParaRPr sz="2000" dirty="0">
              <a:latin typeface="Times New Roman"/>
              <a:cs typeface="Times New Roman"/>
            </a:endParaRPr>
          </a:p>
        </p:txBody>
      </p:sp>
      <p:pic>
        <p:nvPicPr>
          <p:cNvPr id="5" name="object 5">
            <a:extLst>
              <a:ext uri="{FF2B5EF4-FFF2-40B4-BE49-F238E27FC236}">
                <a16:creationId xmlns:a16="http://schemas.microsoft.com/office/drawing/2014/main" id="{6BCC3E09-FE46-BCBE-6692-9316EE278EB9}"/>
              </a:ext>
            </a:extLst>
          </p:cNvPr>
          <p:cNvPicPr/>
          <p:nvPr/>
        </p:nvPicPr>
        <p:blipFill>
          <a:blip r:embed="rId2" cstate="print"/>
          <a:stretch>
            <a:fillRect/>
          </a:stretch>
        </p:blipFill>
        <p:spPr>
          <a:xfrm>
            <a:off x="6928637" y="1845627"/>
            <a:ext cx="4594770" cy="4241754"/>
          </a:xfrm>
          <a:prstGeom prst="rect">
            <a:avLst/>
          </a:prstGeom>
        </p:spPr>
      </p:pic>
    </p:spTree>
    <p:extLst>
      <p:ext uri="{BB962C8B-B14F-4D97-AF65-F5344CB8AC3E}">
        <p14:creationId xmlns:p14="http://schemas.microsoft.com/office/powerpoint/2010/main" val="1451491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B4884F3E-DBE5-27E9-290B-0824DD11239B}"/>
              </a:ext>
            </a:extLst>
          </p:cNvPr>
          <p:cNvSpPr txBox="1"/>
          <p:nvPr/>
        </p:nvSpPr>
        <p:spPr>
          <a:xfrm>
            <a:off x="681726" y="2080038"/>
            <a:ext cx="4855210" cy="3552767"/>
          </a:xfrm>
          <a:prstGeom prst="rect">
            <a:avLst/>
          </a:prstGeom>
        </p:spPr>
        <p:txBody>
          <a:bodyPr vert="horz" wrap="square" lIns="0" tIns="12700" rIns="0" bIns="0" rtlCol="0">
            <a:spAutoFit/>
          </a:bodyPr>
          <a:lstStyle/>
          <a:p>
            <a:pPr marL="379095">
              <a:lnSpc>
                <a:spcPct val="100000"/>
              </a:lnSpc>
              <a:spcBef>
                <a:spcPts val="100"/>
              </a:spcBef>
            </a:pPr>
            <a:r>
              <a:rPr sz="2400" b="1" dirty="0">
                <a:solidFill>
                  <a:srgbClr val="FF0000"/>
                </a:solidFill>
                <a:latin typeface="Times New Roman"/>
                <a:cs typeface="Times New Roman"/>
              </a:rPr>
              <a:t>LDR</a:t>
            </a:r>
            <a:r>
              <a:rPr sz="2400" b="1" spc="-60" dirty="0">
                <a:solidFill>
                  <a:srgbClr val="FF0000"/>
                </a:solidFill>
                <a:latin typeface="Times New Roman"/>
                <a:cs typeface="Times New Roman"/>
              </a:rPr>
              <a:t> </a:t>
            </a:r>
            <a:r>
              <a:rPr dirty="0">
                <a:solidFill>
                  <a:srgbClr val="FF0000"/>
                </a:solidFill>
                <a:latin typeface="Times New Roman"/>
                <a:cs typeface="Times New Roman"/>
              </a:rPr>
              <a:t>(Light</a:t>
            </a:r>
            <a:r>
              <a:rPr spc="-45" dirty="0">
                <a:solidFill>
                  <a:srgbClr val="FF0000"/>
                </a:solidFill>
                <a:latin typeface="Times New Roman"/>
                <a:cs typeface="Times New Roman"/>
              </a:rPr>
              <a:t> </a:t>
            </a:r>
            <a:r>
              <a:rPr spc="-10" dirty="0">
                <a:solidFill>
                  <a:srgbClr val="FF0000"/>
                </a:solidFill>
                <a:latin typeface="Times New Roman"/>
                <a:cs typeface="Times New Roman"/>
              </a:rPr>
              <a:t>dependent</a:t>
            </a:r>
            <a:r>
              <a:rPr spc="-45" dirty="0">
                <a:solidFill>
                  <a:srgbClr val="FF0000"/>
                </a:solidFill>
                <a:latin typeface="Times New Roman"/>
                <a:cs typeface="Times New Roman"/>
              </a:rPr>
              <a:t> </a:t>
            </a:r>
            <a:r>
              <a:rPr dirty="0">
                <a:solidFill>
                  <a:srgbClr val="FF0000"/>
                </a:solidFill>
                <a:latin typeface="Times New Roman"/>
                <a:cs typeface="Times New Roman"/>
              </a:rPr>
              <a:t>resistor)</a:t>
            </a:r>
            <a:r>
              <a:rPr spc="60" dirty="0">
                <a:solidFill>
                  <a:srgbClr val="FF0000"/>
                </a:solidFill>
                <a:latin typeface="Times New Roman"/>
                <a:cs typeface="Times New Roman"/>
              </a:rPr>
              <a:t> </a:t>
            </a:r>
            <a:r>
              <a:rPr sz="2400" b="1" spc="-10" dirty="0">
                <a:solidFill>
                  <a:srgbClr val="FF0000"/>
                </a:solidFill>
                <a:latin typeface="Times New Roman"/>
                <a:cs typeface="Times New Roman"/>
              </a:rPr>
              <a:t>SENSOR</a:t>
            </a:r>
            <a:endParaRPr sz="2400" dirty="0">
              <a:solidFill>
                <a:srgbClr val="FF0000"/>
              </a:solidFill>
              <a:latin typeface="Times New Roman"/>
              <a:cs typeface="Times New Roman"/>
            </a:endParaRPr>
          </a:p>
          <a:p>
            <a:pPr marL="379095" marR="113664" indent="-359410">
              <a:lnSpc>
                <a:spcPct val="150700"/>
              </a:lnSpc>
              <a:spcBef>
                <a:spcPts val="1750"/>
              </a:spcBef>
              <a:buFont typeface="Microsoft Sans Serif"/>
              <a:buChar char="●"/>
              <a:tabLst>
                <a:tab pos="379095" algn="l"/>
              </a:tabLst>
            </a:pPr>
            <a:r>
              <a:rPr dirty="0">
                <a:solidFill>
                  <a:srgbClr val="FF0000"/>
                </a:solidFill>
                <a:latin typeface="Times New Roman"/>
                <a:cs typeface="Times New Roman"/>
              </a:rPr>
              <a:t>An</a:t>
            </a:r>
            <a:r>
              <a:rPr spc="-15" dirty="0">
                <a:solidFill>
                  <a:srgbClr val="FF0000"/>
                </a:solidFill>
                <a:latin typeface="Times New Roman"/>
                <a:cs typeface="Times New Roman"/>
              </a:rPr>
              <a:t> </a:t>
            </a:r>
            <a:r>
              <a:rPr dirty="0">
                <a:solidFill>
                  <a:srgbClr val="FF0000"/>
                </a:solidFill>
                <a:latin typeface="Times New Roman"/>
                <a:cs typeface="Times New Roman"/>
              </a:rPr>
              <a:t>LDR</a:t>
            </a:r>
            <a:r>
              <a:rPr spc="-20" dirty="0">
                <a:solidFill>
                  <a:srgbClr val="FF0000"/>
                </a:solidFill>
                <a:latin typeface="Times New Roman"/>
                <a:cs typeface="Times New Roman"/>
              </a:rPr>
              <a:t> </a:t>
            </a:r>
            <a:r>
              <a:rPr dirty="0">
                <a:solidFill>
                  <a:srgbClr val="FF0000"/>
                </a:solidFill>
                <a:latin typeface="Times New Roman"/>
                <a:cs typeface="Times New Roman"/>
              </a:rPr>
              <a:t>is</a:t>
            </a:r>
            <a:r>
              <a:rPr spc="-20" dirty="0">
                <a:solidFill>
                  <a:srgbClr val="FF0000"/>
                </a:solidFill>
                <a:latin typeface="Times New Roman"/>
                <a:cs typeface="Times New Roman"/>
              </a:rPr>
              <a:t> </a:t>
            </a:r>
            <a:r>
              <a:rPr dirty="0">
                <a:solidFill>
                  <a:srgbClr val="FF0000"/>
                </a:solidFill>
                <a:latin typeface="Times New Roman"/>
                <a:cs typeface="Times New Roman"/>
              </a:rPr>
              <a:t>a</a:t>
            </a:r>
            <a:r>
              <a:rPr spc="-20" dirty="0">
                <a:solidFill>
                  <a:srgbClr val="FF0000"/>
                </a:solidFill>
                <a:latin typeface="Times New Roman"/>
                <a:cs typeface="Times New Roman"/>
              </a:rPr>
              <a:t> </a:t>
            </a:r>
            <a:r>
              <a:rPr dirty="0">
                <a:solidFill>
                  <a:srgbClr val="FF0000"/>
                </a:solidFill>
                <a:latin typeface="Times New Roman"/>
                <a:cs typeface="Times New Roman"/>
              </a:rPr>
              <a:t>component</a:t>
            </a:r>
            <a:r>
              <a:rPr spc="-20" dirty="0">
                <a:solidFill>
                  <a:srgbClr val="FF0000"/>
                </a:solidFill>
                <a:latin typeface="Times New Roman"/>
                <a:cs typeface="Times New Roman"/>
              </a:rPr>
              <a:t> </a:t>
            </a:r>
            <a:r>
              <a:rPr dirty="0">
                <a:solidFill>
                  <a:srgbClr val="FF0000"/>
                </a:solidFill>
                <a:latin typeface="Times New Roman"/>
                <a:cs typeface="Times New Roman"/>
              </a:rPr>
              <a:t>that</a:t>
            </a:r>
            <a:r>
              <a:rPr spc="-20" dirty="0">
                <a:solidFill>
                  <a:srgbClr val="FF0000"/>
                </a:solidFill>
                <a:latin typeface="Times New Roman"/>
                <a:cs typeface="Times New Roman"/>
              </a:rPr>
              <a:t> </a:t>
            </a:r>
            <a:r>
              <a:rPr dirty="0">
                <a:solidFill>
                  <a:srgbClr val="FF0000"/>
                </a:solidFill>
                <a:latin typeface="Times New Roman"/>
                <a:cs typeface="Times New Roman"/>
              </a:rPr>
              <a:t>has</a:t>
            </a:r>
            <a:r>
              <a:rPr spc="-20" dirty="0">
                <a:solidFill>
                  <a:srgbClr val="FF0000"/>
                </a:solidFill>
                <a:latin typeface="Times New Roman"/>
                <a:cs typeface="Times New Roman"/>
              </a:rPr>
              <a:t> </a:t>
            </a:r>
            <a:r>
              <a:rPr dirty="0">
                <a:solidFill>
                  <a:srgbClr val="FF0000"/>
                </a:solidFill>
                <a:latin typeface="Times New Roman"/>
                <a:cs typeface="Times New Roman"/>
              </a:rPr>
              <a:t>a</a:t>
            </a:r>
            <a:r>
              <a:rPr spc="-20" dirty="0">
                <a:solidFill>
                  <a:srgbClr val="FF0000"/>
                </a:solidFill>
                <a:latin typeface="Times New Roman"/>
                <a:cs typeface="Times New Roman"/>
              </a:rPr>
              <a:t> </a:t>
            </a:r>
            <a:r>
              <a:rPr spc="-10" dirty="0">
                <a:solidFill>
                  <a:srgbClr val="FF0000"/>
                </a:solidFill>
                <a:latin typeface="Times New Roman"/>
                <a:cs typeface="Times New Roman"/>
              </a:rPr>
              <a:t>(variable) </a:t>
            </a:r>
            <a:r>
              <a:rPr dirty="0">
                <a:solidFill>
                  <a:srgbClr val="FF0000"/>
                </a:solidFill>
                <a:latin typeface="Times New Roman"/>
                <a:cs typeface="Times New Roman"/>
              </a:rPr>
              <a:t>resistance</a:t>
            </a:r>
            <a:r>
              <a:rPr spc="-45" dirty="0">
                <a:solidFill>
                  <a:srgbClr val="FF0000"/>
                </a:solidFill>
                <a:latin typeface="Times New Roman"/>
                <a:cs typeface="Times New Roman"/>
              </a:rPr>
              <a:t> </a:t>
            </a:r>
            <a:r>
              <a:rPr dirty="0">
                <a:solidFill>
                  <a:srgbClr val="FF0000"/>
                </a:solidFill>
                <a:latin typeface="Times New Roman"/>
                <a:cs typeface="Times New Roman"/>
              </a:rPr>
              <a:t>that</a:t>
            </a:r>
            <a:r>
              <a:rPr spc="-45" dirty="0">
                <a:solidFill>
                  <a:srgbClr val="FF0000"/>
                </a:solidFill>
                <a:latin typeface="Times New Roman"/>
                <a:cs typeface="Times New Roman"/>
              </a:rPr>
              <a:t> </a:t>
            </a:r>
            <a:r>
              <a:rPr dirty="0">
                <a:solidFill>
                  <a:srgbClr val="FF0000"/>
                </a:solidFill>
                <a:latin typeface="Times New Roman"/>
                <a:cs typeface="Times New Roman"/>
              </a:rPr>
              <a:t>changes</a:t>
            </a:r>
            <a:r>
              <a:rPr spc="-40" dirty="0">
                <a:solidFill>
                  <a:srgbClr val="FF0000"/>
                </a:solidFill>
                <a:latin typeface="Times New Roman"/>
                <a:cs typeface="Times New Roman"/>
              </a:rPr>
              <a:t> </a:t>
            </a:r>
            <a:r>
              <a:rPr dirty="0">
                <a:solidFill>
                  <a:srgbClr val="FF0000"/>
                </a:solidFill>
                <a:latin typeface="Times New Roman"/>
                <a:cs typeface="Times New Roman"/>
              </a:rPr>
              <a:t>with</a:t>
            </a:r>
            <a:r>
              <a:rPr spc="-40" dirty="0">
                <a:solidFill>
                  <a:srgbClr val="FF0000"/>
                </a:solidFill>
                <a:latin typeface="Times New Roman"/>
                <a:cs typeface="Times New Roman"/>
              </a:rPr>
              <a:t> </a:t>
            </a:r>
            <a:r>
              <a:rPr dirty="0">
                <a:solidFill>
                  <a:srgbClr val="FF0000"/>
                </a:solidFill>
                <a:latin typeface="Times New Roman"/>
                <a:cs typeface="Times New Roman"/>
              </a:rPr>
              <a:t>the</a:t>
            </a:r>
            <a:r>
              <a:rPr spc="-40" dirty="0">
                <a:solidFill>
                  <a:srgbClr val="FF0000"/>
                </a:solidFill>
                <a:latin typeface="Times New Roman"/>
                <a:cs typeface="Times New Roman"/>
              </a:rPr>
              <a:t> </a:t>
            </a:r>
            <a:r>
              <a:rPr dirty="0">
                <a:solidFill>
                  <a:srgbClr val="FF0000"/>
                </a:solidFill>
                <a:latin typeface="Times New Roman"/>
                <a:cs typeface="Times New Roman"/>
              </a:rPr>
              <a:t>light</a:t>
            </a:r>
            <a:r>
              <a:rPr spc="-45" dirty="0">
                <a:solidFill>
                  <a:srgbClr val="FF0000"/>
                </a:solidFill>
                <a:latin typeface="Times New Roman"/>
                <a:cs typeface="Times New Roman"/>
              </a:rPr>
              <a:t> </a:t>
            </a:r>
            <a:r>
              <a:rPr dirty="0">
                <a:solidFill>
                  <a:srgbClr val="FF0000"/>
                </a:solidFill>
                <a:latin typeface="Times New Roman"/>
                <a:cs typeface="Times New Roman"/>
              </a:rPr>
              <a:t>intensity</a:t>
            </a:r>
            <a:r>
              <a:rPr spc="-40" dirty="0">
                <a:solidFill>
                  <a:srgbClr val="FF0000"/>
                </a:solidFill>
                <a:latin typeface="Times New Roman"/>
                <a:cs typeface="Times New Roman"/>
              </a:rPr>
              <a:t> </a:t>
            </a:r>
            <a:r>
              <a:rPr spc="-20" dirty="0">
                <a:solidFill>
                  <a:srgbClr val="FF0000"/>
                </a:solidFill>
                <a:latin typeface="Times New Roman"/>
                <a:cs typeface="Times New Roman"/>
              </a:rPr>
              <a:t>that </a:t>
            </a:r>
            <a:r>
              <a:rPr dirty="0">
                <a:solidFill>
                  <a:srgbClr val="FF0000"/>
                </a:solidFill>
                <a:latin typeface="Times New Roman"/>
                <a:cs typeface="Times New Roman"/>
              </a:rPr>
              <a:t>falls</a:t>
            </a:r>
            <a:r>
              <a:rPr spc="-25" dirty="0">
                <a:solidFill>
                  <a:srgbClr val="FF0000"/>
                </a:solidFill>
                <a:latin typeface="Times New Roman"/>
                <a:cs typeface="Times New Roman"/>
              </a:rPr>
              <a:t> </a:t>
            </a:r>
            <a:r>
              <a:rPr dirty="0">
                <a:solidFill>
                  <a:srgbClr val="FF0000"/>
                </a:solidFill>
                <a:latin typeface="Times New Roman"/>
                <a:cs typeface="Times New Roman"/>
              </a:rPr>
              <a:t>upon</a:t>
            </a:r>
            <a:r>
              <a:rPr spc="-20" dirty="0">
                <a:solidFill>
                  <a:srgbClr val="FF0000"/>
                </a:solidFill>
                <a:latin typeface="Times New Roman"/>
                <a:cs typeface="Times New Roman"/>
              </a:rPr>
              <a:t> </a:t>
            </a:r>
            <a:r>
              <a:rPr dirty="0">
                <a:solidFill>
                  <a:srgbClr val="FF0000"/>
                </a:solidFill>
                <a:latin typeface="Times New Roman"/>
                <a:cs typeface="Times New Roman"/>
              </a:rPr>
              <a:t>it.</a:t>
            </a:r>
            <a:r>
              <a:rPr spc="-50" dirty="0">
                <a:solidFill>
                  <a:srgbClr val="FF0000"/>
                </a:solidFill>
                <a:latin typeface="Times New Roman"/>
                <a:cs typeface="Times New Roman"/>
              </a:rPr>
              <a:t> </a:t>
            </a:r>
            <a:r>
              <a:rPr dirty="0">
                <a:solidFill>
                  <a:srgbClr val="FF0000"/>
                </a:solidFill>
                <a:latin typeface="Times New Roman"/>
                <a:cs typeface="Times New Roman"/>
              </a:rPr>
              <a:t>This</a:t>
            </a:r>
            <a:r>
              <a:rPr spc="-25" dirty="0">
                <a:solidFill>
                  <a:srgbClr val="FF0000"/>
                </a:solidFill>
                <a:latin typeface="Times New Roman"/>
                <a:cs typeface="Times New Roman"/>
              </a:rPr>
              <a:t> </a:t>
            </a:r>
            <a:r>
              <a:rPr dirty="0">
                <a:solidFill>
                  <a:srgbClr val="FF0000"/>
                </a:solidFill>
                <a:latin typeface="Times New Roman"/>
                <a:cs typeface="Times New Roman"/>
              </a:rPr>
              <a:t>allows</a:t>
            </a:r>
            <a:r>
              <a:rPr spc="-25" dirty="0">
                <a:solidFill>
                  <a:srgbClr val="FF0000"/>
                </a:solidFill>
                <a:latin typeface="Times New Roman"/>
                <a:cs typeface="Times New Roman"/>
              </a:rPr>
              <a:t> </a:t>
            </a:r>
            <a:r>
              <a:rPr dirty="0">
                <a:solidFill>
                  <a:srgbClr val="FF0000"/>
                </a:solidFill>
                <a:latin typeface="Times New Roman"/>
                <a:cs typeface="Times New Roman"/>
              </a:rPr>
              <a:t>them</a:t>
            </a:r>
            <a:r>
              <a:rPr spc="-20" dirty="0">
                <a:solidFill>
                  <a:srgbClr val="FF0000"/>
                </a:solidFill>
                <a:latin typeface="Times New Roman"/>
                <a:cs typeface="Times New Roman"/>
              </a:rPr>
              <a:t> </a:t>
            </a:r>
            <a:r>
              <a:rPr dirty="0">
                <a:solidFill>
                  <a:srgbClr val="FF0000"/>
                </a:solidFill>
                <a:latin typeface="Times New Roman"/>
                <a:cs typeface="Times New Roman"/>
              </a:rPr>
              <a:t>to</a:t>
            </a:r>
            <a:r>
              <a:rPr spc="-20" dirty="0">
                <a:solidFill>
                  <a:srgbClr val="FF0000"/>
                </a:solidFill>
                <a:latin typeface="Times New Roman"/>
                <a:cs typeface="Times New Roman"/>
              </a:rPr>
              <a:t> </a:t>
            </a:r>
            <a:r>
              <a:rPr dirty="0">
                <a:solidFill>
                  <a:srgbClr val="FF0000"/>
                </a:solidFill>
                <a:latin typeface="Times New Roman"/>
                <a:cs typeface="Times New Roman"/>
              </a:rPr>
              <a:t>be</a:t>
            </a:r>
            <a:r>
              <a:rPr spc="-25" dirty="0">
                <a:solidFill>
                  <a:srgbClr val="FF0000"/>
                </a:solidFill>
                <a:latin typeface="Times New Roman"/>
                <a:cs typeface="Times New Roman"/>
              </a:rPr>
              <a:t> </a:t>
            </a:r>
            <a:r>
              <a:rPr dirty="0">
                <a:solidFill>
                  <a:srgbClr val="FF0000"/>
                </a:solidFill>
                <a:latin typeface="Times New Roman"/>
                <a:cs typeface="Times New Roman"/>
              </a:rPr>
              <a:t>used</a:t>
            </a:r>
            <a:r>
              <a:rPr spc="-20" dirty="0">
                <a:solidFill>
                  <a:srgbClr val="FF0000"/>
                </a:solidFill>
                <a:latin typeface="Times New Roman"/>
                <a:cs typeface="Times New Roman"/>
              </a:rPr>
              <a:t> </a:t>
            </a:r>
            <a:r>
              <a:rPr dirty="0">
                <a:solidFill>
                  <a:srgbClr val="FF0000"/>
                </a:solidFill>
                <a:latin typeface="Times New Roman"/>
                <a:cs typeface="Times New Roman"/>
              </a:rPr>
              <a:t>in</a:t>
            </a:r>
            <a:r>
              <a:rPr spc="-15" dirty="0">
                <a:solidFill>
                  <a:srgbClr val="FF0000"/>
                </a:solidFill>
                <a:latin typeface="Times New Roman"/>
                <a:cs typeface="Times New Roman"/>
              </a:rPr>
              <a:t> </a:t>
            </a:r>
            <a:r>
              <a:rPr spc="-10" dirty="0">
                <a:solidFill>
                  <a:srgbClr val="FF0000"/>
                </a:solidFill>
                <a:latin typeface="Times New Roman"/>
                <a:cs typeface="Times New Roman"/>
              </a:rPr>
              <a:t>light </a:t>
            </a:r>
            <a:r>
              <a:rPr dirty="0">
                <a:solidFill>
                  <a:srgbClr val="FF0000"/>
                </a:solidFill>
                <a:latin typeface="Times New Roman"/>
                <a:cs typeface="Times New Roman"/>
              </a:rPr>
              <a:t>sensing </a:t>
            </a:r>
            <a:r>
              <a:rPr spc="-10" dirty="0">
                <a:solidFill>
                  <a:srgbClr val="FF0000"/>
                </a:solidFill>
                <a:latin typeface="Times New Roman"/>
                <a:cs typeface="Times New Roman"/>
              </a:rPr>
              <a:t>circuits.</a:t>
            </a:r>
            <a:endParaRPr dirty="0">
              <a:solidFill>
                <a:srgbClr val="FF0000"/>
              </a:solidFill>
              <a:latin typeface="Times New Roman"/>
              <a:cs typeface="Times New Roman"/>
            </a:endParaRPr>
          </a:p>
          <a:p>
            <a:pPr marL="379095" marR="5080" indent="-367030">
              <a:lnSpc>
                <a:spcPct val="153400"/>
              </a:lnSpc>
              <a:spcBef>
                <a:spcPts val="45"/>
              </a:spcBef>
              <a:buChar char="●"/>
              <a:tabLst>
                <a:tab pos="379095" algn="l"/>
                <a:tab pos="429259" algn="l"/>
              </a:tabLst>
            </a:pPr>
            <a:r>
              <a:rPr sz="2000" dirty="0">
                <a:solidFill>
                  <a:srgbClr val="FF0000"/>
                </a:solidFill>
                <a:latin typeface="Microsoft Sans Serif"/>
                <a:cs typeface="Microsoft Sans Serif"/>
              </a:rPr>
              <a:t>	</a:t>
            </a:r>
            <a:r>
              <a:rPr dirty="0">
                <a:solidFill>
                  <a:srgbClr val="FF0000"/>
                </a:solidFill>
                <a:latin typeface="Times New Roman"/>
                <a:cs typeface="Times New Roman"/>
              </a:rPr>
              <a:t>The</a:t>
            </a:r>
            <a:r>
              <a:rPr spc="-25" dirty="0">
                <a:solidFill>
                  <a:srgbClr val="FF0000"/>
                </a:solidFill>
                <a:latin typeface="Times New Roman"/>
                <a:cs typeface="Times New Roman"/>
              </a:rPr>
              <a:t> </a:t>
            </a:r>
            <a:r>
              <a:rPr dirty="0">
                <a:solidFill>
                  <a:srgbClr val="FF0000"/>
                </a:solidFill>
                <a:latin typeface="Times New Roman"/>
                <a:cs typeface="Times New Roman"/>
              </a:rPr>
              <a:t>resistance</a:t>
            </a:r>
            <a:r>
              <a:rPr spc="-25" dirty="0">
                <a:solidFill>
                  <a:srgbClr val="FF0000"/>
                </a:solidFill>
                <a:latin typeface="Times New Roman"/>
                <a:cs typeface="Times New Roman"/>
              </a:rPr>
              <a:t> </a:t>
            </a:r>
            <a:r>
              <a:rPr dirty="0">
                <a:solidFill>
                  <a:srgbClr val="FF0000"/>
                </a:solidFill>
                <a:latin typeface="Times New Roman"/>
                <a:cs typeface="Times New Roman"/>
              </a:rPr>
              <a:t>of</a:t>
            </a:r>
            <a:r>
              <a:rPr spc="-20" dirty="0">
                <a:solidFill>
                  <a:srgbClr val="FF0000"/>
                </a:solidFill>
                <a:latin typeface="Times New Roman"/>
                <a:cs typeface="Times New Roman"/>
              </a:rPr>
              <a:t> </a:t>
            </a:r>
            <a:r>
              <a:rPr dirty="0">
                <a:solidFill>
                  <a:srgbClr val="FF0000"/>
                </a:solidFill>
                <a:latin typeface="Times New Roman"/>
                <a:cs typeface="Times New Roman"/>
              </a:rPr>
              <a:t>a</a:t>
            </a:r>
            <a:r>
              <a:rPr spc="-25" dirty="0">
                <a:solidFill>
                  <a:srgbClr val="FF0000"/>
                </a:solidFill>
                <a:latin typeface="Times New Roman"/>
                <a:cs typeface="Times New Roman"/>
              </a:rPr>
              <a:t> </a:t>
            </a:r>
            <a:r>
              <a:rPr dirty="0">
                <a:solidFill>
                  <a:srgbClr val="FF0000"/>
                </a:solidFill>
                <a:latin typeface="Times New Roman"/>
                <a:cs typeface="Times New Roman"/>
              </a:rPr>
              <a:t>Photo</a:t>
            </a:r>
            <a:r>
              <a:rPr spc="-20" dirty="0">
                <a:solidFill>
                  <a:srgbClr val="FF0000"/>
                </a:solidFill>
                <a:latin typeface="Times New Roman"/>
                <a:cs typeface="Times New Roman"/>
              </a:rPr>
              <a:t> </a:t>
            </a:r>
            <a:r>
              <a:rPr dirty="0">
                <a:solidFill>
                  <a:srgbClr val="FF0000"/>
                </a:solidFill>
                <a:latin typeface="Times New Roman"/>
                <a:cs typeface="Times New Roman"/>
              </a:rPr>
              <a:t>resistor</a:t>
            </a:r>
            <a:r>
              <a:rPr spc="-20" dirty="0">
                <a:solidFill>
                  <a:srgbClr val="FF0000"/>
                </a:solidFill>
                <a:latin typeface="Times New Roman"/>
                <a:cs typeface="Times New Roman"/>
              </a:rPr>
              <a:t> </a:t>
            </a:r>
            <a:r>
              <a:rPr dirty="0">
                <a:solidFill>
                  <a:srgbClr val="FF0000"/>
                </a:solidFill>
                <a:latin typeface="Times New Roman"/>
                <a:cs typeface="Times New Roman"/>
              </a:rPr>
              <a:t>decreases</a:t>
            </a:r>
            <a:r>
              <a:rPr spc="-20" dirty="0">
                <a:solidFill>
                  <a:srgbClr val="FF0000"/>
                </a:solidFill>
                <a:latin typeface="Times New Roman"/>
                <a:cs typeface="Times New Roman"/>
              </a:rPr>
              <a:t> with </a:t>
            </a:r>
            <a:r>
              <a:rPr dirty="0">
                <a:solidFill>
                  <a:srgbClr val="FF0000"/>
                </a:solidFill>
                <a:latin typeface="Times New Roman"/>
                <a:cs typeface="Times New Roman"/>
              </a:rPr>
              <a:t>increasing</a:t>
            </a:r>
            <a:r>
              <a:rPr spc="-25" dirty="0">
                <a:solidFill>
                  <a:srgbClr val="FF0000"/>
                </a:solidFill>
                <a:latin typeface="Times New Roman"/>
                <a:cs typeface="Times New Roman"/>
              </a:rPr>
              <a:t> </a:t>
            </a:r>
            <a:r>
              <a:rPr dirty="0">
                <a:solidFill>
                  <a:srgbClr val="FF0000"/>
                </a:solidFill>
                <a:latin typeface="Times New Roman"/>
                <a:cs typeface="Times New Roman"/>
              </a:rPr>
              <a:t>incident</a:t>
            </a:r>
            <a:r>
              <a:rPr spc="-25" dirty="0">
                <a:solidFill>
                  <a:srgbClr val="FF0000"/>
                </a:solidFill>
                <a:latin typeface="Times New Roman"/>
                <a:cs typeface="Times New Roman"/>
              </a:rPr>
              <a:t> </a:t>
            </a:r>
            <a:r>
              <a:rPr dirty="0">
                <a:solidFill>
                  <a:srgbClr val="FF0000"/>
                </a:solidFill>
                <a:latin typeface="Times New Roman"/>
                <a:cs typeface="Times New Roman"/>
              </a:rPr>
              <a:t>light</a:t>
            </a:r>
            <a:r>
              <a:rPr spc="-25" dirty="0">
                <a:solidFill>
                  <a:srgbClr val="FF0000"/>
                </a:solidFill>
                <a:latin typeface="Times New Roman"/>
                <a:cs typeface="Times New Roman"/>
              </a:rPr>
              <a:t> </a:t>
            </a:r>
            <a:r>
              <a:rPr spc="-10" dirty="0">
                <a:solidFill>
                  <a:srgbClr val="FF0000"/>
                </a:solidFill>
                <a:latin typeface="Times New Roman"/>
                <a:cs typeface="Times New Roman"/>
              </a:rPr>
              <a:t>intensity.</a:t>
            </a:r>
            <a:r>
              <a:rPr spc="-20" dirty="0">
                <a:solidFill>
                  <a:srgbClr val="FF0000"/>
                </a:solidFill>
                <a:latin typeface="Times New Roman"/>
                <a:cs typeface="Times New Roman"/>
              </a:rPr>
              <a:t> </a:t>
            </a:r>
            <a:r>
              <a:rPr dirty="0">
                <a:solidFill>
                  <a:srgbClr val="FF0000"/>
                </a:solidFill>
                <a:latin typeface="Times New Roman"/>
                <a:cs typeface="Times New Roman"/>
              </a:rPr>
              <a:t>In</a:t>
            </a:r>
            <a:r>
              <a:rPr spc="-20" dirty="0">
                <a:solidFill>
                  <a:srgbClr val="FF0000"/>
                </a:solidFill>
                <a:latin typeface="Times New Roman"/>
                <a:cs typeface="Times New Roman"/>
              </a:rPr>
              <a:t> </a:t>
            </a:r>
            <a:r>
              <a:rPr dirty="0">
                <a:solidFill>
                  <a:srgbClr val="FF0000"/>
                </a:solidFill>
                <a:latin typeface="Times New Roman"/>
                <a:cs typeface="Times New Roman"/>
              </a:rPr>
              <a:t>other</a:t>
            </a:r>
            <a:r>
              <a:rPr spc="-25" dirty="0">
                <a:solidFill>
                  <a:srgbClr val="FF0000"/>
                </a:solidFill>
                <a:latin typeface="Times New Roman"/>
                <a:cs typeface="Times New Roman"/>
              </a:rPr>
              <a:t> </a:t>
            </a:r>
            <a:r>
              <a:rPr dirty="0">
                <a:solidFill>
                  <a:srgbClr val="FF0000"/>
                </a:solidFill>
                <a:latin typeface="Times New Roman"/>
                <a:cs typeface="Times New Roman"/>
              </a:rPr>
              <a:t>words,</a:t>
            </a:r>
            <a:r>
              <a:rPr spc="-20" dirty="0">
                <a:solidFill>
                  <a:srgbClr val="FF0000"/>
                </a:solidFill>
                <a:latin typeface="Times New Roman"/>
                <a:cs typeface="Times New Roman"/>
              </a:rPr>
              <a:t> </a:t>
            </a:r>
            <a:r>
              <a:rPr spc="-25" dirty="0">
                <a:solidFill>
                  <a:srgbClr val="FF0000"/>
                </a:solidFill>
                <a:latin typeface="Times New Roman"/>
                <a:cs typeface="Times New Roman"/>
              </a:rPr>
              <a:t>it</a:t>
            </a:r>
            <a:endParaRPr dirty="0">
              <a:solidFill>
                <a:srgbClr val="FF0000"/>
              </a:solidFill>
              <a:latin typeface="Times New Roman"/>
              <a:cs typeface="Times New Roman"/>
            </a:endParaRPr>
          </a:p>
        </p:txBody>
      </p:sp>
      <p:grpSp>
        <p:nvGrpSpPr>
          <p:cNvPr id="5" name="object 8">
            <a:extLst>
              <a:ext uri="{FF2B5EF4-FFF2-40B4-BE49-F238E27FC236}">
                <a16:creationId xmlns:a16="http://schemas.microsoft.com/office/drawing/2014/main" id="{C908A2ED-9B3C-49E4-E782-EDB83B4D2A10}"/>
              </a:ext>
            </a:extLst>
          </p:cNvPr>
          <p:cNvGrpSpPr/>
          <p:nvPr/>
        </p:nvGrpSpPr>
        <p:grpSpPr>
          <a:xfrm>
            <a:off x="7505437" y="1975339"/>
            <a:ext cx="3870486" cy="4459873"/>
            <a:chOff x="6345231" y="1277250"/>
            <a:chExt cx="2245360" cy="3362960"/>
          </a:xfrm>
        </p:grpSpPr>
        <p:pic>
          <p:nvPicPr>
            <p:cNvPr id="6" name="object 9">
              <a:extLst>
                <a:ext uri="{FF2B5EF4-FFF2-40B4-BE49-F238E27FC236}">
                  <a16:creationId xmlns:a16="http://schemas.microsoft.com/office/drawing/2014/main" id="{05294076-A5A2-90AA-287D-851C9B7DE0B9}"/>
                </a:ext>
              </a:extLst>
            </p:cNvPr>
            <p:cNvPicPr/>
            <p:nvPr/>
          </p:nvPicPr>
          <p:blipFill>
            <a:blip r:embed="rId2" cstate="print"/>
            <a:stretch>
              <a:fillRect/>
            </a:stretch>
          </p:blipFill>
          <p:spPr>
            <a:xfrm>
              <a:off x="6345231" y="1277250"/>
              <a:ext cx="2244918" cy="2732118"/>
            </a:xfrm>
            <a:prstGeom prst="rect">
              <a:avLst/>
            </a:prstGeom>
          </p:spPr>
        </p:pic>
        <p:pic>
          <p:nvPicPr>
            <p:cNvPr id="7" name="object 10">
              <a:extLst>
                <a:ext uri="{FF2B5EF4-FFF2-40B4-BE49-F238E27FC236}">
                  <a16:creationId xmlns:a16="http://schemas.microsoft.com/office/drawing/2014/main" id="{A7A2CB1A-F6A4-8637-982A-E2DF0CBFF4B6}"/>
                </a:ext>
              </a:extLst>
            </p:cNvPr>
            <p:cNvPicPr/>
            <p:nvPr/>
          </p:nvPicPr>
          <p:blipFill>
            <a:blip r:embed="rId3" cstate="print"/>
            <a:stretch>
              <a:fillRect/>
            </a:stretch>
          </p:blipFill>
          <p:spPr>
            <a:xfrm>
              <a:off x="7083250" y="4234113"/>
              <a:ext cx="405874" cy="405874"/>
            </a:xfrm>
            <a:prstGeom prst="rect">
              <a:avLst/>
            </a:prstGeom>
          </p:spPr>
        </p:pic>
      </p:grpSp>
    </p:spTree>
    <p:extLst>
      <p:ext uri="{BB962C8B-B14F-4D97-AF65-F5344CB8AC3E}">
        <p14:creationId xmlns:p14="http://schemas.microsoft.com/office/powerpoint/2010/main" val="429032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99EAD-D0E2-A30B-A737-86B0D1A6A025}"/>
              </a:ext>
            </a:extLst>
          </p:cNvPr>
          <p:cNvSpPr txBox="1"/>
          <p:nvPr/>
        </p:nvSpPr>
        <p:spPr>
          <a:xfrm>
            <a:off x="1543664" y="894736"/>
            <a:ext cx="7846142" cy="4703852"/>
          </a:xfrm>
          <a:prstGeom prst="rect">
            <a:avLst/>
          </a:prstGeom>
          <a:noFill/>
        </p:spPr>
        <p:txBody>
          <a:bodyPr wrap="square" rtlCol="0">
            <a:spAutoFit/>
          </a:bodyPr>
          <a:lstStyle/>
          <a:p>
            <a:pPr marL="12700" algn="ctr">
              <a:lnSpc>
                <a:spcPct val="100000"/>
              </a:lnSpc>
              <a:spcBef>
                <a:spcPts val="100"/>
              </a:spcBef>
              <a:tabLst>
                <a:tab pos="440055" algn="l"/>
              </a:tabLst>
            </a:pPr>
            <a:r>
              <a:rPr lang="en-IN" sz="2800" spc="-30" dirty="0">
                <a:solidFill>
                  <a:srgbClr val="0070C0"/>
                </a:solidFill>
              </a:rPr>
              <a:t>       Table</a:t>
            </a:r>
            <a:r>
              <a:rPr lang="en-IN" sz="2800" spc="-100" dirty="0">
                <a:solidFill>
                  <a:srgbClr val="0070C0"/>
                </a:solidFill>
              </a:rPr>
              <a:t> </a:t>
            </a:r>
            <a:r>
              <a:rPr lang="en-IN" sz="2800" dirty="0">
                <a:solidFill>
                  <a:srgbClr val="0070C0"/>
                </a:solidFill>
              </a:rPr>
              <a:t>of</a:t>
            </a:r>
            <a:r>
              <a:rPr lang="en-IN" sz="2800" spc="-95" dirty="0">
                <a:solidFill>
                  <a:srgbClr val="0070C0"/>
                </a:solidFill>
              </a:rPr>
              <a:t> </a:t>
            </a:r>
            <a:r>
              <a:rPr lang="en-IN" sz="2800" dirty="0">
                <a:solidFill>
                  <a:srgbClr val="0070C0"/>
                </a:solidFill>
              </a:rPr>
              <a:t>contents</a:t>
            </a:r>
            <a:r>
              <a:rPr lang="en-IN" sz="2800" spc="-100" dirty="0">
                <a:solidFill>
                  <a:srgbClr val="0070C0"/>
                </a:solidFill>
              </a:rPr>
              <a:t> </a:t>
            </a:r>
            <a:r>
              <a:rPr lang="en-IN" sz="2800" spc="-50" dirty="0">
                <a:solidFill>
                  <a:srgbClr val="0070C0"/>
                </a:solidFill>
              </a:rPr>
              <a:t>:</a:t>
            </a:r>
            <a:endParaRPr lang="en-US" sz="2800" dirty="0">
              <a:solidFill>
                <a:srgbClr val="0070C0"/>
              </a:solidFill>
              <a:latin typeface="Times New Roman"/>
              <a:cs typeface="Times New Roman"/>
            </a:endParaRPr>
          </a:p>
          <a:p>
            <a:pPr marL="440055" indent="-427355">
              <a:lnSpc>
                <a:spcPct val="100000"/>
              </a:lnSpc>
              <a:spcBef>
                <a:spcPts val="100"/>
              </a:spcBef>
              <a:buFont typeface="Microsoft Sans Serif"/>
              <a:buChar char="●"/>
              <a:tabLst>
                <a:tab pos="440055" algn="l"/>
              </a:tabLst>
            </a:pPr>
            <a:endParaRPr lang="en-US" sz="2800" dirty="0">
              <a:solidFill>
                <a:srgbClr val="0070C0"/>
              </a:solidFill>
              <a:latin typeface="Times New Roman"/>
              <a:cs typeface="Times New Roman"/>
            </a:endParaRPr>
          </a:p>
          <a:p>
            <a:pPr marL="440055" indent="-427355">
              <a:lnSpc>
                <a:spcPct val="100000"/>
              </a:lnSpc>
              <a:spcBef>
                <a:spcPts val="100"/>
              </a:spcBef>
              <a:buFont typeface="Microsoft Sans Serif"/>
              <a:buChar char="●"/>
              <a:tabLst>
                <a:tab pos="440055" algn="l"/>
              </a:tabLst>
            </a:pPr>
            <a:r>
              <a:rPr lang="en-US" sz="2800" dirty="0">
                <a:solidFill>
                  <a:srgbClr val="FF0000"/>
                </a:solidFill>
                <a:latin typeface="Times New Roman"/>
                <a:cs typeface="Times New Roman"/>
              </a:rPr>
              <a:t>About</a:t>
            </a:r>
            <a:r>
              <a:rPr lang="en-US" sz="2800" spc="-20" dirty="0">
                <a:solidFill>
                  <a:srgbClr val="FF0000"/>
                </a:solidFill>
                <a:latin typeface="Times New Roman"/>
                <a:cs typeface="Times New Roman"/>
              </a:rPr>
              <a:t> </a:t>
            </a:r>
            <a:r>
              <a:rPr lang="en-US" sz="2800" dirty="0">
                <a:solidFill>
                  <a:srgbClr val="FF0000"/>
                </a:solidFill>
                <a:latin typeface="Times New Roman"/>
                <a:cs typeface="Times New Roman"/>
              </a:rPr>
              <a:t>the</a:t>
            </a:r>
            <a:r>
              <a:rPr lang="en-US" sz="2800" spc="-20" dirty="0">
                <a:solidFill>
                  <a:srgbClr val="FF0000"/>
                </a:solidFill>
                <a:latin typeface="Times New Roman"/>
                <a:cs typeface="Times New Roman"/>
              </a:rPr>
              <a:t> </a:t>
            </a:r>
            <a:r>
              <a:rPr lang="en-US" sz="2800" spc="-10" dirty="0">
                <a:solidFill>
                  <a:srgbClr val="FF0000"/>
                </a:solidFill>
                <a:latin typeface="Times New Roman"/>
                <a:cs typeface="Times New Roman"/>
              </a:rPr>
              <a:t>Internship</a:t>
            </a:r>
            <a:endParaRPr lang="en-US" sz="2800" dirty="0">
              <a:solidFill>
                <a:srgbClr val="FF0000"/>
              </a:solidFill>
              <a:latin typeface="Times New Roman"/>
              <a:cs typeface="Times New Roman"/>
            </a:endParaRPr>
          </a:p>
          <a:p>
            <a:pPr marL="440055" indent="-427355">
              <a:lnSpc>
                <a:spcPct val="100000"/>
              </a:lnSpc>
              <a:spcBef>
                <a:spcPts val="30"/>
              </a:spcBef>
              <a:buFont typeface="Microsoft Sans Serif"/>
              <a:buChar char="●"/>
              <a:tabLst>
                <a:tab pos="440055" algn="l"/>
              </a:tabLst>
            </a:pPr>
            <a:r>
              <a:rPr lang="en-US" sz="2800" spc="-10" dirty="0">
                <a:solidFill>
                  <a:srgbClr val="FF0000"/>
                </a:solidFill>
                <a:latin typeface="Times New Roman"/>
                <a:cs typeface="Times New Roman"/>
              </a:rPr>
              <a:t>Topics</a:t>
            </a:r>
            <a:r>
              <a:rPr lang="en-US" sz="2800" spc="-60" dirty="0">
                <a:solidFill>
                  <a:srgbClr val="FF0000"/>
                </a:solidFill>
                <a:latin typeface="Times New Roman"/>
                <a:cs typeface="Times New Roman"/>
              </a:rPr>
              <a:t> </a:t>
            </a:r>
            <a:r>
              <a:rPr lang="en-US" sz="2800" dirty="0">
                <a:solidFill>
                  <a:srgbClr val="FF0000"/>
                </a:solidFill>
                <a:latin typeface="Times New Roman"/>
                <a:cs typeface="Times New Roman"/>
              </a:rPr>
              <a:t>learned</a:t>
            </a:r>
            <a:r>
              <a:rPr lang="en-US" sz="2800" spc="-55" dirty="0">
                <a:solidFill>
                  <a:srgbClr val="FF0000"/>
                </a:solidFill>
                <a:latin typeface="Times New Roman"/>
                <a:cs typeface="Times New Roman"/>
              </a:rPr>
              <a:t> </a:t>
            </a:r>
            <a:r>
              <a:rPr lang="en-US" sz="2800" dirty="0">
                <a:solidFill>
                  <a:srgbClr val="FF0000"/>
                </a:solidFill>
                <a:latin typeface="Times New Roman"/>
                <a:cs typeface="Times New Roman"/>
              </a:rPr>
              <a:t>in</a:t>
            </a:r>
            <a:r>
              <a:rPr lang="en-US" sz="2800" spc="-55" dirty="0">
                <a:solidFill>
                  <a:srgbClr val="FF0000"/>
                </a:solidFill>
                <a:latin typeface="Times New Roman"/>
                <a:cs typeface="Times New Roman"/>
              </a:rPr>
              <a:t> </a:t>
            </a:r>
            <a:r>
              <a:rPr lang="en-US" sz="2800" dirty="0">
                <a:solidFill>
                  <a:srgbClr val="FF0000"/>
                </a:solidFill>
                <a:latin typeface="Times New Roman"/>
                <a:cs typeface="Times New Roman"/>
              </a:rPr>
              <a:t>this</a:t>
            </a:r>
            <a:r>
              <a:rPr lang="en-US" sz="2800" spc="-60" dirty="0">
                <a:solidFill>
                  <a:srgbClr val="FF0000"/>
                </a:solidFill>
                <a:latin typeface="Times New Roman"/>
                <a:cs typeface="Times New Roman"/>
              </a:rPr>
              <a:t> </a:t>
            </a:r>
            <a:r>
              <a:rPr lang="en-US" sz="2800" spc="-10" dirty="0">
                <a:solidFill>
                  <a:srgbClr val="FF0000"/>
                </a:solidFill>
                <a:latin typeface="Times New Roman"/>
                <a:cs typeface="Times New Roman"/>
              </a:rPr>
              <a:t>Internship</a:t>
            </a:r>
            <a:endParaRPr lang="en-US" sz="2800" dirty="0">
              <a:solidFill>
                <a:srgbClr val="FF0000"/>
              </a:solidFill>
              <a:latin typeface="Times New Roman"/>
              <a:cs typeface="Times New Roman"/>
            </a:endParaRPr>
          </a:p>
          <a:p>
            <a:pPr marL="440055" indent="-427355">
              <a:lnSpc>
                <a:spcPct val="100000"/>
              </a:lnSpc>
              <a:spcBef>
                <a:spcPts val="30"/>
              </a:spcBef>
              <a:buFont typeface="Microsoft Sans Serif"/>
              <a:buChar char="●"/>
              <a:tabLst>
                <a:tab pos="440055" algn="l"/>
              </a:tabLst>
            </a:pPr>
            <a:r>
              <a:rPr lang="en-US" sz="2800" dirty="0">
                <a:solidFill>
                  <a:srgbClr val="FF0000"/>
                </a:solidFill>
                <a:latin typeface="Times New Roman"/>
                <a:cs typeface="Times New Roman"/>
              </a:rPr>
              <a:t>What</a:t>
            </a:r>
            <a:r>
              <a:rPr lang="en-US" sz="2800" spc="-25" dirty="0">
                <a:solidFill>
                  <a:srgbClr val="FF0000"/>
                </a:solidFill>
                <a:latin typeface="Times New Roman"/>
                <a:cs typeface="Times New Roman"/>
              </a:rPr>
              <a:t> </a:t>
            </a:r>
            <a:r>
              <a:rPr lang="en-US" sz="2800" dirty="0">
                <a:solidFill>
                  <a:srgbClr val="FF0000"/>
                </a:solidFill>
                <a:latin typeface="Times New Roman"/>
                <a:cs typeface="Times New Roman"/>
              </a:rPr>
              <a:t>is</a:t>
            </a:r>
            <a:r>
              <a:rPr lang="en-US" sz="2800" spc="-25" dirty="0">
                <a:solidFill>
                  <a:srgbClr val="FF0000"/>
                </a:solidFill>
                <a:latin typeface="Times New Roman"/>
                <a:cs typeface="Times New Roman"/>
              </a:rPr>
              <a:t> </a:t>
            </a:r>
            <a:r>
              <a:rPr lang="en-US" sz="2800" spc="-20" dirty="0">
                <a:solidFill>
                  <a:srgbClr val="FF0000"/>
                </a:solidFill>
                <a:latin typeface="Times New Roman"/>
                <a:cs typeface="Times New Roman"/>
              </a:rPr>
              <a:t>IoT?</a:t>
            </a:r>
            <a:endParaRPr lang="en-US" sz="2800" dirty="0">
              <a:solidFill>
                <a:srgbClr val="FF0000"/>
              </a:solidFill>
              <a:latin typeface="Times New Roman"/>
              <a:cs typeface="Times New Roman"/>
            </a:endParaRPr>
          </a:p>
          <a:p>
            <a:pPr marL="440055" indent="-427355">
              <a:lnSpc>
                <a:spcPct val="100000"/>
              </a:lnSpc>
              <a:spcBef>
                <a:spcPts val="30"/>
              </a:spcBef>
              <a:buFont typeface="Microsoft Sans Serif"/>
              <a:buChar char="●"/>
              <a:tabLst>
                <a:tab pos="440055" algn="l"/>
              </a:tabLst>
            </a:pPr>
            <a:r>
              <a:rPr lang="en-US" sz="2800" dirty="0">
                <a:solidFill>
                  <a:srgbClr val="FF0000"/>
                </a:solidFill>
                <a:latin typeface="Times New Roman"/>
                <a:cs typeface="Times New Roman"/>
              </a:rPr>
              <a:t>What</a:t>
            </a:r>
            <a:r>
              <a:rPr lang="en-US" sz="2800" spc="-20" dirty="0">
                <a:solidFill>
                  <a:srgbClr val="FF0000"/>
                </a:solidFill>
                <a:latin typeface="Times New Roman"/>
                <a:cs typeface="Times New Roman"/>
              </a:rPr>
              <a:t> </a:t>
            </a:r>
            <a:r>
              <a:rPr lang="en-US" sz="2800" dirty="0">
                <a:solidFill>
                  <a:srgbClr val="FF0000"/>
                </a:solidFill>
                <a:latin typeface="Times New Roman"/>
                <a:cs typeface="Times New Roman"/>
              </a:rPr>
              <a:t>is</a:t>
            </a:r>
            <a:r>
              <a:rPr lang="en-US" sz="2800" spc="-15" dirty="0">
                <a:solidFill>
                  <a:srgbClr val="FF0000"/>
                </a:solidFill>
                <a:latin typeface="Times New Roman"/>
                <a:cs typeface="Times New Roman"/>
              </a:rPr>
              <a:t> </a:t>
            </a:r>
            <a:r>
              <a:rPr lang="en-US" sz="2800" dirty="0">
                <a:solidFill>
                  <a:srgbClr val="FF0000"/>
                </a:solidFill>
                <a:latin typeface="Times New Roman"/>
                <a:cs typeface="Times New Roman"/>
              </a:rPr>
              <a:t>embedded</a:t>
            </a:r>
            <a:r>
              <a:rPr lang="en-US" sz="2800" spc="-15" dirty="0">
                <a:solidFill>
                  <a:srgbClr val="FF0000"/>
                </a:solidFill>
                <a:latin typeface="Times New Roman"/>
                <a:cs typeface="Times New Roman"/>
              </a:rPr>
              <a:t> </a:t>
            </a:r>
            <a:r>
              <a:rPr lang="en-US" sz="2800" spc="-10" dirty="0">
                <a:solidFill>
                  <a:srgbClr val="FF0000"/>
                </a:solidFill>
                <a:latin typeface="Times New Roman"/>
                <a:cs typeface="Times New Roman"/>
              </a:rPr>
              <a:t>system?</a:t>
            </a:r>
            <a:endParaRPr lang="en-US" sz="2800" dirty="0">
              <a:solidFill>
                <a:srgbClr val="FF0000"/>
              </a:solidFill>
              <a:latin typeface="Times New Roman"/>
              <a:cs typeface="Times New Roman"/>
            </a:endParaRPr>
          </a:p>
          <a:p>
            <a:pPr marL="440055" indent="-427355">
              <a:lnSpc>
                <a:spcPct val="100000"/>
              </a:lnSpc>
              <a:spcBef>
                <a:spcPts val="30"/>
              </a:spcBef>
              <a:buFont typeface="Microsoft Sans Serif"/>
              <a:buChar char="●"/>
              <a:tabLst>
                <a:tab pos="440055" algn="l"/>
              </a:tabLst>
            </a:pPr>
            <a:r>
              <a:rPr lang="en-US" sz="2800" dirty="0">
                <a:solidFill>
                  <a:srgbClr val="FF0000"/>
                </a:solidFill>
                <a:latin typeface="Times New Roman"/>
                <a:cs typeface="Times New Roman"/>
              </a:rPr>
              <a:t>C/</a:t>
            </a:r>
            <a:r>
              <a:rPr lang="en-US" sz="2800" spc="-40" dirty="0">
                <a:solidFill>
                  <a:srgbClr val="FF0000"/>
                </a:solidFill>
                <a:latin typeface="Times New Roman"/>
                <a:cs typeface="Times New Roman"/>
              </a:rPr>
              <a:t> </a:t>
            </a:r>
            <a:r>
              <a:rPr lang="en-US" sz="2800" dirty="0">
                <a:solidFill>
                  <a:srgbClr val="FF0000"/>
                </a:solidFill>
                <a:latin typeface="Times New Roman"/>
                <a:cs typeface="Times New Roman"/>
              </a:rPr>
              <a:t>C++(OOPs</a:t>
            </a:r>
            <a:r>
              <a:rPr lang="en-US" sz="2800" spc="-35" dirty="0">
                <a:solidFill>
                  <a:srgbClr val="FF0000"/>
                </a:solidFill>
                <a:latin typeface="Times New Roman"/>
                <a:cs typeface="Times New Roman"/>
              </a:rPr>
              <a:t> </a:t>
            </a:r>
            <a:r>
              <a:rPr lang="en-US" sz="2800" spc="-10" dirty="0">
                <a:solidFill>
                  <a:srgbClr val="FF0000"/>
                </a:solidFill>
                <a:latin typeface="Times New Roman"/>
                <a:cs typeface="Times New Roman"/>
              </a:rPr>
              <a:t>concepts)</a:t>
            </a:r>
            <a:endParaRPr lang="en-US" sz="2800" dirty="0">
              <a:solidFill>
                <a:srgbClr val="FF0000"/>
              </a:solidFill>
              <a:latin typeface="Times New Roman"/>
              <a:cs typeface="Times New Roman"/>
            </a:endParaRPr>
          </a:p>
          <a:p>
            <a:pPr marL="440055" indent="-427355">
              <a:lnSpc>
                <a:spcPct val="100000"/>
              </a:lnSpc>
              <a:spcBef>
                <a:spcPts val="30"/>
              </a:spcBef>
              <a:buFont typeface="Microsoft Sans Serif"/>
              <a:buChar char="●"/>
              <a:tabLst>
                <a:tab pos="440055" algn="l"/>
              </a:tabLst>
            </a:pPr>
            <a:r>
              <a:rPr lang="en-US" sz="2800" dirty="0">
                <a:solidFill>
                  <a:srgbClr val="FF0000"/>
                </a:solidFill>
                <a:latin typeface="Times New Roman"/>
                <a:cs typeface="Times New Roman"/>
              </a:rPr>
              <a:t>About</a:t>
            </a:r>
            <a:r>
              <a:rPr lang="en-US" sz="2800" spc="-20" dirty="0">
                <a:solidFill>
                  <a:srgbClr val="FF0000"/>
                </a:solidFill>
                <a:latin typeface="Times New Roman"/>
                <a:cs typeface="Times New Roman"/>
              </a:rPr>
              <a:t> </a:t>
            </a:r>
            <a:r>
              <a:rPr lang="en-US" sz="2800" dirty="0">
                <a:solidFill>
                  <a:srgbClr val="FF0000"/>
                </a:solidFill>
                <a:latin typeface="Times New Roman"/>
                <a:cs typeface="Times New Roman"/>
              </a:rPr>
              <a:t>the</a:t>
            </a:r>
            <a:r>
              <a:rPr lang="en-US" sz="2800" spc="-20" dirty="0">
                <a:solidFill>
                  <a:srgbClr val="FF0000"/>
                </a:solidFill>
                <a:latin typeface="Times New Roman"/>
                <a:cs typeface="Times New Roman"/>
              </a:rPr>
              <a:t> </a:t>
            </a:r>
            <a:r>
              <a:rPr lang="en-US" sz="2800" spc="-10" dirty="0">
                <a:solidFill>
                  <a:srgbClr val="FF0000"/>
                </a:solidFill>
                <a:latin typeface="Times New Roman"/>
                <a:cs typeface="Times New Roman"/>
              </a:rPr>
              <a:t>Project</a:t>
            </a:r>
            <a:endParaRPr lang="en-US" sz="2800" dirty="0">
              <a:solidFill>
                <a:srgbClr val="FF0000"/>
              </a:solidFill>
              <a:latin typeface="Times New Roman"/>
              <a:cs typeface="Times New Roman"/>
            </a:endParaRPr>
          </a:p>
          <a:p>
            <a:pPr marL="440055" indent="-427355">
              <a:lnSpc>
                <a:spcPct val="100000"/>
              </a:lnSpc>
              <a:spcBef>
                <a:spcPts val="30"/>
              </a:spcBef>
              <a:buFont typeface="Microsoft Sans Serif"/>
              <a:buChar char="●"/>
              <a:tabLst>
                <a:tab pos="440055" algn="l"/>
              </a:tabLst>
            </a:pPr>
            <a:r>
              <a:rPr lang="en-US" sz="2800" dirty="0">
                <a:solidFill>
                  <a:srgbClr val="FF0000"/>
                </a:solidFill>
                <a:latin typeface="Times New Roman"/>
                <a:cs typeface="Times New Roman"/>
              </a:rPr>
              <a:t>Implementation</a:t>
            </a:r>
            <a:r>
              <a:rPr lang="en-US" sz="2800" spc="-5" dirty="0">
                <a:solidFill>
                  <a:srgbClr val="FF0000"/>
                </a:solidFill>
                <a:latin typeface="Times New Roman"/>
                <a:cs typeface="Times New Roman"/>
              </a:rPr>
              <a:t> </a:t>
            </a:r>
            <a:r>
              <a:rPr lang="en-US" sz="2800" dirty="0">
                <a:solidFill>
                  <a:srgbClr val="FF0000"/>
                </a:solidFill>
                <a:latin typeface="Times New Roman"/>
                <a:cs typeface="Times New Roman"/>
              </a:rPr>
              <a:t>of</a:t>
            </a:r>
            <a:r>
              <a:rPr lang="en-US" sz="2800" spc="-5" dirty="0">
                <a:solidFill>
                  <a:srgbClr val="FF0000"/>
                </a:solidFill>
                <a:latin typeface="Times New Roman"/>
                <a:cs typeface="Times New Roman"/>
              </a:rPr>
              <a:t> </a:t>
            </a:r>
            <a:r>
              <a:rPr lang="en-US" sz="2800" dirty="0">
                <a:solidFill>
                  <a:srgbClr val="FF0000"/>
                </a:solidFill>
                <a:latin typeface="Times New Roman"/>
                <a:cs typeface="Times New Roman"/>
              </a:rPr>
              <a:t>the</a:t>
            </a:r>
            <a:r>
              <a:rPr lang="en-US" sz="2800" spc="-5" dirty="0">
                <a:solidFill>
                  <a:srgbClr val="FF0000"/>
                </a:solidFill>
                <a:latin typeface="Times New Roman"/>
                <a:cs typeface="Times New Roman"/>
              </a:rPr>
              <a:t> </a:t>
            </a:r>
            <a:r>
              <a:rPr lang="en-US" sz="2800" spc="-10" dirty="0">
                <a:solidFill>
                  <a:srgbClr val="FF0000"/>
                </a:solidFill>
                <a:latin typeface="Times New Roman"/>
                <a:cs typeface="Times New Roman"/>
              </a:rPr>
              <a:t>Project</a:t>
            </a:r>
            <a:endParaRPr lang="en-US" sz="2800" dirty="0">
              <a:solidFill>
                <a:srgbClr val="FF0000"/>
              </a:solidFill>
              <a:latin typeface="Times New Roman"/>
              <a:cs typeface="Times New Roman"/>
            </a:endParaRPr>
          </a:p>
          <a:p>
            <a:pPr marL="440055" indent="-427355">
              <a:lnSpc>
                <a:spcPct val="100000"/>
              </a:lnSpc>
              <a:spcBef>
                <a:spcPts val="30"/>
              </a:spcBef>
              <a:buFont typeface="Microsoft Sans Serif"/>
              <a:buChar char="●"/>
              <a:tabLst>
                <a:tab pos="440055" algn="l"/>
              </a:tabLst>
            </a:pPr>
            <a:r>
              <a:rPr lang="en-US" sz="2800" spc="-10" dirty="0">
                <a:solidFill>
                  <a:srgbClr val="FF0000"/>
                </a:solidFill>
                <a:latin typeface="Times New Roman"/>
                <a:cs typeface="Times New Roman"/>
              </a:rPr>
              <a:t>conclusion</a:t>
            </a:r>
            <a:endParaRPr lang="en-US" sz="2800" dirty="0">
              <a:solidFill>
                <a:srgbClr val="FF0000"/>
              </a:solidFill>
              <a:latin typeface="Times New Roman"/>
              <a:cs typeface="Times New Roman"/>
            </a:endParaRPr>
          </a:p>
          <a:p>
            <a:endParaRPr lang="en-IN" dirty="0"/>
          </a:p>
        </p:txBody>
      </p:sp>
    </p:spTree>
    <p:extLst>
      <p:ext uri="{BB962C8B-B14F-4D97-AF65-F5344CB8AC3E}">
        <p14:creationId xmlns:p14="http://schemas.microsoft.com/office/powerpoint/2010/main" val="699788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C0A8844A-0ACA-40EF-C209-63D9F07C44D7}"/>
              </a:ext>
            </a:extLst>
          </p:cNvPr>
          <p:cNvSpPr txBox="1">
            <a:spLocks noGrp="1"/>
          </p:cNvSpPr>
          <p:nvPr>
            <p:ph idx="1"/>
          </p:nvPr>
        </p:nvSpPr>
        <p:spPr>
          <a:xfrm>
            <a:off x="2287640" y="578223"/>
            <a:ext cx="6447501" cy="3237938"/>
          </a:xfrm>
          <a:prstGeom prst="rect">
            <a:avLst/>
          </a:prstGeom>
        </p:spPr>
        <p:txBody>
          <a:bodyPr vert="horz" wrap="square" lIns="0" tIns="12700" rIns="0" bIns="0" rtlCol="0">
            <a:spAutoFit/>
          </a:bodyPr>
          <a:lstStyle/>
          <a:p>
            <a:pPr marL="371475">
              <a:lnSpc>
                <a:spcPct val="100000"/>
              </a:lnSpc>
              <a:spcBef>
                <a:spcPts val="100"/>
              </a:spcBef>
            </a:pPr>
            <a:r>
              <a:rPr sz="2800" spc="-10" dirty="0"/>
              <a:t>PCF8574</a:t>
            </a:r>
          </a:p>
          <a:p>
            <a:pPr marL="371475" indent="-358775">
              <a:lnSpc>
                <a:spcPct val="100000"/>
              </a:lnSpc>
              <a:spcBef>
                <a:spcPts val="1960"/>
              </a:spcBef>
              <a:buFont typeface="Microsoft Sans Serif"/>
              <a:buChar char="●"/>
              <a:tabLst>
                <a:tab pos="371475" algn="l"/>
              </a:tabLst>
            </a:pPr>
            <a:r>
              <a:rPr sz="2400" b="0" dirty="0">
                <a:latin typeface="Times New Roman"/>
                <a:cs typeface="Times New Roman"/>
              </a:rPr>
              <a:t>The</a:t>
            </a:r>
            <a:r>
              <a:rPr sz="2400" b="0" spc="-40" dirty="0">
                <a:latin typeface="Times New Roman"/>
                <a:cs typeface="Times New Roman"/>
              </a:rPr>
              <a:t> </a:t>
            </a:r>
            <a:r>
              <a:rPr sz="2400" b="0" dirty="0">
                <a:latin typeface="Times New Roman"/>
                <a:cs typeface="Times New Roman"/>
              </a:rPr>
              <a:t>PCF8574</a:t>
            </a:r>
            <a:r>
              <a:rPr sz="2400" b="0" spc="-35" dirty="0">
                <a:latin typeface="Times New Roman"/>
                <a:cs typeface="Times New Roman"/>
              </a:rPr>
              <a:t> </a:t>
            </a:r>
            <a:r>
              <a:rPr sz="2400" b="0" dirty="0">
                <a:latin typeface="Times New Roman"/>
                <a:cs typeface="Times New Roman"/>
              </a:rPr>
              <a:t>is</a:t>
            </a:r>
            <a:r>
              <a:rPr sz="2400" b="0" spc="-35" dirty="0">
                <a:latin typeface="Times New Roman"/>
                <a:cs typeface="Times New Roman"/>
              </a:rPr>
              <a:t> </a:t>
            </a:r>
            <a:r>
              <a:rPr sz="2400" b="0" dirty="0">
                <a:latin typeface="Times New Roman"/>
                <a:cs typeface="Times New Roman"/>
              </a:rPr>
              <a:t>a</a:t>
            </a:r>
            <a:r>
              <a:rPr sz="2400" b="0" spc="-40" dirty="0">
                <a:latin typeface="Times New Roman"/>
                <a:cs typeface="Times New Roman"/>
              </a:rPr>
              <a:t> </a:t>
            </a:r>
            <a:r>
              <a:rPr sz="2400" b="0" dirty="0">
                <a:latin typeface="Times New Roman"/>
                <a:cs typeface="Times New Roman"/>
              </a:rPr>
              <a:t>silicon</a:t>
            </a:r>
            <a:r>
              <a:rPr sz="2400" b="0" spc="-35" dirty="0">
                <a:latin typeface="Times New Roman"/>
                <a:cs typeface="Times New Roman"/>
              </a:rPr>
              <a:t> </a:t>
            </a:r>
            <a:r>
              <a:rPr sz="2400" b="0" dirty="0">
                <a:latin typeface="Times New Roman"/>
                <a:cs typeface="Times New Roman"/>
              </a:rPr>
              <a:t>CMOS</a:t>
            </a:r>
            <a:r>
              <a:rPr sz="2400" b="0" spc="-35" dirty="0">
                <a:latin typeface="Times New Roman"/>
                <a:cs typeface="Times New Roman"/>
              </a:rPr>
              <a:t> </a:t>
            </a:r>
            <a:r>
              <a:rPr sz="2400" b="0" spc="-10" dirty="0">
                <a:latin typeface="Times New Roman"/>
                <a:cs typeface="Times New Roman"/>
              </a:rPr>
              <a:t>circuit</a:t>
            </a:r>
            <a:endParaRPr sz="2400" dirty="0">
              <a:latin typeface="Times New Roman"/>
              <a:cs typeface="Times New Roman"/>
            </a:endParaRPr>
          </a:p>
          <a:p>
            <a:pPr marL="371475" marR="5080" indent="-359410">
              <a:lnSpc>
                <a:spcPct val="113999"/>
              </a:lnSpc>
              <a:buFont typeface="Microsoft Sans Serif"/>
              <a:buChar char="●"/>
              <a:tabLst>
                <a:tab pos="371475" algn="l"/>
              </a:tabLst>
            </a:pPr>
            <a:r>
              <a:rPr sz="2400" b="0" dirty="0">
                <a:latin typeface="Times New Roman"/>
                <a:cs typeface="Times New Roman"/>
              </a:rPr>
              <a:t>It</a:t>
            </a:r>
            <a:r>
              <a:rPr sz="2400" b="0" spc="-25" dirty="0">
                <a:latin typeface="Times New Roman"/>
                <a:cs typeface="Times New Roman"/>
              </a:rPr>
              <a:t> </a:t>
            </a:r>
            <a:r>
              <a:rPr sz="2400" b="0" dirty="0">
                <a:latin typeface="Times New Roman"/>
                <a:cs typeface="Times New Roman"/>
              </a:rPr>
              <a:t>provides</a:t>
            </a:r>
            <a:r>
              <a:rPr sz="2400" b="0" spc="-25" dirty="0">
                <a:latin typeface="Times New Roman"/>
                <a:cs typeface="Times New Roman"/>
              </a:rPr>
              <a:t> </a:t>
            </a:r>
            <a:r>
              <a:rPr sz="2400" b="0" dirty="0">
                <a:latin typeface="Times New Roman"/>
                <a:cs typeface="Times New Roman"/>
              </a:rPr>
              <a:t>general</a:t>
            </a:r>
            <a:r>
              <a:rPr sz="2400" b="0" spc="-25" dirty="0">
                <a:latin typeface="Times New Roman"/>
                <a:cs typeface="Times New Roman"/>
              </a:rPr>
              <a:t> </a:t>
            </a:r>
            <a:r>
              <a:rPr sz="2400" b="0" dirty="0">
                <a:latin typeface="Times New Roman"/>
                <a:cs typeface="Times New Roman"/>
              </a:rPr>
              <a:t>purpose</a:t>
            </a:r>
            <a:r>
              <a:rPr sz="2400" b="0" spc="-25" dirty="0">
                <a:latin typeface="Times New Roman"/>
                <a:cs typeface="Times New Roman"/>
              </a:rPr>
              <a:t> </a:t>
            </a:r>
            <a:r>
              <a:rPr sz="2400" b="0" dirty="0">
                <a:latin typeface="Times New Roman"/>
                <a:cs typeface="Times New Roman"/>
              </a:rPr>
              <a:t>remote</a:t>
            </a:r>
            <a:r>
              <a:rPr sz="2400" b="0" spc="-20" dirty="0">
                <a:latin typeface="Times New Roman"/>
                <a:cs typeface="Times New Roman"/>
              </a:rPr>
              <a:t> </a:t>
            </a:r>
            <a:r>
              <a:rPr sz="2400" b="0" dirty="0">
                <a:latin typeface="Times New Roman"/>
                <a:cs typeface="Times New Roman"/>
              </a:rPr>
              <a:t>I/O</a:t>
            </a:r>
            <a:r>
              <a:rPr sz="2400" b="0" spc="-25" dirty="0">
                <a:latin typeface="Times New Roman"/>
                <a:cs typeface="Times New Roman"/>
              </a:rPr>
              <a:t> </a:t>
            </a:r>
            <a:r>
              <a:rPr sz="2400" b="0" dirty="0">
                <a:latin typeface="Times New Roman"/>
                <a:cs typeface="Times New Roman"/>
              </a:rPr>
              <a:t>expansion</a:t>
            </a:r>
            <a:r>
              <a:rPr sz="2400" b="0" spc="-20" dirty="0">
                <a:latin typeface="Times New Roman"/>
                <a:cs typeface="Times New Roman"/>
              </a:rPr>
              <a:t> </a:t>
            </a:r>
            <a:r>
              <a:rPr sz="2400" b="0" dirty="0">
                <a:latin typeface="Times New Roman"/>
                <a:cs typeface="Times New Roman"/>
              </a:rPr>
              <a:t>for</a:t>
            </a:r>
            <a:r>
              <a:rPr sz="2400" b="0" spc="-20" dirty="0">
                <a:latin typeface="Times New Roman"/>
                <a:cs typeface="Times New Roman"/>
              </a:rPr>
              <a:t> </a:t>
            </a:r>
            <a:r>
              <a:rPr sz="2400" b="0" dirty="0">
                <a:latin typeface="Times New Roman"/>
                <a:cs typeface="Times New Roman"/>
              </a:rPr>
              <a:t>most</a:t>
            </a:r>
            <a:r>
              <a:rPr sz="2400" b="0" spc="-25" dirty="0">
                <a:latin typeface="Times New Roman"/>
                <a:cs typeface="Times New Roman"/>
              </a:rPr>
              <a:t> </a:t>
            </a:r>
            <a:r>
              <a:rPr sz="2400" b="0" dirty="0">
                <a:latin typeface="Times New Roman"/>
                <a:cs typeface="Times New Roman"/>
              </a:rPr>
              <a:t>microcontroller</a:t>
            </a:r>
            <a:r>
              <a:rPr sz="2400" b="0" spc="-20" dirty="0">
                <a:latin typeface="Times New Roman"/>
                <a:cs typeface="Times New Roman"/>
              </a:rPr>
              <a:t> </a:t>
            </a:r>
            <a:r>
              <a:rPr sz="2400" b="0" dirty="0">
                <a:latin typeface="Times New Roman"/>
                <a:cs typeface="Times New Roman"/>
              </a:rPr>
              <a:t>families</a:t>
            </a:r>
            <a:r>
              <a:rPr sz="2400" b="0" spc="-20" dirty="0">
                <a:latin typeface="Times New Roman"/>
                <a:cs typeface="Times New Roman"/>
              </a:rPr>
              <a:t> </a:t>
            </a:r>
            <a:r>
              <a:rPr sz="2400" b="0" dirty="0">
                <a:latin typeface="Times New Roman"/>
                <a:cs typeface="Times New Roman"/>
              </a:rPr>
              <a:t>via</a:t>
            </a:r>
            <a:r>
              <a:rPr sz="2400" b="0" spc="-25" dirty="0">
                <a:latin typeface="Times New Roman"/>
                <a:cs typeface="Times New Roman"/>
              </a:rPr>
              <a:t> the </a:t>
            </a:r>
            <a:r>
              <a:rPr sz="2400" b="0" spc="-10" dirty="0">
                <a:latin typeface="Times New Roman"/>
                <a:cs typeface="Times New Roman"/>
              </a:rPr>
              <a:t>two-</a:t>
            </a:r>
            <a:r>
              <a:rPr sz="2400" b="0" dirty="0">
                <a:latin typeface="Times New Roman"/>
                <a:cs typeface="Times New Roman"/>
              </a:rPr>
              <a:t>line</a:t>
            </a:r>
            <a:r>
              <a:rPr sz="2400" b="0" spc="-25" dirty="0">
                <a:latin typeface="Times New Roman"/>
                <a:cs typeface="Times New Roman"/>
              </a:rPr>
              <a:t> </a:t>
            </a:r>
            <a:r>
              <a:rPr sz="2400" b="0" dirty="0">
                <a:latin typeface="Times New Roman"/>
                <a:cs typeface="Times New Roman"/>
              </a:rPr>
              <a:t>bidirectional</a:t>
            </a:r>
            <a:r>
              <a:rPr sz="2400" b="0" spc="-25" dirty="0">
                <a:latin typeface="Times New Roman"/>
                <a:cs typeface="Times New Roman"/>
              </a:rPr>
              <a:t> </a:t>
            </a:r>
            <a:r>
              <a:rPr sz="2400" b="0" dirty="0">
                <a:latin typeface="Times New Roman"/>
                <a:cs typeface="Times New Roman"/>
              </a:rPr>
              <a:t>bus</a:t>
            </a:r>
            <a:r>
              <a:rPr sz="2400" b="0" spc="-25" dirty="0">
                <a:latin typeface="Times New Roman"/>
                <a:cs typeface="Times New Roman"/>
              </a:rPr>
              <a:t> </a:t>
            </a:r>
            <a:r>
              <a:rPr sz="2400" b="0" dirty="0">
                <a:latin typeface="Times New Roman"/>
                <a:cs typeface="Times New Roman"/>
              </a:rPr>
              <a:t>(12C</a:t>
            </a:r>
            <a:r>
              <a:rPr sz="2400" b="0" spc="-25" dirty="0">
                <a:latin typeface="Times New Roman"/>
                <a:cs typeface="Times New Roman"/>
              </a:rPr>
              <a:t> </a:t>
            </a:r>
            <a:r>
              <a:rPr sz="2400" b="0" spc="-10" dirty="0">
                <a:latin typeface="Times New Roman"/>
                <a:cs typeface="Times New Roman"/>
              </a:rPr>
              <a:t>inter-</a:t>
            </a:r>
            <a:r>
              <a:rPr sz="2400" b="0" spc="-20" dirty="0">
                <a:latin typeface="Times New Roman"/>
                <a:cs typeface="Times New Roman"/>
              </a:rPr>
              <a:t>IC).</a:t>
            </a:r>
            <a:endParaRPr sz="2400" dirty="0">
              <a:latin typeface="Times New Roman"/>
              <a:cs typeface="Times New Roman"/>
            </a:endParaRPr>
          </a:p>
          <a:p>
            <a:pPr marL="371475" indent="-358775">
              <a:lnSpc>
                <a:spcPct val="100000"/>
              </a:lnSpc>
              <a:spcBef>
                <a:spcPts val="285"/>
              </a:spcBef>
              <a:buFont typeface="Microsoft Sans Serif"/>
              <a:buChar char="●"/>
              <a:tabLst>
                <a:tab pos="371475" algn="l"/>
              </a:tabLst>
            </a:pPr>
            <a:r>
              <a:rPr sz="2400" b="0" dirty="0">
                <a:latin typeface="Times New Roman"/>
                <a:cs typeface="Times New Roman"/>
              </a:rPr>
              <a:t>The</a:t>
            </a:r>
            <a:r>
              <a:rPr sz="2400" b="0" spc="-25" dirty="0">
                <a:latin typeface="Times New Roman"/>
                <a:cs typeface="Times New Roman"/>
              </a:rPr>
              <a:t> </a:t>
            </a:r>
            <a:r>
              <a:rPr sz="2400" b="0" dirty="0">
                <a:latin typeface="Times New Roman"/>
                <a:cs typeface="Times New Roman"/>
              </a:rPr>
              <a:t>device</a:t>
            </a:r>
            <a:r>
              <a:rPr sz="2400" b="0" spc="-20" dirty="0">
                <a:latin typeface="Times New Roman"/>
                <a:cs typeface="Times New Roman"/>
              </a:rPr>
              <a:t> </a:t>
            </a:r>
            <a:r>
              <a:rPr sz="2400" b="0" dirty="0">
                <a:latin typeface="Times New Roman"/>
                <a:cs typeface="Times New Roman"/>
              </a:rPr>
              <a:t>consists</a:t>
            </a:r>
            <a:r>
              <a:rPr sz="2400" b="0" spc="-20" dirty="0">
                <a:latin typeface="Times New Roman"/>
                <a:cs typeface="Times New Roman"/>
              </a:rPr>
              <a:t> </a:t>
            </a:r>
            <a:r>
              <a:rPr sz="2400" b="0" dirty="0">
                <a:latin typeface="Times New Roman"/>
                <a:cs typeface="Times New Roman"/>
              </a:rPr>
              <a:t>of</a:t>
            </a:r>
            <a:r>
              <a:rPr sz="2400" b="0" spc="-15" dirty="0">
                <a:latin typeface="Times New Roman"/>
                <a:cs typeface="Times New Roman"/>
              </a:rPr>
              <a:t> </a:t>
            </a:r>
            <a:r>
              <a:rPr sz="2400" b="0" dirty="0">
                <a:latin typeface="Times New Roman"/>
                <a:cs typeface="Times New Roman"/>
              </a:rPr>
              <a:t>an</a:t>
            </a:r>
            <a:r>
              <a:rPr sz="2400" b="0" spc="-15" dirty="0">
                <a:latin typeface="Times New Roman"/>
                <a:cs typeface="Times New Roman"/>
              </a:rPr>
              <a:t> </a:t>
            </a:r>
            <a:r>
              <a:rPr sz="2400" b="0" spc="-20" dirty="0">
                <a:latin typeface="Times New Roman"/>
                <a:cs typeface="Times New Roman"/>
              </a:rPr>
              <a:t>8-</a:t>
            </a:r>
            <a:r>
              <a:rPr sz="2400" b="0" dirty="0">
                <a:latin typeface="Times New Roman"/>
                <a:cs typeface="Times New Roman"/>
              </a:rPr>
              <a:t>bit</a:t>
            </a:r>
            <a:r>
              <a:rPr sz="2400" b="0" spc="-20" dirty="0">
                <a:latin typeface="Times New Roman"/>
                <a:cs typeface="Times New Roman"/>
              </a:rPr>
              <a:t> </a:t>
            </a:r>
            <a:r>
              <a:rPr sz="2400" b="0" spc="-10" dirty="0">
                <a:latin typeface="Times New Roman"/>
                <a:cs typeface="Times New Roman"/>
              </a:rPr>
              <a:t>quasi-</a:t>
            </a:r>
            <a:r>
              <a:rPr sz="2400" b="0" dirty="0">
                <a:latin typeface="Times New Roman"/>
                <a:cs typeface="Times New Roman"/>
              </a:rPr>
              <a:t>bidirectional</a:t>
            </a:r>
            <a:r>
              <a:rPr sz="2400" b="0" spc="-20" dirty="0">
                <a:latin typeface="Times New Roman"/>
                <a:cs typeface="Times New Roman"/>
              </a:rPr>
              <a:t> </a:t>
            </a:r>
            <a:r>
              <a:rPr sz="2400" b="0" dirty="0">
                <a:latin typeface="Times New Roman"/>
                <a:cs typeface="Times New Roman"/>
              </a:rPr>
              <a:t>port</a:t>
            </a:r>
            <a:r>
              <a:rPr sz="2400" b="0" spc="-20" dirty="0">
                <a:latin typeface="Times New Roman"/>
                <a:cs typeface="Times New Roman"/>
              </a:rPr>
              <a:t> </a:t>
            </a:r>
            <a:r>
              <a:rPr sz="2400" b="0" dirty="0">
                <a:latin typeface="Times New Roman"/>
                <a:cs typeface="Times New Roman"/>
              </a:rPr>
              <a:t>and</a:t>
            </a:r>
            <a:r>
              <a:rPr sz="2400" b="0" spc="-15" dirty="0">
                <a:latin typeface="Times New Roman"/>
                <a:cs typeface="Times New Roman"/>
              </a:rPr>
              <a:t> </a:t>
            </a:r>
            <a:r>
              <a:rPr sz="2400" b="0" dirty="0">
                <a:latin typeface="Times New Roman"/>
                <a:cs typeface="Times New Roman"/>
              </a:rPr>
              <a:t>an</a:t>
            </a:r>
            <a:r>
              <a:rPr sz="2400" b="0" spc="-20" dirty="0">
                <a:latin typeface="Times New Roman"/>
                <a:cs typeface="Times New Roman"/>
              </a:rPr>
              <a:t> </a:t>
            </a:r>
            <a:r>
              <a:rPr sz="2400" b="0" spc="-10" dirty="0">
                <a:latin typeface="Times New Roman"/>
                <a:cs typeface="Times New Roman"/>
              </a:rPr>
              <a:t>I2C-</a:t>
            </a:r>
            <a:r>
              <a:rPr sz="2400" b="0" dirty="0">
                <a:latin typeface="Times New Roman"/>
                <a:cs typeface="Times New Roman"/>
              </a:rPr>
              <a:t>bus</a:t>
            </a:r>
            <a:r>
              <a:rPr sz="2400" b="0" spc="-20" dirty="0">
                <a:latin typeface="Times New Roman"/>
                <a:cs typeface="Times New Roman"/>
              </a:rPr>
              <a:t> </a:t>
            </a:r>
            <a:r>
              <a:rPr sz="2400" b="0" spc="-10" dirty="0">
                <a:latin typeface="Times New Roman"/>
                <a:cs typeface="Times New Roman"/>
              </a:rPr>
              <a:t>interface.</a:t>
            </a:r>
            <a:endParaRPr sz="2400" dirty="0">
              <a:latin typeface="Times New Roman"/>
              <a:cs typeface="Times New Roman"/>
            </a:endParaRPr>
          </a:p>
        </p:txBody>
      </p:sp>
      <p:pic>
        <p:nvPicPr>
          <p:cNvPr id="5" name="object 5">
            <a:extLst>
              <a:ext uri="{FF2B5EF4-FFF2-40B4-BE49-F238E27FC236}">
                <a16:creationId xmlns:a16="http://schemas.microsoft.com/office/drawing/2014/main" id="{937D0CB3-AE57-EADF-2870-CBB2115A6769}"/>
              </a:ext>
            </a:extLst>
          </p:cNvPr>
          <p:cNvPicPr/>
          <p:nvPr/>
        </p:nvPicPr>
        <p:blipFill>
          <a:blip r:embed="rId2" cstate="print"/>
          <a:stretch>
            <a:fillRect/>
          </a:stretch>
        </p:blipFill>
        <p:spPr>
          <a:xfrm>
            <a:off x="2029048" y="4099654"/>
            <a:ext cx="7419752" cy="1976681"/>
          </a:xfrm>
          <a:prstGeom prst="rect">
            <a:avLst/>
          </a:prstGeom>
        </p:spPr>
      </p:pic>
    </p:spTree>
    <p:extLst>
      <p:ext uri="{BB962C8B-B14F-4D97-AF65-F5344CB8AC3E}">
        <p14:creationId xmlns:p14="http://schemas.microsoft.com/office/powerpoint/2010/main" val="240407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3D316CE-CD91-9799-C241-C5883134A981}"/>
              </a:ext>
            </a:extLst>
          </p:cNvPr>
          <p:cNvSpPr txBox="1">
            <a:spLocks noGrp="1"/>
          </p:cNvSpPr>
          <p:nvPr>
            <p:ph type="title"/>
          </p:nvPr>
        </p:nvSpPr>
        <p:spPr>
          <a:xfrm>
            <a:off x="508001" y="457200"/>
            <a:ext cx="5352025" cy="883019"/>
          </a:xfrm>
          <a:prstGeom prst="rect">
            <a:avLst/>
          </a:prstGeom>
        </p:spPr>
        <p:txBody>
          <a:bodyPr vert="horz" wrap="square" lIns="0" tIns="325839" rIns="0" bIns="0" rtlCol="0">
            <a:spAutoFit/>
          </a:bodyPr>
          <a:lstStyle/>
          <a:p>
            <a:pPr marL="111760">
              <a:lnSpc>
                <a:spcPct val="100000"/>
              </a:lnSpc>
              <a:spcBef>
                <a:spcPts val="100"/>
              </a:spcBef>
            </a:pPr>
            <a:r>
              <a:rPr dirty="0">
                <a:solidFill>
                  <a:srgbClr val="26A69A"/>
                </a:solidFill>
              </a:rPr>
              <a:t>Project</a:t>
            </a:r>
            <a:r>
              <a:rPr spc="-160" dirty="0">
                <a:solidFill>
                  <a:srgbClr val="26A69A"/>
                </a:solidFill>
              </a:rPr>
              <a:t> </a:t>
            </a:r>
            <a:r>
              <a:rPr spc="-10" dirty="0">
                <a:solidFill>
                  <a:srgbClr val="26A69A"/>
                </a:solidFill>
              </a:rPr>
              <a:t>Implementation:</a:t>
            </a:r>
          </a:p>
        </p:txBody>
      </p:sp>
      <p:pic>
        <p:nvPicPr>
          <p:cNvPr id="5" name="object 3">
            <a:extLst>
              <a:ext uri="{FF2B5EF4-FFF2-40B4-BE49-F238E27FC236}">
                <a16:creationId xmlns:a16="http://schemas.microsoft.com/office/drawing/2014/main" id="{9EFDC53C-19CD-C9A9-1402-74CBDBC47F90}"/>
              </a:ext>
            </a:extLst>
          </p:cNvPr>
          <p:cNvPicPr/>
          <p:nvPr/>
        </p:nvPicPr>
        <p:blipFill>
          <a:blip r:embed="rId2" cstate="print"/>
          <a:stretch>
            <a:fillRect/>
          </a:stretch>
        </p:blipFill>
        <p:spPr>
          <a:xfrm>
            <a:off x="678426" y="1801362"/>
            <a:ext cx="10097729" cy="4599438"/>
          </a:xfrm>
          <a:prstGeom prst="rect">
            <a:avLst/>
          </a:prstGeom>
        </p:spPr>
      </p:pic>
    </p:spTree>
    <p:extLst>
      <p:ext uri="{BB962C8B-B14F-4D97-AF65-F5344CB8AC3E}">
        <p14:creationId xmlns:p14="http://schemas.microsoft.com/office/powerpoint/2010/main" val="4078107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6">
            <a:extLst>
              <a:ext uri="{FF2B5EF4-FFF2-40B4-BE49-F238E27FC236}">
                <a16:creationId xmlns:a16="http://schemas.microsoft.com/office/drawing/2014/main" id="{58D2E879-F274-59EA-BD9B-9066ED9521BC}"/>
              </a:ext>
            </a:extLst>
          </p:cNvPr>
          <p:cNvPicPr/>
          <p:nvPr/>
        </p:nvPicPr>
        <p:blipFill>
          <a:blip r:embed="rId2" cstate="print"/>
          <a:stretch>
            <a:fillRect/>
          </a:stretch>
        </p:blipFill>
        <p:spPr>
          <a:xfrm>
            <a:off x="1426752" y="2634297"/>
            <a:ext cx="8296199" cy="3857699"/>
          </a:xfrm>
          <a:prstGeom prst="rect">
            <a:avLst/>
          </a:prstGeom>
        </p:spPr>
      </p:pic>
      <p:sp>
        <p:nvSpPr>
          <p:cNvPr id="5" name="object 2">
            <a:extLst>
              <a:ext uri="{FF2B5EF4-FFF2-40B4-BE49-F238E27FC236}">
                <a16:creationId xmlns:a16="http://schemas.microsoft.com/office/drawing/2014/main" id="{040DFE0E-91DA-190F-9006-1780909C3993}"/>
              </a:ext>
            </a:extLst>
          </p:cNvPr>
          <p:cNvSpPr txBox="1">
            <a:spLocks noGrp="1"/>
          </p:cNvSpPr>
          <p:nvPr>
            <p:ph type="title"/>
          </p:nvPr>
        </p:nvSpPr>
        <p:spPr>
          <a:xfrm>
            <a:off x="1373200" y="496529"/>
            <a:ext cx="4201651" cy="1437017"/>
          </a:xfrm>
          <a:prstGeom prst="rect">
            <a:avLst/>
          </a:prstGeom>
        </p:spPr>
        <p:txBody>
          <a:bodyPr vert="horz" wrap="square" lIns="0" tIns="325839" rIns="0" bIns="0" rtlCol="0">
            <a:spAutoFit/>
          </a:bodyPr>
          <a:lstStyle/>
          <a:p>
            <a:pPr marL="111760">
              <a:lnSpc>
                <a:spcPct val="100000"/>
              </a:lnSpc>
              <a:spcBef>
                <a:spcPts val="100"/>
              </a:spcBef>
            </a:pPr>
            <a:r>
              <a:rPr dirty="0">
                <a:solidFill>
                  <a:srgbClr val="26A69A"/>
                </a:solidFill>
              </a:rPr>
              <a:t>Project</a:t>
            </a:r>
            <a:r>
              <a:rPr spc="-160" dirty="0">
                <a:solidFill>
                  <a:srgbClr val="26A69A"/>
                </a:solidFill>
              </a:rPr>
              <a:t> </a:t>
            </a:r>
            <a:r>
              <a:rPr sz="3200" spc="-10" dirty="0">
                <a:solidFill>
                  <a:srgbClr val="26A69A"/>
                </a:solidFill>
              </a:rPr>
              <a:t>Implementation</a:t>
            </a:r>
            <a:r>
              <a:rPr spc="-10" dirty="0">
                <a:solidFill>
                  <a:srgbClr val="26A69A"/>
                </a:solidFill>
              </a:rPr>
              <a:t>:</a:t>
            </a:r>
          </a:p>
        </p:txBody>
      </p:sp>
    </p:spTree>
    <p:extLst>
      <p:ext uri="{BB962C8B-B14F-4D97-AF65-F5344CB8AC3E}">
        <p14:creationId xmlns:p14="http://schemas.microsoft.com/office/powerpoint/2010/main" val="1521069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80F9B3FF-C9B6-974A-D095-9A994BBBC10F}"/>
              </a:ext>
            </a:extLst>
          </p:cNvPr>
          <p:cNvPicPr/>
          <p:nvPr/>
        </p:nvPicPr>
        <p:blipFill>
          <a:blip r:embed="rId2" cstate="print"/>
          <a:stretch>
            <a:fillRect/>
          </a:stretch>
        </p:blipFill>
        <p:spPr>
          <a:xfrm>
            <a:off x="1159576" y="2578691"/>
            <a:ext cx="2010000" cy="3983099"/>
          </a:xfrm>
          <a:prstGeom prst="rect">
            <a:avLst/>
          </a:prstGeom>
        </p:spPr>
      </p:pic>
      <p:pic>
        <p:nvPicPr>
          <p:cNvPr id="5" name="object 4">
            <a:extLst>
              <a:ext uri="{FF2B5EF4-FFF2-40B4-BE49-F238E27FC236}">
                <a16:creationId xmlns:a16="http://schemas.microsoft.com/office/drawing/2014/main" id="{05019740-AFC3-4E26-48D2-A928C3A7B276}"/>
              </a:ext>
            </a:extLst>
          </p:cNvPr>
          <p:cNvPicPr/>
          <p:nvPr/>
        </p:nvPicPr>
        <p:blipFill>
          <a:blip r:embed="rId3" cstate="print"/>
          <a:stretch>
            <a:fillRect/>
          </a:stretch>
        </p:blipFill>
        <p:spPr>
          <a:xfrm>
            <a:off x="5547396" y="2515991"/>
            <a:ext cx="2054399" cy="4045799"/>
          </a:xfrm>
          <a:prstGeom prst="rect">
            <a:avLst/>
          </a:prstGeom>
        </p:spPr>
      </p:pic>
      <p:pic>
        <p:nvPicPr>
          <p:cNvPr id="6" name="object 5">
            <a:extLst>
              <a:ext uri="{FF2B5EF4-FFF2-40B4-BE49-F238E27FC236}">
                <a16:creationId xmlns:a16="http://schemas.microsoft.com/office/drawing/2014/main" id="{CC947943-D4E7-FD4C-0A61-2B3669443944}"/>
              </a:ext>
            </a:extLst>
          </p:cNvPr>
          <p:cNvPicPr/>
          <p:nvPr/>
        </p:nvPicPr>
        <p:blipFill>
          <a:blip r:embed="rId4" cstate="print"/>
          <a:stretch>
            <a:fillRect/>
          </a:stretch>
        </p:blipFill>
        <p:spPr>
          <a:xfrm>
            <a:off x="8978025" y="2346011"/>
            <a:ext cx="2054399" cy="4052099"/>
          </a:xfrm>
          <a:prstGeom prst="rect">
            <a:avLst/>
          </a:prstGeom>
        </p:spPr>
      </p:pic>
      <p:sp>
        <p:nvSpPr>
          <p:cNvPr id="7" name="object 2">
            <a:extLst>
              <a:ext uri="{FF2B5EF4-FFF2-40B4-BE49-F238E27FC236}">
                <a16:creationId xmlns:a16="http://schemas.microsoft.com/office/drawing/2014/main" id="{CBF24909-86AA-D818-4A90-CAD37976A8D2}"/>
              </a:ext>
            </a:extLst>
          </p:cNvPr>
          <p:cNvSpPr txBox="1">
            <a:spLocks noGrp="1"/>
          </p:cNvSpPr>
          <p:nvPr>
            <p:ph type="title"/>
          </p:nvPr>
        </p:nvSpPr>
        <p:spPr>
          <a:xfrm>
            <a:off x="1159576" y="398206"/>
            <a:ext cx="4201651" cy="1313906"/>
          </a:xfrm>
          <a:prstGeom prst="rect">
            <a:avLst/>
          </a:prstGeom>
        </p:spPr>
        <p:txBody>
          <a:bodyPr vert="horz" wrap="square" lIns="0" tIns="325839" rIns="0" bIns="0" rtlCol="0">
            <a:spAutoFit/>
          </a:bodyPr>
          <a:lstStyle/>
          <a:p>
            <a:pPr marL="111760">
              <a:lnSpc>
                <a:spcPct val="100000"/>
              </a:lnSpc>
              <a:spcBef>
                <a:spcPts val="100"/>
              </a:spcBef>
            </a:pPr>
            <a:r>
              <a:rPr sz="3200" dirty="0">
                <a:solidFill>
                  <a:srgbClr val="26A69A"/>
                </a:solidFill>
              </a:rPr>
              <a:t>Project</a:t>
            </a:r>
            <a:r>
              <a:rPr sz="3200" spc="-160" dirty="0">
                <a:solidFill>
                  <a:srgbClr val="26A69A"/>
                </a:solidFill>
              </a:rPr>
              <a:t> </a:t>
            </a:r>
            <a:r>
              <a:rPr sz="3200" spc="-10" dirty="0">
                <a:solidFill>
                  <a:srgbClr val="26A69A"/>
                </a:solidFill>
              </a:rPr>
              <a:t>Implementation:</a:t>
            </a:r>
          </a:p>
        </p:txBody>
      </p:sp>
    </p:spTree>
    <p:extLst>
      <p:ext uri="{BB962C8B-B14F-4D97-AF65-F5344CB8AC3E}">
        <p14:creationId xmlns:p14="http://schemas.microsoft.com/office/powerpoint/2010/main" val="3375648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F3F7746-67DA-7075-3FE3-1F520BF36E91}"/>
              </a:ext>
            </a:extLst>
          </p:cNvPr>
          <p:cNvSpPr txBox="1"/>
          <p:nvPr/>
        </p:nvSpPr>
        <p:spPr>
          <a:xfrm>
            <a:off x="1923389" y="943792"/>
            <a:ext cx="6355372" cy="4811574"/>
          </a:xfrm>
          <a:prstGeom prst="rect">
            <a:avLst/>
          </a:prstGeom>
        </p:spPr>
        <p:txBody>
          <a:bodyPr vert="horz" wrap="square" lIns="0" tIns="12700" rIns="0" bIns="0" rtlCol="0">
            <a:spAutoFit/>
          </a:bodyPr>
          <a:lstStyle/>
          <a:p>
            <a:pPr marL="356235" marR="5080" indent="-344170">
              <a:lnSpc>
                <a:spcPct val="100000"/>
              </a:lnSpc>
              <a:spcBef>
                <a:spcPts val="100"/>
              </a:spcBef>
              <a:buFont typeface="Microsoft Sans Serif"/>
              <a:buChar char="●"/>
              <a:tabLst>
                <a:tab pos="356235" algn="l"/>
              </a:tabLst>
            </a:pPr>
            <a:endParaRPr lang="en-IN" dirty="0">
              <a:latin typeface="Times New Roman"/>
              <a:cs typeface="Times New Roman"/>
            </a:endParaRPr>
          </a:p>
          <a:p>
            <a:pPr marL="356235" marR="5080" indent="-344170">
              <a:lnSpc>
                <a:spcPct val="100000"/>
              </a:lnSpc>
              <a:spcBef>
                <a:spcPts val="100"/>
              </a:spcBef>
              <a:buFont typeface="Microsoft Sans Serif"/>
              <a:buChar char="●"/>
              <a:tabLst>
                <a:tab pos="356235" algn="l"/>
              </a:tabLst>
            </a:pPr>
            <a:r>
              <a:rPr lang="en-US" b="0" i="0" dirty="0">
                <a:solidFill>
                  <a:schemeClr val="accent5"/>
                </a:solidFill>
                <a:effectLst/>
                <a:highlight>
                  <a:srgbClr val="1F1F1F"/>
                </a:highlight>
                <a:latin typeface="Google Sans"/>
              </a:rPr>
              <a:t>IoT applications use machine learning or artificial intelligence (AI) technology to analyze data received from IoT devices and make informed decisions.</a:t>
            </a:r>
            <a:endParaRPr lang="en-IN" dirty="0">
              <a:solidFill>
                <a:schemeClr val="accent5"/>
              </a:solidFill>
              <a:latin typeface="Times New Roman"/>
              <a:cs typeface="Times New Roman"/>
            </a:endParaRPr>
          </a:p>
          <a:p>
            <a:pPr marL="356235" marR="5080" indent="-344170">
              <a:lnSpc>
                <a:spcPct val="100000"/>
              </a:lnSpc>
              <a:spcBef>
                <a:spcPts val="100"/>
              </a:spcBef>
              <a:buFont typeface="Microsoft Sans Serif"/>
              <a:buChar char="●"/>
              <a:tabLst>
                <a:tab pos="356235" algn="l"/>
              </a:tabLst>
            </a:pPr>
            <a:endParaRPr lang="en-IN" dirty="0">
              <a:latin typeface="Times New Roman"/>
              <a:cs typeface="Times New Roman"/>
            </a:endParaRPr>
          </a:p>
          <a:p>
            <a:pPr marL="356235" marR="5080" indent="-344170">
              <a:lnSpc>
                <a:spcPct val="100000"/>
              </a:lnSpc>
              <a:spcBef>
                <a:spcPts val="100"/>
              </a:spcBef>
              <a:buFont typeface="Microsoft Sans Serif"/>
              <a:buChar char="●"/>
              <a:tabLst>
                <a:tab pos="356235" algn="l"/>
              </a:tabLst>
            </a:pPr>
            <a:endParaRPr lang="en-IN" dirty="0">
              <a:latin typeface="Times New Roman"/>
              <a:cs typeface="Times New Roman"/>
            </a:endParaRPr>
          </a:p>
          <a:p>
            <a:pPr marL="356235" marR="5080" indent="-344170">
              <a:lnSpc>
                <a:spcPct val="100000"/>
              </a:lnSpc>
              <a:spcBef>
                <a:spcPts val="100"/>
              </a:spcBef>
              <a:buFont typeface="Microsoft Sans Serif"/>
              <a:buChar char="●"/>
              <a:tabLst>
                <a:tab pos="356235" algn="l"/>
              </a:tabLst>
            </a:pPr>
            <a:endParaRPr lang="en-IN" dirty="0">
              <a:latin typeface="Times New Roman"/>
              <a:cs typeface="Times New Roman"/>
            </a:endParaRPr>
          </a:p>
          <a:p>
            <a:pPr marL="356235" marR="5080" indent="-344170">
              <a:lnSpc>
                <a:spcPct val="100000"/>
              </a:lnSpc>
              <a:spcBef>
                <a:spcPts val="100"/>
              </a:spcBef>
              <a:buFont typeface="Microsoft Sans Serif"/>
              <a:buChar char="●"/>
              <a:tabLst>
                <a:tab pos="356235" algn="l"/>
              </a:tabLst>
            </a:pPr>
            <a:r>
              <a:rPr dirty="0">
                <a:latin typeface="Times New Roman"/>
                <a:cs typeface="Times New Roman"/>
              </a:rPr>
              <a:t>Using</a:t>
            </a:r>
            <a:r>
              <a:rPr spc="-10" dirty="0">
                <a:latin typeface="Times New Roman"/>
                <a:cs typeface="Times New Roman"/>
              </a:rPr>
              <a:t> </a:t>
            </a:r>
            <a:r>
              <a:rPr dirty="0">
                <a:latin typeface="Times New Roman"/>
                <a:cs typeface="Times New Roman"/>
              </a:rPr>
              <a:t>blynk</a:t>
            </a:r>
            <a:r>
              <a:rPr spc="-10" dirty="0">
                <a:latin typeface="Times New Roman"/>
                <a:cs typeface="Times New Roman"/>
              </a:rPr>
              <a:t> </a:t>
            </a:r>
            <a:r>
              <a:rPr dirty="0">
                <a:latin typeface="Times New Roman"/>
                <a:cs typeface="Times New Roman"/>
              </a:rPr>
              <a:t>IoT</a:t>
            </a:r>
            <a:r>
              <a:rPr spc="-40" dirty="0">
                <a:latin typeface="Times New Roman"/>
                <a:cs typeface="Times New Roman"/>
              </a:rPr>
              <a:t> </a:t>
            </a:r>
            <a:r>
              <a:rPr dirty="0">
                <a:latin typeface="Times New Roman"/>
                <a:cs typeface="Times New Roman"/>
              </a:rPr>
              <a:t>application</a:t>
            </a:r>
            <a:r>
              <a:rPr spc="-10" dirty="0">
                <a:latin typeface="Times New Roman"/>
                <a:cs typeface="Times New Roman"/>
              </a:rPr>
              <a:t> </a:t>
            </a:r>
            <a:r>
              <a:rPr dirty="0">
                <a:latin typeface="Times New Roman"/>
                <a:cs typeface="Times New Roman"/>
              </a:rPr>
              <a:t>and</a:t>
            </a:r>
            <a:r>
              <a:rPr spc="-10" dirty="0">
                <a:latin typeface="Times New Roman"/>
                <a:cs typeface="Times New Roman"/>
              </a:rPr>
              <a:t> Picsimlab </a:t>
            </a:r>
            <a:r>
              <a:rPr dirty="0">
                <a:latin typeface="Times New Roman"/>
                <a:cs typeface="Times New Roman"/>
              </a:rPr>
              <a:t>simulator,</a:t>
            </a:r>
            <a:r>
              <a:rPr spc="-30" dirty="0">
                <a:latin typeface="Times New Roman"/>
                <a:cs typeface="Times New Roman"/>
              </a:rPr>
              <a:t> </a:t>
            </a:r>
            <a:r>
              <a:rPr dirty="0">
                <a:latin typeface="Times New Roman"/>
                <a:cs typeface="Times New Roman"/>
              </a:rPr>
              <a:t>simulated</a:t>
            </a:r>
            <a:r>
              <a:rPr spc="-25" dirty="0">
                <a:latin typeface="Times New Roman"/>
                <a:cs typeface="Times New Roman"/>
              </a:rPr>
              <a:t> </a:t>
            </a:r>
            <a:r>
              <a:rPr dirty="0">
                <a:latin typeface="Times New Roman"/>
                <a:cs typeface="Times New Roman"/>
              </a:rPr>
              <a:t>home</a:t>
            </a:r>
            <a:r>
              <a:rPr spc="-25" dirty="0">
                <a:latin typeface="Times New Roman"/>
                <a:cs typeface="Times New Roman"/>
              </a:rPr>
              <a:t> </a:t>
            </a:r>
            <a:r>
              <a:rPr spc="-10" dirty="0">
                <a:latin typeface="Times New Roman"/>
                <a:cs typeface="Times New Roman"/>
              </a:rPr>
              <a:t>automation, </a:t>
            </a:r>
            <a:r>
              <a:rPr dirty="0">
                <a:latin typeface="Times New Roman"/>
                <a:cs typeface="Times New Roman"/>
              </a:rPr>
              <a:t>where</a:t>
            </a:r>
            <a:r>
              <a:rPr spc="-25" dirty="0">
                <a:latin typeface="Times New Roman"/>
                <a:cs typeface="Times New Roman"/>
              </a:rPr>
              <a:t> </a:t>
            </a:r>
            <a:r>
              <a:rPr dirty="0">
                <a:latin typeface="Times New Roman"/>
                <a:cs typeface="Times New Roman"/>
              </a:rPr>
              <a:t>LED,</a:t>
            </a:r>
            <a:r>
              <a:rPr spc="-15" dirty="0">
                <a:latin typeface="Times New Roman"/>
                <a:cs typeface="Times New Roman"/>
              </a:rPr>
              <a:t> </a:t>
            </a:r>
            <a:r>
              <a:rPr dirty="0">
                <a:latin typeface="Times New Roman"/>
                <a:cs typeface="Times New Roman"/>
              </a:rPr>
              <a:t>temperature</a:t>
            </a:r>
            <a:r>
              <a:rPr spc="-25" dirty="0">
                <a:latin typeface="Times New Roman"/>
                <a:cs typeface="Times New Roman"/>
              </a:rPr>
              <a:t> </a:t>
            </a:r>
            <a:r>
              <a:rPr dirty="0">
                <a:latin typeface="Times New Roman"/>
                <a:cs typeface="Times New Roman"/>
              </a:rPr>
              <a:t>system,</a:t>
            </a:r>
            <a:r>
              <a:rPr spc="-15" dirty="0">
                <a:latin typeface="Times New Roman"/>
                <a:cs typeface="Times New Roman"/>
              </a:rPr>
              <a:t> </a:t>
            </a:r>
            <a:r>
              <a:rPr spc="-10" dirty="0">
                <a:latin typeface="Times New Roman"/>
                <a:cs typeface="Times New Roman"/>
              </a:rPr>
              <a:t>Serial </a:t>
            </a:r>
            <a:r>
              <a:rPr dirty="0">
                <a:latin typeface="Times New Roman"/>
                <a:cs typeface="Times New Roman"/>
              </a:rPr>
              <a:t>tank</a:t>
            </a:r>
            <a:r>
              <a:rPr spc="-35" dirty="0">
                <a:latin typeface="Times New Roman"/>
                <a:cs typeface="Times New Roman"/>
              </a:rPr>
              <a:t> </a:t>
            </a:r>
            <a:r>
              <a:rPr dirty="0">
                <a:latin typeface="Times New Roman"/>
                <a:cs typeface="Times New Roman"/>
              </a:rPr>
              <a:t>resembles</a:t>
            </a:r>
            <a:r>
              <a:rPr spc="-20" dirty="0">
                <a:latin typeface="Times New Roman"/>
                <a:cs typeface="Times New Roman"/>
              </a:rPr>
              <a:t> </a:t>
            </a:r>
            <a:r>
              <a:rPr dirty="0">
                <a:latin typeface="Times New Roman"/>
                <a:cs typeface="Times New Roman"/>
              </a:rPr>
              <a:t>Light,</a:t>
            </a:r>
            <a:r>
              <a:rPr spc="-20" dirty="0">
                <a:latin typeface="Times New Roman"/>
                <a:cs typeface="Times New Roman"/>
              </a:rPr>
              <a:t> </a:t>
            </a:r>
            <a:r>
              <a:rPr dirty="0">
                <a:latin typeface="Times New Roman"/>
                <a:cs typeface="Times New Roman"/>
              </a:rPr>
              <a:t>Heater,</a:t>
            </a:r>
            <a:r>
              <a:rPr spc="-20" dirty="0">
                <a:latin typeface="Times New Roman"/>
                <a:cs typeface="Times New Roman"/>
              </a:rPr>
              <a:t> </a:t>
            </a:r>
            <a:r>
              <a:rPr dirty="0">
                <a:latin typeface="Times New Roman"/>
                <a:cs typeface="Times New Roman"/>
              </a:rPr>
              <a:t>Cooler</a:t>
            </a:r>
            <a:r>
              <a:rPr spc="-20" dirty="0">
                <a:latin typeface="Times New Roman"/>
                <a:cs typeface="Times New Roman"/>
              </a:rPr>
              <a:t> </a:t>
            </a:r>
            <a:r>
              <a:rPr spc="-25" dirty="0">
                <a:latin typeface="Times New Roman"/>
                <a:cs typeface="Times New Roman"/>
              </a:rPr>
              <a:t>and </a:t>
            </a:r>
            <a:r>
              <a:rPr spc="-10" dirty="0">
                <a:latin typeface="Times New Roman"/>
                <a:cs typeface="Times New Roman"/>
              </a:rPr>
              <a:t>Water</a:t>
            </a:r>
            <a:r>
              <a:rPr spc="-25" dirty="0">
                <a:latin typeface="Times New Roman"/>
                <a:cs typeface="Times New Roman"/>
              </a:rPr>
              <a:t> </a:t>
            </a:r>
            <a:r>
              <a:rPr dirty="0">
                <a:latin typeface="Times New Roman"/>
                <a:cs typeface="Times New Roman"/>
              </a:rPr>
              <a:t>tank</a:t>
            </a:r>
            <a:r>
              <a:rPr spc="-25" dirty="0">
                <a:latin typeface="Times New Roman"/>
                <a:cs typeface="Times New Roman"/>
              </a:rPr>
              <a:t> </a:t>
            </a:r>
            <a:r>
              <a:rPr dirty="0">
                <a:latin typeface="Times New Roman"/>
                <a:cs typeface="Times New Roman"/>
              </a:rPr>
              <a:t>in</a:t>
            </a:r>
            <a:r>
              <a:rPr spc="-20" dirty="0">
                <a:latin typeface="Times New Roman"/>
                <a:cs typeface="Times New Roman"/>
              </a:rPr>
              <a:t> </a:t>
            </a:r>
            <a:r>
              <a:rPr dirty="0">
                <a:latin typeface="Times New Roman"/>
                <a:cs typeface="Times New Roman"/>
              </a:rPr>
              <a:t>real</a:t>
            </a:r>
            <a:r>
              <a:rPr spc="-25" dirty="0">
                <a:latin typeface="Times New Roman"/>
                <a:cs typeface="Times New Roman"/>
              </a:rPr>
              <a:t> </a:t>
            </a:r>
            <a:r>
              <a:rPr spc="-10" dirty="0">
                <a:latin typeface="Times New Roman"/>
                <a:cs typeface="Times New Roman"/>
              </a:rPr>
              <a:t>time.</a:t>
            </a:r>
            <a:endParaRPr dirty="0">
              <a:latin typeface="Times New Roman"/>
              <a:cs typeface="Times New Roman"/>
            </a:endParaRPr>
          </a:p>
          <a:p>
            <a:pPr>
              <a:lnSpc>
                <a:spcPct val="100000"/>
              </a:lnSpc>
              <a:spcBef>
                <a:spcPts val="75"/>
              </a:spcBef>
              <a:buFont typeface="Microsoft Sans Serif"/>
              <a:buChar char="●"/>
            </a:pPr>
            <a:endParaRPr dirty="0">
              <a:latin typeface="Times New Roman"/>
              <a:cs typeface="Times New Roman"/>
            </a:endParaRPr>
          </a:p>
          <a:p>
            <a:pPr marL="356235" marR="18415" indent="-344170">
              <a:lnSpc>
                <a:spcPct val="100000"/>
              </a:lnSpc>
              <a:buFont typeface="Microsoft Sans Serif"/>
              <a:buChar char="●"/>
              <a:tabLst>
                <a:tab pos="356235" algn="l"/>
              </a:tabLst>
            </a:pPr>
            <a:r>
              <a:rPr dirty="0">
                <a:latin typeface="Times New Roman"/>
                <a:cs typeface="Times New Roman"/>
              </a:rPr>
              <a:t>CLCD</a:t>
            </a:r>
            <a:r>
              <a:rPr spc="-20" dirty="0">
                <a:latin typeface="Times New Roman"/>
                <a:cs typeface="Times New Roman"/>
              </a:rPr>
              <a:t> </a:t>
            </a:r>
            <a:r>
              <a:rPr dirty="0">
                <a:latin typeface="Times New Roman"/>
                <a:cs typeface="Times New Roman"/>
              </a:rPr>
              <a:t>acts</a:t>
            </a:r>
            <a:r>
              <a:rPr spc="-15" dirty="0">
                <a:latin typeface="Times New Roman"/>
                <a:cs typeface="Times New Roman"/>
              </a:rPr>
              <a:t> </a:t>
            </a:r>
            <a:r>
              <a:rPr dirty="0">
                <a:latin typeface="Times New Roman"/>
                <a:cs typeface="Times New Roman"/>
              </a:rPr>
              <a:t>like</a:t>
            </a:r>
            <a:r>
              <a:rPr spc="-20" dirty="0">
                <a:latin typeface="Times New Roman"/>
                <a:cs typeface="Times New Roman"/>
              </a:rPr>
              <a:t> </a:t>
            </a:r>
            <a:r>
              <a:rPr dirty="0">
                <a:latin typeface="Times New Roman"/>
                <a:cs typeface="Times New Roman"/>
              </a:rPr>
              <a:t>a</a:t>
            </a:r>
            <a:r>
              <a:rPr spc="-15" dirty="0">
                <a:latin typeface="Times New Roman"/>
                <a:cs typeface="Times New Roman"/>
              </a:rPr>
              <a:t> </a:t>
            </a:r>
            <a:r>
              <a:rPr dirty="0">
                <a:latin typeface="Times New Roman"/>
                <a:cs typeface="Times New Roman"/>
              </a:rPr>
              <a:t>dashboard</a:t>
            </a:r>
            <a:r>
              <a:rPr spc="-15" dirty="0">
                <a:latin typeface="Times New Roman"/>
                <a:cs typeface="Times New Roman"/>
              </a:rPr>
              <a:t> </a:t>
            </a:r>
            <a:r>
              <a:rPr dirty="0">
                <a:latin typeface="Times New Roman"/>
                <a:cs typeface="Times New Roman"/>
              </a:rPr>
              <a:t>used</a:t>
            </a:r>
            <a:r>
              <a:rPr spc="-10" dirty="0">
                <a:latin typeface="Times New Roman"/>
                <a:cs typeface="Times New Roman"/>
              </a:rPr>
              <a:t> </a:t>
            </a:r>
            <a:r>
              <a:rPr spc="-25" dirty="0">
                <a:latin typeface="Times New Roman"/>
                <a:cs typeface="Times New Roman"/>
              </a:rPr>
              <a:t>for </a:t>
            </a:r>
            <a:r>
              <a:rPr dirty="0">
                <a:latin typeface="Times New Roman"/>
                <a:cs typeface="Times New Roman"/>
              </a:rPr>
              <a:t>displaying</a:t>
            </a:r>
            <a:r>
              <a:rPr spc="-10" dirty="0">
                <a:latin typeface="Times New Roman"/>
                <a:cs typeface="Times New Roman"/>
              </a:rPr>
              <a:t> </a:t>
            </a:r>
            <a:r>
              <a:rPr dirty="0">
                <a:latin typeface="Times New Roman"/>
                <a:cs typeface="Times New Roman"/>
              </a:rPr>
              <a:t>the</a:t>
            </a:r>
            <a:r>
              <a:rPr spc="-15" dirty="0">
                <a:latin typeface="Times New Roman"/>
                <a:cs typeface="Times New Roman"/>
              </a:rPr>
              <a:t> </a:t>
            </a:r>
            <a:r>
              <a:rPr dirty="0">
                <a:latin typeface="Times New Roman"/>
                <a:cs typeface="Times New Roman"/>
              </a:rPr>
              <a:t>events,</a:t>
            </a:r>
            <a:r>
              <a:rPr spc="-40" dirty="0">
                <a:latin typeface="Times New Roman"/>
                <a:cs typeface="Times New Roman"/>
              </a:rPr>
              <a:t> </a:t>
            </a:r>
            <a:r>
              <a:rPr spc="-10" dirty="0">
                <a:latin typeface="Times New Roman"/>
                <a:cs typeface="Times New Roman"/>
              </a:rPr>
              <a:t>Widgets</a:t>
            </a:r>
            <a:r>
              <a:rPr spc="-15" dirty="0">
                <a:latin typeface="Times New Roman"/>
                <a:cs typeface="Times New Roman"/>
              </a:rPr>
              <a:t> </a:t>
            </a:r>
            <a:r>
              <a:rPr dirty="0">
                <a:latin typeface="Times New Roman"/>
                <a:cs typeface="Times New Roman"/>
              </a:rPr>
              <a:t>from</a:t>
            </a:r>
            <a:r>
              <a:rPr spc="-10" dirty="0">
                <a:latin typeface="Times New Roman"/>
                <a:cs typeface="Times New Roman"/>
              </a:rPr>
              <a:t> Blynk </a:t>
            </a:r>
            <a:r>
              <a:rPr dirty="0">
                <a:latin typeface="Times New Roman"/>
                <a:cs typeface="Times New Roman"/>
              </a:rPr>
              <a:t>IoT</a:t>
            </a:r>
            <a:r>
              <a:rPr spc="-45" dirty="0">
                <a:latin typeface="Times New Roman"/>
                <a:cs typeface="Times New Roman"/>
              </a:rPr>
              <a:t> </a:t>
            </a:r>
            <a:r>
              <a:rPr dirty="0">
                <a:latin typeface="Times New Roman"/>
                <a:cs typeface="Times New Roman"/>
              </a:rPr>
              <a:t>app</a:t>
            </a:r>
            <a:r>
              <a:rPr spc="-15" dirty="0">
                <a:latin typeface="Times New Roman"/>
                <a:cs typeface="Times New Roman"/>
              </a:rPr>
              <a:t> </a:t>
            </a:r>
            <a:r>
              <a:rPr dirty="0">
                <a:latin typeface="Times New Roman"/>
                <a:cs typeface="Times New Roman"/>
              </a:rPr>
              <a:t>like</a:t>
            </a:r>
            <a:r>
              <a:rPr spc="-15" dirty="0">
                <a:latin typeface="Times New Roman"/>
                <a:cs typeface="Times New Roman"/>
              </a:rPr>
              <a:t> </a:t>
            </a:r>
            <a:r>
              <a:rPr dirty="0">
                <a:latin typeface="Times New Roman"/>
                <a:cs typeface="Times New Roman"/>
              </a:rPr>
              <a:t>button</a:t>
            </a:r>
            <a:r>
              <a:rPr spc="-15" dirty="0">
                <a:latin typeface="Times New Roman"/>
                <a:cs typeface="Times New Roman"/>
              </a:rPr>
              <a:t> </a:t>
            </a:r>
            <a:r>
              <a:rPr dirty="0">
                <a:latin typeface="Times New Roman"/>
                <a:cs typeface="Times New Roman"/>
              </a:rPr>
              <a:t>widgets</a:t>
            </a:r>
            <a:r>
              <a:rPr spc="-20" dirty="0">
                <a:latin typeface="Times New Roman"/>
                <a:cs typeface="Times New Roman"/>
              </a:rPr>
              <a:t> </a:t>
            </a:r>
            <a:r>
              <a:rPr dirty="0">
                <a:latin typeface="Times New Roman"/>
                <a:cs typeface="Times New Roman"/>
              </a:rPr>
              <a:t>are</a:t>
            </a:r>
            <a:r>
              <a:rPr spc="-15" dirty="0">
                <a:latin typeface="Times New Roman"/>
                <a:cs typeface="Times New Roman"/>
              </a:rPr>
              <a:t> </a:t>
            </a:r>
            <a:r>
              <a:rPr dirty="0">
                <a:latin typeface="Times New Roman"/>
                <a:cs typeface="Times New Roman"/>
              </a:rPr>
              <a:t>used</a:t>
            </a:r>
            <a:r>
              <a:rPr spc="-15" dirty="0">
                <a:latin typeface="Times New Roman"/>
                <a:cs typeface="Times New Roman"/>
              </a:rPr>
              <a:t> </a:t>
            </a:r>
            <a:r>
              <a:rPr spc="-25" dirty="0">
                <a:latin typeface="Times New Roman"/>
                <a:cs typeface="Times New Roman"/>
              </a:rPr>
              <a:t>to </a:t>
            </a:r>
            <a:r>
              <a:rPr dirty="0">
                <a:latin typeface="Times New Roman"/>
                <a:cs typeface="Times New Roman"/>
              </a:rPr>
              <a:t>control</a:t>
            </a:r>
            <a:r>
              <a:rPr spc="-30" dirty="0">
                <a:latin typeface="Times New Roman"/>
                <a:cs typeface="Times New Roman"/>
              </a:rPr>
              <a:t> </a:t>
            </a:r>
            <a:r>
              <a:rPr dirty="0">
                <a:latin typeface="Times New Roman"/>
                <a:cs typeface="Times New Roman"/>
              </a:rPr>
              <a:t>heater,</a:t>
            </a:r>
            <a:r>
              <a:rPr spc="-20" dirty="0">
                <a:latin typeface="Times New Roman"/>
                <a:cs typeface="Times New Roman"/>
              </a:rPr>
              <a:t> </a:t>
            </a:r>
            <a:r>
              <a:rPr dirty="0">
                <a:latin typeface="Times New Roman"/>
                <a:cs typeface="Times New Roman"/>
              </a:rPr>
              <a:t>cooler</a:t>
            </a:r>
            <a:r>
              <a:rPr spc="-25" dirty="0">
                <a:latin typeface="Times New Roman"/>
                <a:cs typeface="Times New Roman"/>
              </a:rPr>
              <a:t> </a:t>
            </a:r>
            <a:r>
              <a:rPr dirty="0">
                <a:latin typeface="Times New Roman"/>
                <a:cs typeface="Times New Roman"/>
              </a:rPr>
              <a:t>and</a:t>
            </a:r>
            <a:r>
              <a:rPr spc="-20" dirty="0">
                <a:latin typeface="Times New Roman"/>
                <a:cs typeface="Times New Roman"/>
              </a:rPr>
              <a:t> </a:t>
            </a:r>
            <a:r>
              <a:rPr dirty="0">
                <a:latin typeface="Times New Roman"/>
                <a:cs typeface="Times New Roman"/>
              </a:rPr>
              <a:t>inlet</a:t>
            </a:r>
            <a:r>
              <a:rPr spc="-25" dirty="0">
                <a:latin typeface="Times New Roman"/>
                <a:cs typeface="Times New Roman"/>
              </a:rPr>
              <a:t> </a:t>
            </a:r>
            <a:r>
              <a:rPr spc="-10" dirty="0">
                <a:latin typeface="Times New Roman"/>
                <a:cs typeface="Times New Roman"/>
              </a:rPr>
              <a:t>valve, </a:t>
            </a:r>
            <a:r>
              <a:rPr dirty="0">
                <a:latin typeface="Times New Roman"/>
                <a:cs typeface="Times New Roman"/>
              </a:rPr>
              <a:t>outlet</a:t>
            </a:r>
            <a:r>
              <a:rPr spc="-30" dirty="0">
                <a:latin typeface="Times New Roman"/>
                <a:cs typeface="Times New Roman"/>
              </a:rPr>
              <a:t> </a:t>
            </a:r>
            <a:r>
              <a:rPr spc="-10" dirty="0">
                <a:latin typeface="Times New Roman"/>
                <a:cs typeface="Times New Roman"/>
              </a:rPr>
              <a:t>valve.</a:t>
            </a:r>
            <a:endParaRPr dirty="0">
              <a:latin typeface="Times New Roman"/>
              <a:cs typeface="Times New Roman"/>
            </a:endParaRPr>
          </a:p>
          <a:p>
            <a:pPr>
              <a:lnSpc>
                <a:spcPct val="100000"/>
              </a:lnSpc>
              <a:spcBef>
                <a:spcPts val="75"/>
              </a:spcBef>
              <a:buFont typeface="Microsoft Sans Serif"/>
              <a:buChar char="●"/>
            </a:pPr>
            <a:endParaRPr dirty="0">
              <a:latin typeface="Times New Roman"/>
              <a:cs typeface="Times New Roman"/>
            </a:endParaRPr>
          </a:p>
          <a:p>
            <a:pPr marL="356235" marR="110489" indent="-344170">
              <a:lnSpc>
                <a:spcPct val="100000"/>
              </a:lnSpc>
              <a:buFont typeface="Microsoft Sans Serif"/>
              <a:buChar char="●"/>
              <a:tabLst>
                <a:tab pos="356235" algn="l"/>
              </a:tabLst>
            </a:pPr>
            <a:r>
              <a:rPr dirty="0">
                <a:latin typeface="Times New Roman"/>
                <a:cs typeface="Times New Roman"/>
              </a:rPr>
              <a:t>Gauge</a:t>
            </a:r>
            <a:r>
              <a:rPr spc="-20" dirty="0">
                <a:latin typeface="Times New Roman"/>
                <a:cs typeface="Times New Roman"/>
              </a:rPr>
              <a:t> </a:t>
            </a:r>
            <a:r>
              <a:rPr dirty="0">
                <a:latin typeface="Times New Roman"/>
                <a:cs typeface="Times New Roman"/>
              </a:rPr>
              <a:t>widgets</a:t>
            </a:r>
            <a:r>
              <a:rPr spc="-15" dirty="0">
                <a:latin typeface="Times New Roman"/>
                <a:cs typeface="Times New Roman"/>
              </a:rPr>
              <a:t> </a:t>
            </a:r>
            <a:r>
              <a:rPr dirty="0">
                <a:latin typeface="Times New Roman"/>
                <a:cs typeface="Times New Roman"/>
              </a:rPr>
              <a:t>to</a:t>
            </a:r>
            <a:r>
              <a:rPr spc="-15" dirty="0">
                <a:latin typeface="Times New Roman"/>
                <a:cs typeface="Times New Roman"/>
              </a:rPr>
              <a:t> </a:t>
            </a:r>
            <a:r>
              <a:rPr dirty="0">
                <a:latin typeface="Times New Roman"/>
                <a:cs typeface="Times New Roman"/>
              </a:rPr>
              <a:t>display</a:t>
            </a:r>
            <a:r>
              <a:rPr spc="-10" dirty="0">
                <a:latin typeface="Times New Roman"/>
                <a:cs typeface="Times New Roman"/>
              </a:rPr>
              <a:t> </a:t>
            </a:r>
            <a:r>
              <a:rPr dirty="0">
                <a:latin typeface="Times New Roman"/>
                <a:cs typeface="Times New Roman"/>
              </a:rPr>
              <a:t>the</a:t>
            </a:r>
            <a:r>
              <a:rPr spc="-15" dirty="0">
                <a:latin typeface="Times New Roman"/>
                <a:cs typeface="Times New Roman"/>
              </a:rPr>
              <a:t> </a:t>
            </a:r>
            <a:r>
              <a:rPr spc="-10" dirty="0">
                <a:latin typeface="Times New Roman"/>
                <a:cs typeface="Times New Roman"/>
              </a:rPr>
              <a:t>temperature </a:t>
            </a:r>
            <a:r>
              <a:rPr dirty="0">
                <a:latin typeface="Times New Roman"/>
                <a:cs typeface="Times New Roman"/>
              </a:rPr>
              <a:t>and</a:t>
            </a:r>
            <a:r>
              <a:rPr spc="-15" dirty="0">
                <a:latin typeface="Times New Roman"/>
                <a:cs typeface="Times New Roman"/>
              </a:rPr>
              <a:t> </a:t>
            </a:r>
            <a:r>
              <a:rPr dirty="0">
                <a:latin typeface="Times New Roman"/>
                <a:cs typeface="Times New Roman"/>
              </a:rPr>
              <a:t>volume</a:t>
            </a:r>
            <a:r>
              <a:rPr spc="-15" dirty="0">
                <a:latin typeface="Times New Roman"/>
                <a:cs typeface="Times New Roman"/>
              </a:rPr>
              <a:t> </a:t>
            </a:r>
            <a:r>
              <a:rPr dirty="0">
                <a:latin typeface="Times New Roman"/>
                <a:cs typeface="Times New Roman"/>
              </a:rPr>
              <a:t>of</a:t>
            </a:r>
            <a:r>
              <a:rPr spc="-15" dirty="0">
                <a:latin typeface="Times New Roman"/>
                <a:cs typeface="Times New Roman"/>
              </a:rPr>
              <a:t> </a:t>
            </a:r>
            <a:r>
              <a:rPr dirty="0">
                <a:latin typeface="Times New Roman"/>
                <a:cs typeface="Times New Roman"/>
              </a:rPr>
              <a:t>the</a:t>
            </a:r>
            <a:r>
              <a:rPr spc="-15" dirty="0">
                <a:latin typeface="Times New Roman"/>
                <a:cs typeface="Times New Roman"/>
              </a:rPr>
              <a:t> </a:t>
            </a:r>
            <a:r>
              <a:rPr spc="-10" dirty="0">
                <a:latin typeface="Times New Roman"/>
                <a:cs typeface="Times New Roman"/>
              </a:rPr>
              <a:t>water.</a:t>
            </a:r>
            <a:endParaRPr dirty="0">
              <a:latin typeface="Times New Roman"/>
              <a:cs typeface="Times New Roman"/>
            </a:endParaRPr>
          </a:p>
        </p:txBody>
      </p:sp>
    </p:spTree>
    <p:extLst>
      <p:ext uri="{BB962C8B-B14F-4D97-AF65-F5344CB8AC3E}">
        <p14:creationId xmlns:p14="http://schemas.microsoft.com/office/powerpoint/2010/main" val="4033013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9B3EB9F-7124-3134-27D4-15575D8A1FB2}"/>
              </a:ext>
            </a:extLst>
          </p:cNvPr>
          <p:cNvSpPr txBox="1"/>
          <p:nvPr/>
        </p:nvSpPr>
        <p:spPr>
          <a:xfrm>
            <a:off x="768182" y="558251"/>
            <a:ext cx="3115559" cy="443711"/>
          </a:xfrm>
          <a:prstGeom prst="rect">
            <a:avLst/>
          </a:prstGeom>
        </p:spPr>
        <p:txBody>
          <a:bodyPr vert="horz" wrap="square" lIns="0" tIns="12700" rIns="0" bIns="0" rtlCol="0">
            <a:spAutoFit/>
          </a:bodyPr>
          <a:lstStyle/>
          <a:p>
            <a:pPr marL="12700">
              <a:lnSpc>
                <a:spcPct val="100000"/>
              </a:lnSpc>
              <a:spcBef>
                <a:spcPts val="100"/>
              </a:spcBef>
            </a:pPr>
            <a:r>
              <a:rPr sz="2800" spc="-10" dirty="0">
                <a:solidFill>
                  <a:schemeClr val="accent5"/>
                </a:solidFill>
                <a:latin typeface="Calibri"/>
                <a:cs typeface="Calibri"/>
              </a:rPr>
              <a:t>Conclusion</a:t>
            </a:r>
            <a:r>
              <a:rPr lang="en-IN" sz="2800" spc="-10" dirty="0">
                <a:solidFill>
                  <a:schemeClr val="accent5"/>
                </a:solidFill>
                <a:latin typeface="Calibri"/>
                <a:cs typeface="Calibri"/>
              </a:rPr>
              <a:t>:</a:t>
            </a:r>
            <a:endParaRPr sz="2800" dirty="0">
              <a:solidFill>
                <a:schemeClr val="accent5"/>
              </a:solidFill>
              <a:latin typeface="Calibri"/>
              <a:cs typeface="Calibri"/>
            </a:endParaRPr>
          </a:p>
        </p:txBody>
      </p:sp>
      <p:sp>
        <p:nvSpPr>
          <p:cNvPr id="6" name="TextBox 5">
            <a:extLst>
              <a:ext uri="{FF2B5EF4-FFF2-40B4-BE49-F238E27FC236}">
                <a16:creationId xmlns:a16="http://schemas.microsoft.com/office/drawing/2014/main" id="{D9FE5F49-9421-4ED7-BEED-48E699030D89}"/>
              </a:ext>
            </a:extLst>
          </p:cNvPr>
          <p:cNvSpPr txBox="1"/>
          <p:nvPr/>
        </p:nvSpPr>
        <p:spPr>
          <a:xfrm>
            <a:off x="2325961" y="1361200"/>
            <a:ext cx="8148484" cy="2862322"/>
          </a:xfrm>
          <a:prstGeom prst="rect">
            <a:avLst/>
          </a:prstGeom>
          <a:noFill/>
        </p:spPr>
        <p:txBody>
          <a:bodyPr wrap="square">
            <a:spAutoFit/>
          </a:bodyPr>
          <a:lstStyle/>
          <a:p>
            <a:r>
              <a:rPr lang="en-US" sz="2000" dirty="0"/>
              <a:t>The home automation project successfully demonstrated the integration of various IoT devices, allowing for efficient control and monitoring of household systems through a centralized platform. The project showcased the potential of smart home technologies to enhance convenience, energy efficiency, and security. Future work could explore the integration of AI for predictive maintenance and enhanced user personalization, as well as expanding the system to include additional devices and compatibility with emerging technologies.</a:t>
            </a:r>
            <a:endParaRPr lang="en-IN" sz="2000" dirty="0"/>
          </a:p>
        </p:txBody>
      </p:sp>
    </p:spTree>
    <p:extLst>
      <p:ext uri="{BB962C8B-B14F-4D97-AF65-F5344CB8AC3E}">
        <p14:creationId xmlns:p14="http://schemas.microsoft.com/office/powerpoint/2010/main" val="4205045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E12561-A37C-5E16-21EA-64C1DB600083}"/>
              </a:ext>
            </a:extLst>
          </p:cNvPr>
          <p:cNvSpPr>
            <a:spLocks noGrp="1"/>
          </p:cNvSpPr>
          <p:nvPr>
            <p:ph idx="1"/>
          </p:nvPr>
        </p:nvSpPr>
        <p:spPr/>
        <p:txBody>
          <a:bodyPr/>
          <a:lstStyle/>
          <a:p>
            <a:r>
              <a:rPr lang="en-IN" dirty="0">
                <a:hlinkClick r:id="rId2"/>
              </a:rPr>
              <a:t>YoutubeLink</a:t>
            </a:r>
            <a:endParaRPr lang="en-IN" dirty="0"/>
          </a:p>
          <a:p>
            <a:endParaRPr lang="en-IN" dirty="0">
              <a:hlinkClick r:id="rId3"/>
            </a:endParaRPr>
          </a:p>
          <a:p>
            <a:r>
              <a:rPr lang="en-IN" dirty="0" err="1">
                <a:hlinkClick r:id="rId3"/>
              </a:rPr>
              <a:t>Github</a:t>
            </a:r>
            <a:endParaRPr lang="en-IN" dirty="0"/>
          </a:p>
        </p:txBody>
      </p:sp>
    </p:spTree>
    <p:extLst>
      <p:ext uri="{BB962C8B-B14F-4D97-AF65-F5344CB8AC3E}">
        <p14:creationId xmlns:p14="http://schemas.microsoft.com/office/powerpoint/2010/main" val="2622425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C73683-40C0-0A36-269B-81E7F02FF415}"/>
              </a:ext>
            </a:extLst>
          </p:cNvPr>
          <p:cNvSpPr>
            <a:spLocks noGrp="1"/>
          </p:cNvSpPr>
          <p:nvPr>
            <p:ph type="title"/>
          </p:nvPr>
        </p:nvSpPr>
        <p:spPr>
          <a:xfrm>
            <a:off x="4334933" y="2768600"/>
            <a:ext cx="3167079" cy="1320800"/>
          </a:xfrm>
        </p:spPr>
        <p:txBody>
          <a:bodyPr/>
          <a:lstStyle/>
          <a:p>
            <a:r>
              <a:rPr lang="en-IN" dirty="0"/>
              <a:t>Thank You</a:t>
            </a:r>
          </a:p>
        </p:txBody>
      </p:sp>
    </p:spTree>
    <p:extLst>
      <p:ext uri="{BB962C8B-B14F-4D97-AF65-F5344CB8AC3E}">
        <p14:creationId xmlns:p14="http://schemas.microsoft.com/office/powerpoint/2010/main" val="317575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0618-E113-D709-0308-25157C7E1C05}"/>
              </a:ext>
            </a:extLst>
          </p:cNvPr>
          <p:cNvSpPr>
            <a:spLocks noGrp="1"/>
          </p:cNvSpPr>
          <p:nvPr>
            <p:ph type="title"/>
          </p:nvPr>
        </p:nvSpPr>
        <p:spPr>
          <a:xfrm>
            <a:off x="2742108" y="1307691"/>
            <a:ext cx="4779569" cy="717755"/>
          </a:xfrm>
        </p:spPr>
        <p:txBody>
          <a:bodyPr/>
          <a:lstStyle/>
          <a:p>
            <a:r>
              <a:rPr lang="en-IN" dirty="0">
                <a:solidFill>
                  <a:srgbClr val="0070C0"/>
                </a:solidFill>
              </a:rPr>
              <a:t>About</a:t>
            </a:r>
            <a:r>
              <a:rPr lang="en-IN" spc="-30" dirty="0">
                <a:solidFill>
                  <a:srgbClr val="0070C0"/>
                </a:solidFill>
              </a:rPr>
              <a:t> </a:t>
            </a:r>
            <a:r>
              <a:rPr lang="en-IN" dirty="0">
                <a:solidFill>
                  <a:srgbClr val="0070C0"/>
                </a:solidFill>
              </a:rPr>
              <a:t>the</a:t>
            </a:r>
            <a:r>
              <a:rPr lang="en-IN" spc="-25" dirty="0">
                <a:solidFill>
                  <a:srgbClr val="0070C0"/>
                </a:solidFill>
              </a:rPr>
              <a:t> </a:t>
            </a:r>
            <a:r>
              <a:rPr lang="en-IN" spc="-10" dirty="0">
                <a:solidFill>
                  <a:srgbClr val="0070C0"/>
                </a:solidFill>
              </a:rPr>
              <a:t>Internship</a:t>
            </a:r>
            <a:r>
              <a:rPr lang="en-IN" spc="-10" dirty="0">
                <a:solidFill>
                  <a:srgbClr val="002060"/>
                </a:solidFill>
              </a:rPr>
              <a:t>:</a:t>
            </a:r>
            <a:endParaRPr lang="en-IN" dirty="0">
              <a:solidFill>
                <a:srgbClr val="002060"/>
              </a:solidFill>
            </a:endParaRPr>
          </a:p>
        </p:txBody>
      </p:sp>
      <p:sp>
        <p:nvSpPr>
          <p:cNvPr id="3" name="Content Placeholder 2">
            <a:extLst>
              <a:ext uri="{FF2B5EF4-FFF2-40B4-BE49-F238E27FC236}">
                <a16:creationId xmlns:a16="http://schemas.microsoft.com/office/drawing/2014/main" id="{9D87F4FB-165B-9A53-8BE1-BC59BCF177B9}"/>
              </a:ext>
            </a:extLst>
          </p:cNvPr>
          <p:cNvSpPr>
            <a:spLocks noGrp="1"/>
          </p:cNvSpPr>
          <p:nvPr>
            <p:ph idx="1"/>
          </p:nvPr>
        </p:nvSpPr>
        <p:spPr>
          <a:xfrm>
            <a:off x="677334" y="2160589"/>
            <a:ext cx="8596668" cy="4161553"/>
          </a:xfrm>
        </p:spPr>
        <p:txBody>
          <a:bodyPr>
            <a:normAutofit/>
          </a:bodyPr>
          <a:lstStyle/>
          <a:p>
            <a:pPr marL="424815" indent="-412115">
              <a:lnSpc>
                <a:spcPts val="2865"/>
              </a:lnSpc>
              <a:spcBef>
                <a:spcPts val="100"/>
              </a:spcBef>
              <a:buFont typeface="Microsoft Sans Serif"/>
              <a:buChar char="●"/>
              <a:tabLst>
                <a:tab pos="424815" algn="l"/>
              </a:tabLst>
            </a:pPr>
            <a:r>
              <a:rPr lang="en-US" sz="1800" dirty="0">
                <a:solidFill>
                  <a:srgbClr val="FF0000"/>
                </a:solidFill>
                <a:latin typeface="Times New Roman"/>
                <a:cs typeface="Times New Roman"/>
              </a:rPr>
              <a:t>Emertxe</a:t>
            </a:r>
            <a:r>
              <a:rPr lang="en-US" sz="1800" spc="-40" dirty="0">
                <a:solidFill>
                  <a:srgbClr val="FF0000"/>
                </a:solidFill>
                <a:latin typeface="Times New Roman"/>
                <a:cs typeface="Times New Roman"/>
              </a:rPr>
              <a:t> </a:t>
            </a:r>
            <a:r>
              <a:rPr lang="en-US" sz="1800" dirty="0">
                <a:solidFill>
                  <a:srgbClr val="FF0000"/>
                </a:solidFill>
                <a:latin typeface="Times New Roman"/>
                <a:cs typeface="Times New Roman"/>
              </a:rPr>
              <a:t>information</a:t>
            </a:r>
            <a:r>
              <a:rPr lang="en-US" sz="1800" spc="-25" dirty="0">
                <a:solidFill>
                  <a:srgbClr val="FF0000"/>
                </a:solidFill>
                <a:latin typeface="Times New Roman"/>
                <a:cs typeface="Times New Roman"/>
              </a:rPr>
              <a:t> </a:t>
            </a:r>
            <a:r>
              <a:rPr lang="en-US" sz="1800" spc="-10" dirty="0">
                <a:solidFill>
                  <a:srgbClr val="FF0000"/>
                </a:solidFill>
                <a:latin typeface="Times New Roman"/>
                <a:cs typeface="Times New Roman"/>
              </a:rPr>
              <a:t>technology,</a:t>
            </a:r>
            <a:r>
              <a:rPr lang="en-US" sz="1800" spc="-25" dirty="0">
                <a:solidFill>
                  <a:srgbClr val="FF0000"/>
                </a:solidFill>
                <a:latin typeface="Times New Roman"/>
                <a:cs typeface="Times New Roman"/>
              </a:rPr>
              <a:t> </a:t>
            </a:r>
            <a:r>
              <a:rPr lang="en-US" sz="1800" spc="-10" dirty="0">
                <a:solidFill>
                  <a:srgbClr val="FF0000"/>
                </a:solidFill>
                <a:latin typeface="Times New Roman"/>
                <a:cs typeface="Times New Roman"/>
              </a:rPr>
              <a:t>Bangalore</a:t>
            </a:r>
            <a:endParaRPr lang="en-US" sz="1800" dirty="0">
              <a:solidFill>
                <a:srgbClr val="FF0000"/>
              </a:solidFill>
              <a:latin typeface="Times New Roman"/>
              <a:cs typeface="Times New Roman"/>
            </a:endParaRPr>
          </a:p>
          <a:p>
            <a:pPr marL="424815" indent="-412115">
              <a:lnSpc>
                <a:spcPts val="2850"/>
              </a:lnSpc>
              <a:buFont typeface="Microsoft Sans Serif"/>
              <a:buChar char="●"/>
              <a:tabLst>
                <a:tab pos="424815" algn="l"/>
              </a:tabLst>
            </a:pPr>
            <a:r>
              <a:rPr lang="en-US" sz="1800" dirty="0">
                <a:solidFill>
                  <a:srgbClr val="FF0000"/>
                </a:solidFill>
                <a:latin typeface="Times New Roman"/>
                <a:cs typeface="Times New Roman"/>
              </a:rPr>
              <a:t>Duration 4 </a:t>
            </a:r>
            <a:r>
              <a:rPr lang="en-US" sz="1800" spc="-10" dirty="0">
                <a:solidFill>
                  <a:srgbClr val="FF0000"/>
                </a:solidFill>
                <a:latin typeface="Times New Roman"/>
                <a:cs typeface="Times New Roman"/>
              </a:rPr>
              <a:t>weeks</a:t>
            </a:r>
            <a:endParaRPr lang="en-US" sz="1800" dirty="0">
              <a:solidFill>
                <a:srgbClr val="FF0000"/>
              </a:solidFill>
              <a:latin typeface="Times New Roman"/>
              <a:cs typeface="Times New Roman"/>
            </a:endParaRPr>
          </a:p>
          <a:p>
            <a:pPr marL="424815" indent="-412115">
              <a:lnSpc>
                <a:spcPts val="2850"/>
              </a:lnSpc>
              <a:buFont typeface="Microsoft Sans Serif"/>
              <a:buChar char="●"/>
              <a:tabLst>
                <a:tab pos="424815" algn="l"/>
              </a:tabLst>
            </a:pPr>
            <a:r>
              <a:rPr lang="en-US" sz="1800" dirty="0">
                <a:solidFill>
                  <a:srgbClr val="FF0000"/>
                </a:solidFill>
                <a:latin typeface="Times New Roman"/>
                <a:cs typeface="Times New Roman"/>
              </a:rPr>
              <a:t>Organized,</a:t>
            </a:r>
            <a:r>
              <a:rPr lang="en-US" sz="1800" spc="-25" dirty="0">
                <a:solidFill>
                  <a:srgbClr val="FF0000"/>
                </a:solidFill>
                <a:latin typeface="Times New Roman"/>
                <a:cs typeface="Times New Roman"/>
              </a:rPr>
              <a:t> </a:t>
            </a:r>
            <a:r>
              <a:rPr lang="en-US" sz="1800" dirty="0">
                <a:solidFill>
                  <a:srgbClr val="FF0000"/>
                </a:solidFill>
                <a:latin typeface="Times New Roman"/>
                <a:cs typeface="Times New Roman"/>
              </a:rPr>
              <a:t>Structured,</a:t>
            </a:r>
            <a:r>
              <a:rPr lang="en-US" sz="1800" spc="-25" dirty="0">
                <a:solidFill>
                  <a:srgbClr val="FF0000"/>
                </a:solidFill>
                <a:latin typeface="Times New Roman"/>
                <a:cs typeface="Times New Roman"/>
              </a:rPr>
              <a:t> </a:t>
            </a:r>
            <a:r>
              <a:rPr lang="en-US" sz="1800" dirty="0">
                <a:solidFill>
                  <a:srgbClr val="FF0000"/>
                </a:solidFill>
                <a:latin typeface="Times New Roman"/>
                <a:cs typeface="Times New Roman"/>
              </a:rPr>
              <a:t>and</a:t>
            </a:r>
            <a:r>
              <a:rPr lang="en-US" sz="1800" spc="-25" dirty="0">
                <a:solidFill>
                  <a:srgbClr val="FF0000"/>
                </a:solidFill>
                <a:latin typeface="Times New Roman"/>
                <a:cs typeface="Times New Roman"/>
              </a:rPr>
              <a:t> </a:t>
            </a:r>
            <a:r>
              <a:rPr lang="en-US" sz="1800" spc="-10" dirty="0">
                <a:solidFill>
                  <a:srgbClr val="FF0000"/>
                </a:solidFill>
                <a:latin typeface="Times New Roman"/>
                <a:cs typeface="Times New Roman"/>
              </a:rPr>
              <a:t>Standard</a:t>
            </a:r>
            <a:endParaRPr lang="en-US" sz="1800" dirty="0">
              <a:solidFill>
                <a:srgbClr val="FF0000"/>
              </a:solidFill>
              <a:latin typeface="Times New Roman"/>
              <a:cs typeface="Times New Roman"/>
            </a:endParaRPr>
          </a:p>
          <a:p>
            <a:pPr marL="424815" indent="-412115">
              <a:lnSpc>
                <a:spcPts val="2850"/>
              </a:lnSpc>
              <a:buFont typeface="Microsoft Sans Serif"/>
              <a:buChar char="●"/>
              <a:tabLst>
                <a:tab pos="424815" algn="l"/>
              </a:tabLst>
            </a:pPr>
            <a:r>
              <a:rPr lang="en-US" sz="1800" dirty="0">
                <a:solidFill>
                  <a:srgbClr val="FF0000"/>
                </a:solidFill>
                <a:latin typeface="Times New Roman"/>
                <a:cs typeface="Times New Roman"/>
              </a:rPr>
              <a:t>Learning with </a:t>
            </a:r>
            <a:r>
              <a:rPr lang="en-US" sz="1800" spc="-10" dirty="0">
                <a:solidFill>
                  <a:srgbClr val="FF0000"/>
                </a:solidFill>
                <a:latin typeface="Times New Roman"/>
                <a:cs typeface="Times New Roman"/>
              </a:rPr>
              <a:t>implementation</a:t>
            </a:r>
            <a:endParaRPr lang="en-US" sz="1800" dirty="0">
              <a:solidFill>
                <a:srgbClr val="FF0000"/>
              </a:solidFill>
              <a:latin typeface="Times New Roman"/>
              <a:cs typeface="Times New Roman"/>
            </a:endParaRPr>
          </a:p>
          <a:p>
            <a:pPr marL="424815" indent="-412115">
              <a:lnSpc>
                <a:spcPts val="2850"/>
              </a:lnSpc>
              <a:buFont typeface="Microsoft Sans Serif"/>
              <a:buChar char="●"/>
              <a:tabLst>
                <a:tab pos="424815" algn="l"/>
              </a:tabLst>
            </a:pPr>
            <a:r>
              <a:rPr lang="en-US" sz="1800" dirty="0">
                <a:solidFill>
                  <a:srgbClr val="FF0000"/>
                </a:solidFill>
                <a:latin typeface="Times New Roman"/>
                <a:cs typeface="Times New Roman"/>
              </a:rPr>
              <a:t>Student</a:t>
            </a:r>
            <a:r>
              <a:rPr lang="en-US" sz="1800" spc="-45" dirty="0">
                <a:solidFill>
                  <a:srgbClr val="FF0000"/>
                </a:solidFill>
                <a:latin typeface="Times New Roman"/>
                <a:cs typeface="Times New Roman"/>
              </a:rPr>
              <a:t> </a:t>
            </a:r>
            <a:r>
              <a:rPr lang="en-US" sz="1800" dirty="0">
                <a:solidFill>
                  <a:srgbClr val="FF0000"/>
                </a:solidFill>
                <a:latin typeface="Times New Roman"/>
                <a:cs typeface="Times New Roman"/>
              </a:rPr>
              <a:t>Support</a:t>
            </a:r>
            <a:r>
              <a:rPr lang="en-US" sz="1800" spc="-35" dirty="0">
                <a:solidFill>
                  <a:srgbClr val="FF0000"/>
                </a:solidFill>
                <a:latin typeface="Times New Roman"/>
                <a:cs typeface="Times New Roman"/>
              </a:rPr>
              <a:t> </a:t>
            </a:r>
            <a:r>
              <a:rPr lang="en-US" sz="1800" dirty="0">
                <a:solidFill>
                  <a:srgbClr val="FF0000"/>
                </a:solidFill>
                <a:latin typeface="Times New Roman"/>
                <a:cs typeface="Times New Roman"/>
              </a:rPr>
              <a:t>(Moodle</a:t>
            </a:r>
            <a:r>
              <a:rPr lang="en-US" sz="1800" spc="-35" dirty="0">
                <a:solidFill>
                  <a:srgbClr val="FF0000"/>
                </a:solidFill>
                <a:latin typeface="Times New Roman"/>
                <a:cs typeface="Times New Roman"/>
              </a:rPr>
              <a:t> </a:t>
            </a:r>
            <a:r>
              <a:rPr lang="en-US" sz="1800" spc="-20" dirty="0">
                <a:solidFill>
                  <a:srgbClr val="FF0000"/>
                </a:solidFill>
                <a:latin typeface="Times New Roman"/>
                <a:cs typeface="Times New Roman"/>
              </a:rPr>
              <a:t>LMS)</a:t>
            </a:r>
            <a:endParaRPr lang="en-US" sz="1800" dirty="0">
              <a:solidFill>
                <a:srgbClr val="FF0000"/>
              </a:solidFill>
              <a:latin typeface="Times New Roman"/>
              <a:cs typeface="Times New Roman"/>
            </a:endParaRPr>
          </a:p>
          <a:p>
            <a:pPr marL="251460" indent="-238760">
              <a:lnSpc>
                <a:spcPts val="2850"/>
              </a:lnSpc>
              <a:buFont typeface="Microsoft Sans Serif"/>
              <a:buChar char="●"/>
              <a:tabLst>
                <a:tab pos="251460" algn="l"/>
              </a:tabLst>
            </a:pPr>
            <a:r>
              <a:rPr lang="en-US" sz="1800" u="heavy" spc="65" dirty="0">
                <a:solidFill>
                  <a:srgbClr val="FF0000"/>
                </a:solidFill>
                <a:uFill>
                  <a:solidFill>
                    <a:srgbClr val="26A69A"/>
                  </a:solidFill>
                </a:uFill>
                <a:latin typeface="Times New Roman"/>
                <a:cs typeface="Times New Roman"/>
              </a:rPr>
              <a:t>  </a:t>
            </a:r>
            <a:r>
              <a:rPr lang="en-US" sz="1800" u="heavy" dirty="0">
                <a:solidFill>
                  <a:srgbClr val="FF0000"/>
                </a:solidFill>
                <a:uFill>
                  <a:solidFill>
                    <a:srgbClr val="26A69A"/>
                  </a:solidFill>
                </a:uFill>
                <a:latin typeface="Times New Roman"/>
                <a:cs typeface="Times New Roman"/>
              </a:rPr>
              <a:t>Fr</a:t>
            </a:r>
            <a:r>
              <a:rPr lang="en-US" sz="1800" dirty="0">
                <a:solidFill>
                  <a:srgbClr val="FF0000"/>
                </a:solidFill>
                <a:latin typeface="Times New Roman"/>
                <a:cs typeface="Times New Roman"/>
              </a:rPr>
              <a:t>ee</a:t>
            </a:r>
            <a:r>
              <a:rPr lang="en-US" sz="1800" spc="-20" dirty="0">
                <a:solidFill>
                  <a:srgbClr val="FF0000"/>
                </a:solidFill>
                <a:latin typeface="Times New Roman"/>
                <a:cs typeface="Times New Roman"/>
              </a:rPr>
              <a:t> </a:t>
            </a:r>
            <a:r>
              <a:rPr lang="en-US" sz="1800" dirty="0">
                <a:solidFill>
                  <a:srgbClr val="FF0000"/>
                </a:solidFill>
                <a:latin typeface="Times New Roman"/>
                <a:cs typeface="Times New Roman"/>
              </a:rPr>
              <a:t>Resources</a:t>
            </a:r>
            <a:r>
              <a:rPr lang="en-US" sz="1800" spc="-20" dirty="0">
                <a:solidFill>
                  <a:srgbClr val="FF0000"/>
                </a:solidFill>
                <a:latin typeface="Times New Roman"/>
                <a:cs typeface="Times New Roman"/>
              </a:rPr>
              <a:t> </a:t>
            </a:r>
            <a:r>
              <a:rPr lang="en-US" sz="1800" dirty="0">
                <a:solidFill>
                  <a:srgbClr val="FF0000"/>
                </a:solidFill>
                <a:latin typeface="Times New Roman"/>
                <a:cs typeface="Times New Roman"/>
              </a:rPr>
              <a:t>and</a:t>
            </a:r>
            <a:r>
              <a:rPr lang="en-US" sz="1800" spc="-60" dirty="0">
                <a:solidFill>
                  <a:srgbClr val="FF0000"/>
                </a:solidFill>
                <a:latin typeface="Times New Roman"/>
                <a:cs typeface="Times New Roman"/>
              </a:rPr>
              <a:t> </a:t>
            </a:r>
            <a:r>
              <a:rPr lang="en-US" sz="1800" spc="-10" dirty="0">
                <a:solidFill>
                  <a:srgbClr val="FF0000"/>
                </a:solidFill>
                <a:latin typeface="Times New Roman"/>
                <a:cs typeface="Times New Roman"/>
              </a:rPr>
              <a:t>Tools</a:t>
            </a:r>
            <a:endParaRPr lang="en-US" sz="1800" dirty="0">
              <a:solidFill>
                <a:srgbClr val="FF0000"/>
              </a:solidFill>
              <a:latin typeface="Times New Roman"/>
              <a:cs typeface="Times New Roman"/>
            </a:endParaRPr>
          </a:p>
          <a:p>
            <a:pPr marL="424815" indent="-412115">
              <a:lnSpc>
                <a:spcPts val="2850"/>
              </a:lnSpc>
              <a:buFont typeface="Microsoft Sans Serif"/>
              <a:buChar char="●"/>
              <a:tabLst>
                <a:tab pos="424815" algn="l"/>
              </a:tabLst>
            </a:pPr>
            <a:r>
              <a:rPr lang="en-US" sz="1800" dirty="0">
                <a:solidFill>
                  <a:srgbClr val="FF0000"/>
                </a:solidFill>
                <a:latin typeface="Times New Roman"/>
                <a:cs typeface="Times New Roman"/>
              </a:rPr>
              <a:t>Project</a:t>
            </a:r>
            <a:r>
              <a:rPr lang="en-US" sz="1800" spc="-20" dirty="0">
                <a:solidFill>
                  <a:srgbClr val="FF0000"/>
                </a:solidFill>
                <a:latin typeface="Times New Roman"/>
                <a:cs typeface="Times New Roman"/>
              </a:rPr>
              <a:t> </a:t>
            </a:r>
            <a:r>
              <a:rPr lang="en-US" sz="1800" dirty="0">
                <a:solidFill>
                  <a:srgbClr val="FF0000"/>
                </a:solidFill>
                <a:latin typeface="Times New Roman"/>
                <a:cs typeface="Times New Roman"/>
              </a:rPr>
              <a:t>based</a:t>
            </a:r>
            <a:r>
              <a:rPr lang="en-US" sz="1800" spc="-15" dirty="0">
                <a:solidFill>
                  <a:srgbClr val="FF0000"/>
                </a:solidFill>
                <a:latin typeface="Times New Roman"/>
                <a:cs typeface="Times New Roman"/>
              </a:rPr>
              <a:t> </a:t>
            </a:r>
            <a:r>
              <a:rPr lang="en-US" sz="1800" spc="-10" dirty="0">
                <a:solidFill>
                  <a:srgbClr val="FF0000"/>
                </a:solidFill>
                <a:latin typeface="Times New Roman"/>
                <a:cs typeface="Times New Roman"/>
              </a:rPr>
              <a:t>learning</a:t>
            </a:r>
            <a:endParaRPr lang="en-US" sz="1800" dirty="0">
              <a:solidFill>
                <a:srgbClr val="FF0000"/>
              </a:solidFill>
              <a:latin typeface="Times New Roman"/>
              <a:cs typeface="Times New Roman"/>
            </a:endParaRPr>
          </a:p>
          <a:p>
            <a:pPr marL="424815" indent="-412115">
              <a:lnSpc>
                <a:spcPts val="2865"/>
              </a:lnSpc>
              <a:buFont typeface="Microsoft Sans Serif"/>
              <a:buChar char="●"/>
              <a:tabLst>
                <a:tab pos="424815" algn="l"/>
              </a:tabLst>
            </a:pPr>
            <a:r>
              <a:rPr lang="en-US" sz="1800" spc="-10" dirty="0">
                <a:solidFill>
                  <a:srgbClr val="FF0000"/>
                </a:solidFill>
                <a:latin typeface="Times New Roman"/>
                <a:cs typeface="Times New Roman"/>
              </a:rPr>
              <a:t>Weekly</a:t>
            </a:r>
            <a:r>
              <a:rPr lang="en-US" sz="1800" spc="-55" dirty="0">
                <a:solidFill>
                  <a:srgbClr val="FF0000"/>
                </a:solidFill>
                <a:latin typeface="Times New Roman"/>
                <a:cs typeface="Times New Roman"/>
              </a:rPr>
              <a:t> </a:t>
            </a:r>
            <a:r>
              <a:rPr lang="en-US" sz="1800" dirty="0">
                <a:solidFill>
                  <a:srgbClr val="FF0000"/>
                </a:solidFill>
                <a:latin typeface="Times New Roman"/>
                <a:cs typeface="Times New Roman"/>
              </a:rPr>
              <a:t>Evaluation</a:t>
            </a:r>
            <a:r>
              <a:rPr lang="en-US" sz="1800" spc="-50" dirty="0">
                <a:solidFill>
                  <a:srgbClr val="FF0000"/>
                </a:solidFill>
                <a:latin typeface="Times New Roman"/>
                <a:cs typeface="Times New Roman"/>
              </a:rPr>
              <a:t> </a:t>
            </a:r>
            <a:r>
              <a:rPr lang="en-US" sz="1800" dirty="0">
                <a:solidFill>
                  <a:srgbClr val="FF0000"/>
                </a:solidFill>
                <a:latin typeface="Times New Roman"/>
                <a:cs typeface="Times New Roman"/>
              </a:rPr>
              <a:t>of</a:t>
            </a:r>
            <a:r>
              <a:rPr lang="en-US" sz="1800" spc="-50" dirty="0">
                <a:solidFill>
                  <a:srgbClr val="FF0000"/>
                </a:solidFill>
                <a:latin typeface="Times New Roman"/>
                <a:cs typeface="Times New Roman"/>
              </a:rPr>
              <a:t> </a:t>
            </a:r>
            <a:r>
              <a:rPr lang="en-US" sz="1800" spc="-10" dirty="0">
                <a:solidFill>
                  <a:srgbClr val="FF0000"/>
                </a:solidFill>
                <a:latin typeface="Times New Roman"/>
                <a:cs typeface="Times New Roman"/>
              </a:rPr>
              <a:t>student</a:t>
            </a:r>
            <a:endParaRPr lang="en-US" sz="1800" dirty="0">
              <a:solidFill>
                <a:srgbClr val="FF0000"/>
              </a:solidFill>
              <a:latin typeface="Times New Roman"/>
              <a:cs typeface="Times New Roman"/>
            </a:endParaRPr>
          </a:p>
          <a:p>
            <a:endParaRPr lang="en-IN" dirty="0"/>
          </a:p>
        </p:txBody>
      </p:sp>
    </p:spTree>
    <p:extLst>
      <p:ext uri="{BB962C8B-B14F-4D97-AF65-F5344CB8AC3E}">
        <p14:creationId xmlns:p14="http://schemas.microsoft.com/office/powerpoint/2010/main" val="1351259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B6BF-F561-8FEC-3B13-54CBDAAC3913}"/>
              </a:ext>
            </a:extLst>
          </p:cNvPr>
          <p:cNvSpPr>
            <a:spLocks noGrp="1"/>
          </p:cNvSpPr>
          <p:nvPr>
            <p:ph type="title"/>
          </p:nvPr>
        </p:nvSpPr>
        <p:spPr>
          <a:xfrm>
            <a:off x="913308" y="1101213"/>
            <a:ext cx="3609531" cy="904568"/>
          </a:xfrm>
        </p:spPr>
        <p:txBody>
          <a:bodyPr>
            <a:normAutofit fontScale="90000"/>
          </a:bodyPr>
          <a:lstStyle/>
          <a:p>
            <a:r>
              <a:rPr lang="en-IN" dirty="0"/>
              <a:t>Project</a:t>
            </a:r>
            <a:r>
              <a:rPr lang="en-IN" spc="-70" dirty="0"/>
              <a:t> </a:t>
            </a:r>
            <a:r>
              <a:rPr lang="en-IN" spc="-20" dirty="0"/>
              <a:t>Part</a:t>
            </a:r>
            <a:br>
              <a:rPr lang="en-IN" spc="-20" dirty="0"/>
            </a:br>
            <a:endParaRPr lang="en-IN" dirty="0"/>
          </a:p>
        </p:txBody>
      </p:sp>
      <p:sp>
        <p:nvSpPr>
          <p:cNvPr id="3" name="Content Placeholder 2">
            <a:extLst>
              <a:ext uri="{FF2B5EF4-FFF2-40B4-BE49-F238E27FC236}">
                <a16:creationId xmlns:a16="http://schemas.microsoft.com/office/drawing/2014/main" id="{39EB392A-03E8-D7BA-F256-A203B23486CF}"/>
              </a:ext>
            </a:extLst>
          </p:cNvPr>
          <p:cNvSpPr>
            <a:spLocks noGrp="1"/>
          </p:cNvSpPr>
          <p:nvPr>
            <p:ph idx="1"/>
          </p:nvPr>
        </p:nvSpPr>
        <p:spPr>
          <a:xfrm>
            <a:off x="805153" y="2202426"/>
            <a:ext cx="4061814" cy="2647384"/>
          </a:xfrm>
        </p:spPr>
        <p:txBody>
          <a:bodyPr>
            <a:normAutofit fontScale="92500" lnSpcReduction="10000"/>
          </a:bodyPr>
          <a:lstStyle/>
          <a:p>
            <a:pPr marL="394335" indent="-381635">
              <a:lnSpc>
                <a:spcPct val="100000"/>
              </a:lnSpc>
              <a:spcBef>
                <a:spcPts val="1950"/>
              </a:spcBef>
              <a:buFont typeface="Microsoft Sans Serif"/>
              <a:buChar char="●"/>
              <a:tabLst>
                <a:tab pos="394335" algn="l"/>
              </a:tabLst>
            </a:pPr>
            <a:r>
              <a:rPr lang="en-IN" sz="2800" b="0" spc="-10" dirty="0">
                <a:latin typeface="Times New Roman"/>
                <a:cs typeface="Times New Roman"/>
              </a:rPr>
              <a:t>Peripherals</a:t>
            </a:r>
          </a:p>
          <a:p>
            <a:pPr marL="394335" indent="-381635">
              <a:lnSpc>
                <a:spcPct val="100000"/>
              </a:lnSpc>
              <a:spcBef>
                <a:spcPts val="1200"/>
              </a:spcBef>
              <a:buFont typeface="Microsoft Sans Serif"/>
              <a:buChar char="●"/>
              <a:tabLst>
                <a:tab pos="394335" algn="l"/>
              </a:tabLst>
            </a:pPr>
            <a:r>
              <a:rPr lang="en-IN" sz="2800" b="0" dirty="0">
                <a:latin typeface="Times New Roman"/>
                <a:cs typeface="Times New Roman"/>
              </a:rPr>
              <a:t>Arduino </a:t>
            </a:r>
            <a:r>
              <a:rPr lang="en-IN" sz="2800" b="0" spc="-10" dirty="0">
                <a:latin typeface="Times New Roman"/>
                <a:cs typeface="Times New Roman"/>
              </a:rPr>
              <a:t>programming</a:t>
            </a:r>
          </a:p>
          <a:p>
            <a:pPr marL="394335" indent="-381635">
              <a:lnSpc>
                <a:spcPct val="100000"/>
              </a:lnSpc>
              <a:spcBef>
                <a:spcPts val="1200"/>
              </a:spcBef>
              <a:buFont typeface="Microsoft Sans Serif"/>
              <a:buChar char="●"/>
              <a:tabLst>
                <a:tab pos="394335" algn="l"/>
              </a:tabLst>
            </a:pPr>
            <a:r>
              <a:rPr lang="en-IN" sz="2800" b="0" dirty="0" err="1">
                <a:latin typeface="Times New Roman"/>
                <a:cs typeface="Times New Roman"/>
              </a:rPr>
              <a:t>Picsimlab</a:t>
            </a:r>
            <a:r>
              <a:rPr lang="en-IN" sz="2800" b="0" dirty="0">
                <a:latin typeface="Times New Roman"/>
                <a:cs typeface="Times New Roman"/>
              </a:rPr>
              <a:t> </a:t>
            </a:r>
            <a:r>
              <a:rPr lang="en-IN" sz="2800" b="0" spc="-10" dirty="0">
                <a:latin typeface="Times New Roman"/>
                <a:cs typeface="Times New Roman"/>
              </a:rPr>
              <a:t>Simulation</a:t>
            </a:r>
          </a:p>
          <a:p>
            <a:pPr marL="394335" indent="-381635">
              <a:lnSpc>
                <a:spcPct val="100000"/>
              </a:lnSpc>
              <a:spcBef>
                <a:spcPts val="1200"/>
              </a:spcBef>
              <a:buFont typeface="Microsoft Sans Serif"/>
              <a:buChar char="●"/>
              <a:tabLst>
                <a:tab pos="394335" algn="l"/>
              </a:tabLst>
            </a:pPr>
            <a:r>
              <a:rPr lang="en-IN" sz="2800" b="0" dirty="0">
                <a:latin typeface="Times New Roman"/>
                <a:cs typeface="Times New Roman"/>
              </a:rPr>
              <a:t>Blynk</a:t>
            </a:r>
            <a:r>
              <a:rPr lang="en-IN" sz="2800" b="0" spc="10" dirty="0">
                <a:latin typeface="Times New Roman"/>
                <a:cs typeface="Times New Roman"/>
              </a:rPr>
              <a:t> </a:t>
            </a:r>
            <a:r>
              <a:rPr lang="en-IN" sz="2800" b="0" spc="-10" dirty="0">
                <a:latin typeface="Times New Roman"/>
                <a:cs typeface="Times New Roman"/>
              </a:rPr>
              <a:t>IoT</a:t>
            </a:r>
            <a:r>
              <a:rPr lang="en-IN" sz="2800" b="0" spc="-140" dirty="0">
                <a:latin typeface="Times New Roman"/>
                <a:cs typeface="Times New Roman"/>
              </a:rPr>
              <a:t> </a:t>
            </a:r>
            <a:r>
              <a:rPr lang="en-IN" sz="2800" b="0" spc="-25" dirty="0">
                <a:latin typeface="Times New Roman"/>
                <a:cs typeface="Times New Roman"/>
              </a:rPr>
              <a:t>App</a:t>
            </a:r>
          </a:p>
          <a:p>
            <a:pPr marL="394335" indent="-381635">
              <a:lnSpc>
                <a:spcPct val="100000"/>
              </a:lnSpc>
              <a:spcBef>
                <a:spcPts val="1200"/>
              </a:spcBef>
              <a:buFont typeface="Microsoft Sans Serif"/>
              <a:buChar char="●"/>
              <a:tabLst>
                <a:tab pos="394335" algn="l"/>
              </a:tabLst>
            </a:pPr>
            <a:r>
              <a:rPr lang="en-IN" sz="2800" b="0" dirty="0">
                <a:latin typeface="Times New Roman"/>
                <a:cs typeface="Times New Roman"/>
              </a:rPr>
              <a:t>Home</a:t>
            </a:r>
            <a:r>
              <a:rPr lang="en-IN" sz="2800" b="0" spc="-15" dirty="0">
                <a:latin typeface="Times New Roman"/>
                <a:cs typeface="Times New Roman"/>
              </a:rPr>
              <a:t> </a:t>
            </a:r>
            <a:r>
              <a:rPr lang="en-IN" sz="2800" b="0" dirty="0">
                <a:latin typeface="Times New Roman"/>
                <a:cs typeface="Times New Roman"/>
              </a:rPr>
              <a:t>automation</a:t>
            </a:r>
            <a:r>
              <a:rPr lang="en-IN" sz="2800" b="0" spc="-5" dirty="0">
                <a:latin typeface="Times New Roman"/>
                <a:cs typeface="Times New Roman"/>
              </a:rPr>
              <a:t> </a:t>
            </a:r>
            <a:r>
              <a:rPr lang="en-IN" sz="2800" b="0" spc="-10" dirty="0">
                <a:latin typeface="Times New Roman"/>
                <a:cs typeface="Times New Roman"/>
              </a:rPr>
              <a:t>Project</a:t>
            </a:r>
          </a:p>
          <a:p>
            <a:endParaRPr lang="en-IN" dirty="0"/>
          </a:p>
        </p:txBody>
      </p:sp>
      <p:sp>
        <p:nvSpPr>
          <p:cNvPr id="4" name="Title 1">
            <a:extLst>
              <a:ext uri="{FF2B5EF4-FFF2-40B4-BE49-F238E27FC236}">
                <a16:creationId xmlns:a16="http://schemas.microsoft.com/office/drawing/2014/main" id="{81314FF3-F74B-941E-0EE9-1777FA352124}"/>
              </a:ext>
            </a:extLst>
          </p:cNvPr>
          <p:cNvSpPr txBox="1">
            <a:spLocks/>
          </p:cNvSpPr>
          <p:nvPr/>
        </p:nvSpPr>
        <p:spPr>
          <a:xfrm>
            <a:off x="6322140" y="1194619"/>
            <a:ext cx="3609531" cy="717755"/>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2800" b="1" dirty="0">
                <a:latin typeface="Times New Roman"/>
                <a:cs typeface="Times New Roman"/>
              </a:rPr>
              <a:t>Learning </a:t>
            </a:r>
            <a:r>
              <a:rPr lang="en-IN" sz="12800" b="1" spc="-20" dirty="0">
                <a:latin typeface="Times New Roman"/>
                <a:cs typeface="Times New Roman"/>
              </a:rPr>
              <a:t>Part</a:t>
            </a:r>
            <a:endParaRPr lang="en-IN" sz="12800" dirty="0">
              <a:latin typeface="Times New Roman"/>
              <a:cs typeface="Times New Roman"/>
            </a:endParaRPr>
          </a:p>
          <a:p>
            <a:br>
              <a:rPr lang="en-IN" spc="-20" dirty="0"/>
            </a:br>
            <a:endParaRPr lang="en-IN" dirty="0"/>
          </a:p>
        </p:txBody>
      </p:sp>
      <p:sp>
        <p:nvSpPr>
          <p:cNvPr id="5" name="Content Placeholder 2">
            <a:extLst>
              <a:ext uri="{FF2B5EF4-FFF2-40B4-BE49-F238E27FC236}">
                <a16:creationId xmlns:a16="http://schemas.microsoft.com/office/drawing/2014/main" id="{49CAFA97-BA39-E73F-8FCA-DBE9F484C85A}"/>
              </a:ext>
            </a:extLst>
          </p:cNvPr>
          <p:cNvSpPr txBox="1">
            <a:spLocks/>
          </p:cNvSpPr>
          <p:nvPr/>
        </p:nvSpPr>
        <p:spPr>
          <a:xfrm>
            <a:off x="6095999" y="2202426"/>
            <a:ext cx="4061814" cy="264738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94335" indent="-381635">
              <a:lnSpc>
                <a:spcPct val="100000"/>
              </a:lnSpc>
              <a:spcBef>
                <a:spcPts val="1200"/>
              </a:spcBef>
              <a:buFont typeface="Microsoft Sans Serif"/>
              <a:buChar char="●"/>
              <a:tabLst>
                <a:tab pos="394335" algn="l"/>
              </a:tabLst>
            </a:pPr>
            <a:r>
              <a:rPr lang="en-US" sz="2800" dirty="0">
                <a:latin typeface="Times New Roman"/>
                <a:cs typeface="Times New Roman"/>
              </a:rPr>
              <a:t>C/C++</a:t>
            </a:r>
            <a:r>
              <a:rPr lang="en-US" sz="2800" spc="-25" dirty="0">
                <a:latin typeface="Times New Roman"/>
                <a:cs typeface="Times New Roman"/>
              </a:rPr>
              <a:t> </a:t>
            </a:r>
            <a:r>
              <a:rPr lang="en-US" sz="2800" spc="-10" dirty="0">
                <a:latin typeface="Times New Roman"/>
                <a:cs typeface="Times New Roman"/>
              </a:rPr>
              <a:t>Programming</a:t>
            </a:r>
            <a:endParaRPr lang="en-US" sz="2800" dirty="0">
              <a:latin typeface="Times New Roman"/>
              <a:cs typeface="Times New Roman"/>
            </a:endParaRPr>
          </a:p>
          <a:p>
            <a:pPr marL="394335" indent="-381635">
              <a:lnSpc>
                <a:spcPct val="100000"/>
              </a:lnSpc>
              <a:spcBef>
                <a:spcPts val="1200"/>
              </a:spcBef>
              <a:buFont typeface="Microsoft Sans Serif"/>
              <a:buChar char="●"/>
              <a:tabLst>
                <a:tab pos="394335" algn="l"/>
              </a:tabLst>
            </a:pPr>
            <a:r>
              <a:rPr lang="en-US" sz="2800" spc="-10" dirty="0">
                <a:latin typeface="Times New Roman"/>
                <a:cs typeface="Times New Roman"/>
              </a:rPr>
              <a:t>OOP’s</a:t>
            </a:r>
            <a:r>
              <a:rPr lang="en-US" sz="2800" spc="-110" dirty="0">
                <a:latin typeface="Times New Roman"/>
                <a:cs typeface="Times New Roman"/>
              </a:rPr>
              <a:t> </a:t>
            </a:r>
            <a:r>
              <a:rPr lang="en-US" sz="2800" spc="-10" dirty="0">
                <a:latin typeface="Times New Roman"/>
                <a:cs typeface="Times New Roman"/>
              </a:rPr>
              <a:t>Concepts</a:t>
            </a:r>
            <a:endParaRPr lang="en-US" sz="2800" dirty="0">
              <a:latin typeface="Times New Roman"/>
              <a:cs typeface="Times New Roman"/>
            </a:endParaRPr>
          </a:p>
          <a:p>
            <a:pPr marL="394335" indent="-381635">
              <a:lnSpc>
                <a:spcPct val="100000"/>
              </a:lnSpc>
              <a:spcBef>
                <a:spcPts val="1200"/>
              </a:spcBef>
              <a:buFont typeface="Microsoft Sans Serif"/>
              <a:buChar char="●"/>
              <a:tabLst>
                <a:tab pos="394335" algn="l"/>
              </a:tabLst>
            </a:pPr>
            <a:r>
              <a:rPr lang="en-US" sz="2800" dirty="0">
                <a:latin typeface="Times New Roman"/>
                <a:cs typeface="Times New Roman"/>
              </a:rPr>
              <a:t>IoT</a:t>
            </a:r>
            <a:r>
              <a:rPr lang="en-US" sz="2800" spc="-50" dirty="0">
                <a:latin typeface="Times New Roman"/>
                <a:cs typeface="Times New Roman"/>
              </a:rPr>
              <a:t> </a:t>
            </a:r>
            <a:r>
              <a:rPr lang="en-US" sz="2800" spc="-10" dirty="0">
                <a:latin typeface="Times New Roman"/>
                <a:cs typeface="Times New Roman"/>
              </a:rPr>
              <a:t>Introduction</a:t>
            </a:r>
            <a:endParaRPr lang="en-US" sz="2800" dirty="0">
              <a:latin typeface="Times New Roman"/>
              <a:cs typeface="Times New Roman"/>
            </a:endParaRPr>
          </a:p>
          <a:p>
            <a:pPr marL="394335" indent="-381635">
              <a:lnSpc>
                <a:spcPct val="100000"/>
              </a:lnSpc>
              <a:spcBef>
                <a:spcPts val="1200"/>
              </a:spcBef>
              <a:buFont typeface="Microsoft Sans Serif"/>
              <a:buChar char="●"/>
              <a:tabLst>
                <a:tab pos="394335" algn="l"/>
              </a:tabLst>
            </a:pPr>
            <a:r>
              <a:rPr lang="en-US" sz="2800" dirty="0">
                <a:latin typeface="Times New Roman"/>
                <a:cs typeface="Times New Roman"/>
              </a:rPr>
              <a:t>Embedded </a:t>
            </a:r>
            <a:r>
              <a:rPr lang="en-US" sz="2800" spc="-10" dirty="0">
                <a:latin typeface="Times New Roman"/>
                <a:cs typeface="Times New Roman"/>
              </a:rPr>
              <a:t>System</a:t>
            </a:r>
            <a:endParaRPr lang="en-US" sz="2800" dirty="0">
              <a:latin typeface="Times New Roman"/>
              <a:cs typeface="Times New Roman"/>
            </a:endParaRPr>
          </a:p>
          <a:p>
            <a:pPr marL="394335" indent="-381635">
              <a:lnSpc>
                <a:spcPct val="100000"/>
              </a:lnSpc>
              <a:spcBef>
                <a:spcPts val="1200"/>
              </a:spcBef>
              <a:buFont typeface="Microsoft Sans Serif"/>
              <a:buChar char="●"/>
              <a:tabLst>
                <a:tab pos="394335" algn="l"/>
              </a:tabLst>
            </a:pPr>
            <a:r>
              <a:rPr lang="en-US" sz="2800" spc="-10" dirty="0">
                <a:latin typeface="Times New Roman"/>
                <a:cs typeface="Times New Roman"/>
              </a:rPr>
              <a:t>Workshop</a:t>
            </a:r>
            <a:endParaRPr lang="en-US" sz="2800" dirty="0">
              <a:latin typeface="Times New Roman"/>
              <a:cs typeface="Times New Roman"/>
            </a:endParaRPr>
          </a:p>
          <a:p>
            <a:endParaRPr lang="en-IN" dirty="0"/>
          </a:p>
        </p:txBody>
      </p:sp>
    </p:spTree>
    <p:extLst>
      <p:ext uri="{BB962C8B-B14F-4D97-AF65-F5344CB8AC3E}">
        <p14:creationId xmlns:p14="http://schemas.microsoft.com/office/powerpoint/2010/main" val="274616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7FAEBBDF-ACB7-E1CC-1BFB-A6E7AAEA6F9E}"/>
              </a:ext>
            </a:extLst>
          </p:cNvPr>
          <p:cNvSpPr txBox="1"/>
          <p:nvPr/>
        </p:nvSpPr>
        <p:spPr>
          <a:xfrm>
            <a:off x="502713" y="2111643"/>
            <a:ext cx="4895197" cy="4054636"/>
          </a:xfrm>
          <a:prstGeom prst="rect">
            <a:avLst/>
          </a:prstGeom>
        </p:spPr>
        <p:txBody>
          <a:bodyPr vert="horz" wrap="square" lIns="0" tIns="12700" rIns="0" bIns="0" rtlCol="0">
            <a:spAutoFit/>
          </a:bodyPr>
          <a:lstStyle/>
          <a:p>
            <a:pPr marL="12700">
              <a:lnSpc>
                <a:spcPct val="100000"/>
              </a:lnSpc>
              <a:spcBef>
                <a:spcPts val="100"/>
              </a:spcBef>
            </a:pPr>
            <a:r>
              <a:rPr sz="1600" dirty="0">
                <a:latin typeface="Times New Roman"/>
                <a:cs typeface="Times New Roman"/>
              </a:rPr>
              <a:t>IoT</a:t>
            </a:r>
            <a:r>
              <a:rPr sz="1600" spc="-65" dirty="0">
                <a:latin typeface="Times New Roman"/>
                <a:cs typeface="Times New Roman"/>
              </a:rPr>
              <a:t> </a:t>
            </a:r>
            <a:r>
              <a:rPr sz="1600" dirty="0">
                <a:latin typeface="Times New Roman"/>
                <a:cs typeface="Times New Roman"/>
              </a:rPr>
              <a:t>—</a:t>
            </a:r>
            <a:r>
              <a:rPr sz="1600" spc="-55" dirty="0">
                <a:latin typeface="Times New Roman"/>
                <a:cs typeface="Times New Roman"/>
              </a:rPr>
              <a:t> </a:t>
            </a:r>
            <a:r>
              <a:rPr sz="1600" dirty="0">
                <a:latin typeface="Times New Roman"/>
                <a:cs typeface="Times New Roman"/>
              </a:rPr>
              <a:t>The</a:t>
            </a:r>
            <a:r>
              <a:rPr sz="1600" spc="-35" dirty="0">
                <a:latin typeface="Times New Roman"/>
                <a:cs typeface="Times New Roman"/>
              </a:rPr>
              <a:t> </a:t>
            </a:r>
            <a:r>
              <a:rPr sz="1600" dirty="0">
                <a:latin typeface="Times New Roman"/>
                <a:cs typeface="Times New Roman"/>
              </a:rPr>
              <a:t>Internet</a:t>
            </a:r>
            <a:r>
              <a:rPr sz="1600" spc="-35" dirty="0">
                <a:latin typeface="Times New Roman"/>
                <a:cs typeface="Times New Roman"/>
              </a:rPr>
              <a:t> </a:t>
            </a:r>
            <a:r>
              <a:rPr sz="1600" dirty="0">
                <a:latin typeface="Times New Roman"/>
                <a:cs typeface="Times New Roman"/>
              </a:rPr>
              <a:t>of</a:t>
            </a:r>
            <a:r>
              <a:rPr sz="1600" spc="-60" dirty="0">
                <a:latin typeface="Times New Roman"/>
                <a:cs typeface="Times New Roman"/>
              </a:rPr>
              <a:t> </a:t>
            </a:r>
            <a:r>
              <a:rPr sz="1600" spc="-10" dirty="0">
                <a:latin typeface="Times New Roman"/>
                <a:cs typeface="Times New Roman"/>
              </a:rPr>
              <a:t>Things</a:t>
            </a:r>
            <a:endParaRPr sz="1600" dirty="0">
              <a:latin typeface="Times New Roman"/>
              <a:cs typeface="Times New Roman"/>
            </a:endParaRPr>
          </a:p>
          <a:p>
            <a:pPr marL="12700" marR="2567305">
              <a:lnSpc>
                <a:spcPct val="199200"/>
              </a:lnSpc>
            </a:pPr>
            <a:r>
              <a:rPr sz="1600" dirty="0">
                <a:latin typeface="Times New Roman"/>
                <a:cs typeface="Times New Roman"/>
              </a:rPr>
              <a:t>Internet</a:t>
            </a:r>
            <a:r>
              <a:rPr sz="1600" spc="-55" dirty="0">
                <a:latin typeface="Times New Roman"/>
                <a:cs typeface="Times New Roman"/>
              </a:rPr>
              <a:t> </a:t>
            </a:r>
            <a:r>
              <a:rPr sz="1600" dirty="0">
                <a:latin typeface="Times New Roman"/>
                <a:cs typeface="Times New Roman"/>
              </a:rPr>
              <a:t>:</a:t>
            </a:r>
            <a:r>
              <a:rPr sz="1600" spc="-50" dirty="0">
                <a:latin typeface="Times New Roman"/>
                <a:cs typeface="Times New Roman"/>
              </a:rPr>
              <a:t> </a:t>
            </a:r>
            <a:r>
              <a:rPr sz="1600" spc="-10" dirty="0">
                <a:latin typeface="Times New Roman"/>
                <a:cs typeface="Times New Roman"/>
              </a:rPr>
              <a:t>Network </a:t>
            </a:r>
            <a:r>
              <a:rPr sz="1600" dirty="0">
                <a:latin typeface="Times New Roman"/>
                <a:cs typeface="Times New Roman"/>
              </a:rPr>
              <a:t>Things</a:t>
            </a:r>
            <a:r>
              <a:rPr sz="1600" spc="-45" dirty="0">
                <a:latin typeface="Times New Roman"/>
                <a:cs typeface="Times New Roman"/>
              </a:rPr>
              <a:t> </a:t>
            </a:r>
            <a:r>
              <a:rPr sz="1600" dirty="0">
                <a:latin typeface="Times New Roman"/>
                <a:cs typeface="Times New Roman"/>
              </a:rPr>
              <a:t>:</a:t>
            </a:r>
            <a:r>
              <a:rPr sz="1600" spc="-45" dirty="0">
                <a:latin typeface="Times New Roman"/>
                <a:cs typeface="Times New Roman"/>
              </a:rPr>
              <a:t> </a:t>
            </a:r>
            <a:r>
              <a:rPr sz="1600" spc="-10" dirty="0">
                <a:latin typeface="Times New Roman"/>
                <a:cs typeface="Times New Roman"/>
              </a:rPr>
              <a:t>Objects</a:t>
            </a:r>
            <a:endParaRPr sz="1600" dirty="0">
              <a:latin typeface="Times New Roman"/>
              <a:cs typeface="Times New Roman"/>
            </a:endParaRPr>
          </a:p>
          <a:p>
            <a:pPr marL="118110" marR="5080" algn="just">
              <a:lnSpc>
                <a:spcPct val="148400"/>
              </a:lnSpc>
              <a:spcBef>
                <a:spcPts val="975"/>
              </a:spcBef>
              <a:tabLst>
                <a:tab pos="469900" algn="l"/>
              </a:tabLst>
            </a:pPr>
            <a:r>
              <a:rPr lang="en-US" sz="1400" b="0" i="0" dirty="0">
                <a:solidFill>
                  <a:srgbClr val="EBF1FF"/>
                </a:solidFill>
                <a:effectLst/>
                <a:highlight>
                  <a:srgbClr val="1F1F1F"/>
                </a:highlight>
                <a:latin typeface="Google Sans"/>
              </a:rPr>
              <a:t>  The Internet of Things (IoT) is </a:t>
            </a:r>
            <a:r>
              <a:rPr lang="en-US" sz="1400" dirty="0"/>
              <a:t>a network of physical objects that are embedded with sensors, software, and other technologies to connect and exchange data with other devices and systems over the internet</a:t>
            </a:r>
            <a:r>
              <a:rPr lang="en-US" sz="1400" b="0" i="0" dirty="0">
                <a:solidFill>
                  <a:srgbClr val="EBF1FF"/>
                </a:solidFill>
                <a:effectLst/>
                <a:highlight>
                  <a:srgbClr val="1F1F1F"/>
                </a:highlight>
                <a:latin typeface="Google Sans"/>
              </a:rPr>
              <a:t>.</a:t>
            </a:r>
            <a:endParaRPr sz="1400" dirty="0">
              <a:latin typeface="Times New Roman"/>
              <a:cs typeface="Times New Roman"/>
            </a:endParaRPr>
          </a:p>
          <a:p>
            <a:pPr marL="468630" indent="-350520" algn="just">
              <a:lnSpc>
                <a:spcPct val="100000"/>
              </a:lnSpc>
              <a:spcBef>
                <a:spcPts val="930"/>
              </a:spcBef>
              <a:buFont typeface="Microsoft Sans Serif"/>
              <a:buChar char="●"/>
              <a:tabLst>
                <a:tab pos="468630" algn="l"/>
              </a:tabLst>
            </a:pPr>
            <a:r>
              <a:rPr sz="1600" dirty="0">
                <a:latin typeface="Times New Roman"/>
                <a:cs typeface="Times New Roman"/>
              </a:rPr>
              <a:t>IoT</a:t>
            </a:r>
            <a:r>
              <a:rPr sz="1600" spc="-75" dirty="0">
                <a:latin typeface="Times New Roman"/>
                <a:cs typeface="Times New Roman"/>
              </a:rPr>
              <a:t> </a:t>
            </a:r>
            <a:r>
              <a:rPr sz="1600" dirty="0">
                <a:latin typeface="Times New Roman"/>
                <a:cs typeface="Times New Roman"/>
              </a:rPr>
              <a:t>is</a:t>
            </a:r>
            <a:r>
              <a:rPr sz="1600" spc="-45" dirty="0">
                <a:latin typeface="Times New Roman"/>
                <a:cs typeface="Times New Roman"/>
              </a:rPr>
              <a:t> </a:t>
            </a:r>
            <a:r>
              <a:rPr sz="1600" dirty="0">
                <a:latin typeface="Times New Roman"/>
                <a:cs typeface="Times New Roman"/>
              </a:rPr>
              <a:t>the</a:t>
            </a:r>
            <a:r>
              <a:rPr sz="1600" spc="-40" dirty="0">
                <a:latin typeface="Times New Roman"/>
                <a:cs typeface="Times New Roman"/>
              </a:rPr>
              <a:t> </a:t>
            </a:r>
            <a:r>
              <a:rPr sz="1600" dirty="0">
                <a:latin typeface="Times New Roman"/>
                <a:cs typeface="Times New Roman"/>
              </a:rPr>
              <a:t>network</a:t>
            </a:r>
            <a:r>
              <a:rPr sz="1600" spc="-40" dirty="0">
                <a:latin typeface="Times New Roman"/>
                <a:cs typeface="Times New Roman"/>
              </a:rPr>
              <a:t> </a:t>
            </a:r>
            <a:r>
              <a:rPr sz="1600" dirty="0">
                <a:latin typeface="Times New Roman"/>
                <a:cs typeface="Times New Roman"/>
              </a:rPr>
              <a:t>of</a:t>
            </a:r>
            <a:r>
              <a:rPr sz="1600" spc="-40" dirty="0">
                <a:latin typeface="Times New Roman"/>
                <a:cs typeface="Times New Roman"/>
              </a:rPr>
              <a:t> </a:t>
            </a:r>
            <a:r>
              <a:rPr sz="1600" dirty="0">
                <a:latin typeface="Times New Roman"/>
                <a:cs typeface="Times New Roman"/>
              </a:rPr>
              <a:t>physical</a:t>
            </a:r>
            <a:r>
              <a:rPr sz="1600" spc="-45" dirty="0">
                <a:latin typeface="Times New Roman"/>
                <a:cs typeface="Times New Roman"/>
              </a:rPr>
              <a:t> </a:t>
            </a:r>
            <a:r>
              <a:rPr sz="1600" spc="-10" dirty="0">
                <a:latin typeface="Times New Roman"/>
                <a:cs typeface="Times New Roman"/>
              </a:rPr>
              <a:t>objects</a:t>
            </a:r>
            <a:endParaRPr sz="1600" dirty="0">
              <a:latin typeface="Times New Roman"/>
              <a:cs typeface="Times New Roman"/>
            </a:endParaRPr>
          </a:p>
          <a:p>
            <a:pPr marL="468630" marR="24130" indent="-350520" algn="just">
              <a:lnSpc>
                <a:spcPct val="148400"/>
              </a:lnSpc>
              <a:buFont typeface="Microsoft Sans Serif"/>
              <a:buChar char="●"/>
              <a:tabLst>
                <a:tab pos="469900" algn="l"/>
              </a:tabLst>
            </a:pPr>
            <a:r>
              <a:rPr sz="1600" dirty="0">
                <a:latin typeface="Times New Roman"/>
                <a:cs typeface="Times New Roman"/>
              </a:rPr>
              <a:t>Collection</a:t>
            </a:r>
            <a:r>
              <a:rPr sz="1600" spc="-55" dirty="0">
                <a:latin typeface="Times New Roman"/>
                <a:cs typeface="Times New Roman"/>
              </a:rPr>
              <a:t> </a:t>
            </a:r>
            <a:r>
              <a:rPr sz="1600" dirty="0">
                <a:latin typeface="Times New Roman"/>
                <a:cs typeface="Times New Roman"/>
              </a:rPr>
              <a:t>of</a:t>
            </a:r>
            <a:r>
              <a:rPr sz="1600" spc="-55" dirty="0">
                <a:latin typeface="Times New Roman"/>
                <a:cs typeface="Times New Roman"/>
              </a:rPr>
              <a:t> </a:t>
            </a:r>
            <a:r>
              <a:rPr sz="1600" dirty="0">
                <a:latin typeface="Times New Roman"/>
                <a:cs typeface="Times New Roman"/>
              </a:rPr>
              <a:t>electronics,</a:t>
            </a:r>
            <a:r>
              <a:rPr sz="1600" spc="-50" dirty="0">
                <a:latin typeface="Times New Roman"/>
                <a:cs typeface="Times New Roman"/>
              </a:rPr>
              <a:t> </a:t>
            </a:r>
            <a:r>
              <a:rPr sz="1600" dirty="0">
                <a:latin typeface="Times New Roman"/>
                <a:cs typeface="Times New Roman"/>
              </a:rPr>
              <a:t>software,</a:t>
            </a:r>
            <a:r>
              <a:rPr sz="1600" spc="-55" dirty="0">
                <a:latin typeface="Times New Roman"/>
                <a:cs typeface="Times New Roman"/>
              </a:rPr>
              <a:t> </a:t>
            </a:r>
            <a:r>
              <a:rPr sz="1600" spc="-10" dirty="0">
                <a:latin typeface="Times New Roman"/>
                <a:cs typeface="Times New Roman"/>
              </a:rPr>
              <a:t>sensors, 	</a:t>
            </a:r>
            <a:r>
              <a:rPr sz="1600" dirty="0">
                <a:latin typeface="Times New Roman"/>
                <a:cs typeface="Times New Roman"/>
              </a:rPr>
              <a:t>and</a:t>
            </a:r>
            <a:r>
              <a:rPr sz="1600" spc="-50" dirty="0">
                <a:latin typeface="Times New Roman"/>
                <a:cs typeface="Times New Roman"/>
              </a:rPr>
              <a:t> </a:t>
            </a:r>
            <a:r>
              <a:rPr sz="1600" dirty="0">
                <a:latin typeface="Times New Roman"/>
                <a:cs typeface="Times New Roman"/>
              </a:rPr>
              <a:t>network</a:t>
            </a:r>
            <a:r>
              <a:rPr sz="1600" spc="-45" dirty="0">
                <a:latin typeface="Times New Roman"/>
                <a:cs typeface="Times New Roman"/>
              </a:rPr>
              <a:t> </a:t>
            </a:r>
            <a:r>
              <a:rPr sz="1600" spc="-10" dirty="0">
                <a:latin typeface="Times New Roman"/>
                <a:cs typeface="Times New Roman"/>
              </a:rPr>
              <a:t>connectivity,</a:t>
            </a:r>
            <a:r>
              <a:rPr sz="1600" spc="-50" dirty="0">
                <a:latin typeface="Times New Roman"/>
                <a:cs typeface="Times New Roman"/>
              </a:rPr>
              <a:t> </a:t>
            </a:r>
            <a:r>
              <a:rPr sz="1600" dirty="0">
                <a:latin typeface="Times New Roman"/>
                <a:cs typeface="Times New Roman"/>
              </a:rPr>
              <a:t>which</a:t>
            </a:r>
            <a:r>
              <a:rPr sz="1600" spc="-45" dirty="0">
                <a:latin typeface="Times New Roman"/>
                <a:cs typeface="Times New Roman"/>
              </a:rPr>
              <a:t> </a:t>
            </a:r>
            <a:r>
              <a:rPr sz="1600" dirty="0">
                <a:latin typeface="Times New Roman"/>
                <a:cs typeface="Times New Roman"/>
              </a:rPr>
              <a:t>collect</a:t>
            </a:r>
            <a:r>
              <a:rPr sz="1600" spc="-50" dirty="0">
                <a:latin typeface="Times New Roman"/>
                <a:cs typeface="Times New Roman"/>
              </a:rPr>
              <a:t> </a:t>
            </a:r>
            <a:r>
              <a:rPr sz="1600" spc="-25" dirty="0">
                <a:latin typeface="Times New Roman"/>
                <a:cs typeface="Times New Roman"/>
              </a:rPr>
              <a:t>and 	</a:t>
            </a:r>
            <a:r>
              <a:rPr sz="1600" spc="-10" dirty="0">
                <a:latin typeface="Times New Roman"/>
                <a:cs typeface="Times New Roman"/>
              </a:rPr>
              <a:t>exchange</a:t>
            </a:r>
            <a:r>
              <a:rPr sz="1600" spc="-30" dirty="0">
                <a:latin typeface="Times New Roman"/>
                <a:cs typeface="Times New Roman"/>
              </a:rPr>
              <a:t> </a:t>
            </a:r>
            <a:r>
              <a:rPr sz="1600" dirty="0">
                <a:latin typeface="Times New Roman"/>
                <a:cs typeface="Times New Roman"/>
              </a:rPr>
              <a:t>the</a:t>
            </a:r>
            <a:r>
              <a:rPr sz="1600" spc="-30" dirty="0">
                <a:latin typeface="Times New Roman"/>
                <a:cs typeface="Times New Roman"/>
              </a:rPr>
              <a:t> </a:t>
            </a:r>
            <a:r>
              <a:rPr sz="1600" spc="-20" dirty="0">
                <a:latin typeface="Times New Roman"/>
                <a:cs typeface="Times New Roman"/>
              </a:rPr>
              <a:t>data</a:t>
            </a:r>
            <a:endParaRPr sz="1600" dirty="0">
              <a:latin typeface="Times New Roman"/>
              <a:cs typeface="Times New Roman"/>
            </a:endParaRPr>
          </a:p>
        </p:txBody>
      </p:sp>
      <p:sp>
        <p:nvSpPr>
          <p:cNvPr id="5" name="object 2">
            <a:extLst>
              <a:ext uri="{FF2B5EF4-FFF2-40B4-BE49-F238E27FC236}">
                <a16:creationId xmlns:a16="http://schemas.microsoft.com/office/drawing/2014/main" id="{96347C7E-0B9A-BB1C-C480-5A9CD47AFBCE}"/>
              </a:ext>
            </a:extLst>
          </p:cNvPr>
          <p:cNvSpPr txBox="1">
            <a:spLocks noGrp="1"/>
          </p:cNvSpPr>
          <p:nvPr>
            <p:ph type="title"/>
          </p:nvPr>
        </p:nvSpPr>
        <p:spPr>
          <a:xfrm>
            <a:off x="508001" y="457200"/>
            <a:ext cx="6447501" cy="990600"/>
          </a:xfrm>
          <a:prstGeom prst="rect">
            <a:avLst/>
          </a:prstGeom>
        </p:spPr>
        <p:txBody>
          <a:bodyPr vert="horz" wrap="square" lIns="0" tIns="440914" rIns="0" bIns="0" rtlCol="0">
            <a:spAutoFit/>
          </a:bodyPr>
          <a:lstStyle/>
          <a:p>
            <a:pPr marL="111760">
              <a:lnSpc>
                <a:spcPct val="100000"/>
              </a:lnSpc>
              <a:spcBef>
                <a:spcPts val="100"/>
              </a:spcBef>
            </a:pPr>
            <a:r>
              <a:rPr dirty="0">
                <a:solidFill>
                  <a:srgbClr val="0070C0"/>
                </a:solidFill>
              </a:rPr>
              <a:t>What</a:t>
            </a:r>
            <a:r>
              <a:rPr spc="-10" dirty="0">
                <a:solidFill>
                  <a:srgbClr val="0070C0"/>
                </a:solidFill>
              </a:rPr>
              <a:t> </a:t>
            </a:r>
            <a:r>
              <a:rPr dirty="0">
                <a:solidFill>
                  <a:srgbClr val="0070C0"/>
                </a:solidFill>
              </a:rPr>
              <a:t>is</a:t>
            </a:r>
            <a:r>
              <a:rPr spc="-10" dirty="0">
                <a:solidFill>
                  <a:srgbClr val="0070C0"/>
                </a:solidFill>
              </a:rPr>
              <a:t> </a:t>
            </a:r>
            <a:r>
              <a:rPr dirty="0">
                <a:solidFill>
                  <a:srgbClr val="0070C0"/>
                </a:solidFill>
              </a:rPr>
              <a:t>IoT</a:t>
            </a:r>
            <a:r>
              <a:rPr spc="-60" dirty="0">
                <a:solidFill>
                  <a:srgbClr val="0070C0"/>
                </a:solidFill>
              </a:rPr>
              <a:t> </a:t>
            </a:r>
            <a:r>
              <a:rPr spc="-50" dirty="0">
                <a:solidFill>
                  <a:srgbClr val="0070C0"/>
                </a:solidFill>
              </a:rPr>
              <a:t>?</a:t>
            </a:r>
          </a:p>
        </p:txBody>
      </p:sp>
      <p:pic>
        <p:nvPicPr>
          <p:cNvPr id="5122" name="Picture 2" descr="What is the IoT? Introduction to the Internet of Things | by Brent Muha |  Medium">
            <a:extLst>
              <a:ext uri="{FF2B5EF4-FFF2-40B4-BE49-F238E27FC236}">
                <a16:creationId xmlns:a16="http://schemas.microsoft.com/office/drawing/2014/main" id="{A1133D75-D8E6-ADC8-0CF1-9D6022BE61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96" r="16653"/>
          <a:stretch/>
        </p:blipFill>
        <p:spPr bwMode="auto">
          <a:xfrm>
            <a:off x="5594555" y="1713501"/>
            <a:ext cx="4555052" cy="393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2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FAA34B93-AEAC-05D8-22A3-07E614F0D286}"/>
              </a:ext>
            </a:extLst>
          </p:cNvPr>
          <p:cNvSpPr txBox="1"/>
          <p:nvPr/>
        </p:nvSpPr>
        <p:spPr>
          <a:xfrm>
            <a:off x="837196" y="1864679"/>
            <a:ext cx="2151810" cy="2523127"/>
          </a:xfrm>
          <a:prstGeom prst="rect">
            <a:avLst/>
          </a:prstGeom>
        </p:spPr>
        <p:txBody>
          <a:bodyPr vert="horz" wrap="square" lIns="0" tIns="60325" rIns="0" bIns="0" rtlCol="0">
            <a:spAutoFit/>
          </a:bodyPr>
          <a:lstStyle/>
          <a:p>
            <a:pPr marL="394335" indent="-381635">
              <a:lnSpc>
                <a:spcPct val="100000"/>
              </a:lnSpc>
              <a:spcBef>
                <a:spcPts val="475"/>
              </a:spcBef>
              <a:buFont typeface="Microsoft Sans Serif"/>
              <a:buChar char="●"/>
              <a:tabLst>
                <a:tab pos="394335" algn="l"/>
              </a:tabLst>
            </a:pPr>
            <a:r>
              <a:rPr sz="2000" dirty="0">
                <a:solidFill>
                  <a:schemeClr val="accent5"/>
                </a:solidFill>
                <a:latin typeface="Times New Roman"/>
                <a:cs typeface="Times New Roman"/>
              </a:rPr>
              <a:t>IoT</a:t>
            </a:r>
            <a:r>
              <a:rPr sz="2000" spc="-50" dirty="0">
                <a:solidFill>
                  <a:schemeClr val="accent5"/>
                </a:solidFill>
                <a:latin typeface="Times New Roman"/>
                <a:cs typeface="Times New Roman"/>
              </a:rPr>
              <a:t> </a:t>
            </a:r>
            <a:r>
              <a:rPr sz="2000" spc="-10" dirty="0">
                <a:solidFill>
                  <a:schemeClr val="accent5"/>
                </a:solidFill>
                <a:latin typeface="Times New Roman"/>
                <a:cs typeface="Times New Roman"/>
              </a:rPr>
              <a:t>devices</a:t>
            </a:r>
            <a:endParaRPr sz="2000" dirty="0">
              <a:solidFill>
                <a:schemeClr val="accent5"/>
              </a:solidFill>
              <a:latin typeface="Times New Roman"/>
              <a:cs typeface="Times New Roman"/>
            </a:endParaRPr>
          </a:p>
          <a:p>
            <a:pPr marL="394335" indent="-381635">
              <a:lnSpc>
                <a:spcPct val="100000"/>
              </a:lnSpc>
              <a:spcBef>
                <a:spcPts val="375"/>
              </a:spcBef>
              <a:buFont typeface="Microsoft Sans Serif"/>
              <a:buChar char="●"/>
              <a:tabLst>
                <a:tab pos="394335" algn="l"/>
              </a:tabLst>
            </a:pPr>
            <a:r>
              <a:rPr sz="2000" spc="-10" dirty="0">
                <a:solidFill>
                  <a:schemeClr val="accent5"/>
                </a:solidFill>
                <a:latin typeface="Times New Roman"/>
                <a:cs typeface="Times New Roman"/>
              </a:rPr>
              <a:t>Network</a:t>
            </a:r>
            <a:endParaRPr sz="2000" dirty="0">
              <a:solidFill>
                <a:schemeClr val="accent5"/>
              </a:solidFill>
              <a:latin typeface="Times New Roman"/>
              <a:cs typeface="Times New Roman"/>
            </a:endParaRPr>
          </a:p>
          <a:p>
            <a:pPr marL="394335" indent="-381635">
              <a:lnSpc>
                <a:spcPct val="100000"/>
              </a:lnSpc>
              <a:spcBef>
                <a:spcPts val="375"/>
              </a:spcBef>
              <a:buFont typeface="Microsoft Sans Serif"/>
              <a:buChar char="●"/>
              <a:tabLst>
                <a:tab pos="394335" algn="l"/>
              </a:tabLst>
            </a:pPr>
            <a:r>
              <a:rPr sz="2000" spc="-10" dirty="0">
                <a:solidFill>
                  <a:schemeClr val="accent5"/>
                </a:solidFill>
                <a:latin typeface="Times New Roman"/>
                <a:cs typeface="Times New Roman"/>
              </a:rPr>
              <a:t>Security</a:t>
            </a:r>
            <a:endParaRPr sz="2000" dirty="0">
              <a:solidFill>
                <a:schemeClr val="accent5"/>
              </a:solidFill>
              <a:latin typeface="Times New Roman"/>
              <a:cs typeface="Times New Roman"/>
            </a:endParaRPr>
          </a:p>
          <a:p>
            <a:pPr marL="394335" indent="-381635">
              <a:lnSpc>
                <a:spcPct val="100000"/>
              </a:lnSpc>
              <a:spcBef>
                <a:spcPts val="375"/>
              </a:spcBef>
              <a:buFont typeface="Microsoft Sans Serif"/>
              <a:buChar char="●"/>
              <a:tabLst>
                <a:tab pos="394335" algn="l"/>
              </a:tabLst>
            </a:pPr>
            <a:r>
              <a:rPr sz="2000" spc="-10" dirty="0">
                <a:solidFill>
                  <a:schemeClr val="accent5"/>
                </a:solidFill>
                <a:latin typeface="Times New Roman"/>
                <a:cs typeface="Times New Roman"/>
              </a:rPr>
              <a:t>Gateway</a:t>
            </a:r>
            <a:endParaRPr sz="2000" dirty="0">
              <a:solidFill>
                <a:schemeClr val="accent5"/>
              </a:solidFill>
              <a:latin typeface="Times New Roman"/>
              <a:cs typeface="Times New Roman"/>
            </a:endParaRPr>
          </a:p>
          <a:p>
            <a:pPr marL="394335" indent="-381635">
              <a:lnSpc>
                <a:spcPct val="100000"/>
              </a:lnSpc>
              <a:spcBef>
                <a:spcPts val="375"/>
              </a:spcBef>
              <a:buFont typeface="Microsoft Sans Serif"/>
              <a:buChar char="●"/>
              <a:tabLst>
                <a:tab pos="394335" algn="l"/>
              </a:tabLst>
            </a:pPr>
            <a:r>
              <a:rPr sz="2000" dirty="0">
                <a:solidFill>
                  <a:schemeClr val="accent5"/>
                </a:solidFill>
                <a:latin typeface="Times New Roman"/>
                <a:cs typeface="Times New Roman"/>
              </a:rPr>
              <a:t>The</a:t>
            </a:r>
            <a:r>
              <a:rPr sz="2000" spc="-50" dirty="0">
                <a:solidFill>
                  <a:schemeClr val="accent5"/>
                </a:solidFill>
                <a:latin typeface="Times New Roman"/>
                <a:cs typeface="Times New Roman"/>
              </a:rPr>
              <a:t> </a:t>
            </a:r>
            <a:r>
              <a:rPr sz="2000" spc="-10" dirty="0">
                <a:solidFill>
                  <a:schemeClr val="accent5"/>
                </a:solidFill>
                <a:latin typeface="Times New Roman"/>
                <a:cs typeface="Times New Roman"/>
              </a:rPr>
              <a:t>Cloud</a:t>
            </a:r>
            <a:endParaRPr sz="2000" dirty="0">
              <a:solidFill>
                <a:schemeClr val="accent5"/>
              </a:solidFill>
              <a:latin typeface="Times New Roman"/>
              <a:cs typeface="Times New Roman"/>
            </a:endParaRPr>
          </a:p>
          <a:p>
            <a:pPr marL="394335" indent="-381635">
              <a:lnSpc>
                <a:spcPct val="100000"/>
              </a:lnSpc>
              <a:spcBef>
                <a:spcPts val="375"/>
              </a:spcBef>
              <a:buFont typeface="Microsoft Sans Serif"/>
              <a:buChar char="●"/>
              <a:tabLst>
                <a:tab pos="394335" algn="l"/>
              </a:tabLst>
            </a:pPr>
            <a:r>
              <a:rPr sz="2000" spc="-10" dirty="0">
                <a:solidFill>
                  <a:schemeClr val="accent5"/>
                </a:solidFill>
                <a:latin typeface="Times New Roman"/>
                <a:cs typeface="Times New Roman"/>
              </a:rPr>
              <a:t>Application</a:t>
            </a:r>
            <a:endParaRPr sz="2000" dirty="0">
              <a:solidFill>
                <a:schemeClr val="accent5"/>
              </a:solidFill>
              <a:latin typeface="Times New Roman"/>
              <a:cs typeface="Times New Roman"/>
            </a:endParaRPr>
          </a:p>
          <a:p>
            <a:pPr marL="394335" indent="-381635">
              <a:lnSpc>
                <a:spcPct val="100000"/>
              </a:lnSpc>
              <a:spcBef>
                <a:spcPts val="375"/>
              </a:spcBef>
              <a:buFont typeface="Microsoft Sans Serif"/>
              <a:buChar char="●"/>
              <a:tabLst>
                <a:tab pos="394335" algn="l"/>
              </a:tabLst>
            </a:pPr>
            <a:r>
              <a:rPr sz="2000" spc="-10" dirty="0">
                <a:solidFill>
                  <a:schemeClr val="accent5"/>
                </a:solidFill>
                <a:latin typeface="Times New Roman"/>
                <a:cs typeface="Times New Roman"/>
              </a:rPr>
              <a:t>Users</a:t>
            </a:r>
            <a:endParaRPr sz="2000" dirty="0">
              <a:solidFill>
                <a:schemeClr val="accent5"/>
              </a:solidFill>
              <a:latin typeface="Times New Roman"/>
              <a:cs typeface="Times New Roman"/>
            </a:endParaRPr>
          </a:p>
        </p:txBody>
      </p:sp>
      <p:sp>
        <p:nvSpPr>
          <p:cNvPr id="6" name="object 4">
            <a:extLst>
              <a:ext uri="{FF2B5EF4-FFF2-40B4-BE49-F238E27FC236}">
                <a16:creationId xmlns:a16="http://schemas.microsoft.com/office/drawing/2014/main" id="{F5132215-4915-8029-CC43-87C52EA91BE5}"/>
              </a:ext>
            </a:extLst>
          </p:cNvPr>
          <p:cNvSpPr txBox="1">
            <a:spLocks noGrp="1"/>
          </p:cNvSpPr>
          <p:nvPr>
            <p:ph type="title"/>
          </p:nvPr>
        </p:nvSpPr>
        <p:spPr>
          <a:xfrm>
            <a:off x="837196" y="920099"/>
            <a:ext cx="3774230" cy="566822"/>
          </a:xfrm>
          <a:prstGeom prst="rect">
            <a:avLst/>
          </a:prstGeom>
        </p:spPr>
        <p:txBody>
          <a:bodyPr vert="horz" wrap="square" lIns="0" tIns="12700" rIns="0" bIns="0" rtlCol="0">
            <a:spAutoFit/>
          </a:bodyPr>
          <a:lstStyle/>
          <a:p>
            <a:pPr marL="12700">
              <a:lnSpc>
                <a:spcPct val="100000"/>
              </a:lnSpc>
              <a:spcBef>
                <a:spcPts val="100"/>
              </a:spcBef>
            </a:pPr>
            <a:r>
              <a:rPr dirty="0"/>
              <a:t>Ecosystem</a:t>
            </a:r>
            <a:r>
              <a:rPr spc="-80" dirty="0"/>
              <a:t> </a:t>
            </a:r>
            <a:r>
              <a:rPr dirty="0"/>
              <a:t>of</a:t>
            </a:r>
            <a:r>
              <a:rPr spc="-80" dirty="0"/>
              <a:t> </a:t>
            </a:r>
            <a:r>
              <a:rPr spc="-20" dirty="0"/>
              <a:t>IoT:</a:t>
            </a:r>
          </a:p>
        </p:txBody>
      </p:sp>
      <p:pic>
        <p:nvPicPr>
          <p:cNvPr id="4098" name="Picture 2" descr="IoT Ecosystem: Top 7 components [ + Bonus]">
            <a:extLst>
              <a:ext uri="{FF2B5EF4-FFF2-40B4-BE49-F238E27FC236}">
                <a16:creationId xmlns:a16="http://schemas.microsoft.com/office/drawing/2014/main" id="{92A5D39D-BF70-933F-3182-7E927362C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041" y="1486921"/>
            <a:ext cx="5616525" cy="4240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22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70EA1B84-D120-8507-F74E-109602610055}"/>
              </a:ext>
            </a:extLst>
          </p:cNvPr>
          <p:cNvSpPr txBox="1">
            <a:spLocks noGrp="1"/>
          </p:cNvSpPr>
          <p:nvPr>
            <p:ph type="title"/>
          </p:nvPr>
        </p:nvSpPr>
        <p:spPr>
          <a:xfrm>
            <a:off x="364475" y="873960"/>
            <a:ext cx="4587240" cy="482600"/>
          </a:xfrm>
          <a:prstGeom prst="rect">
            <a:avLst/>
          </a:prstGeom>
        </p:spPr>
        <p:txBody>
          <a:bodyPr vert="horz" wrap="square" lIns="0" tIns="12700" rIns="0" bIns="0" rtlCol="0">
            <a:spAutoFit/>
          </a:bodyPr>
          <a:lstStyle/>
          <a:p>
            <a:pPr marL="12700">
              <a:lnSpc>
                <a:spcPct val="100000"/>
              </a:lnSpc>
              <a:spcBef>
                <a:spcPts val="100"/>
              </a:spcBef>
            </a:pPr>
            <a:r>
              <a:rPr dirty="0"/>
              <a:t>What</a:t>
            </a:r>
            <a:r>
              <a:rPr spc="-15" dirty="0"/>
              <a:t> </a:t>
            </a:r>
            <a:r>
              <a:rPr dirty="0"/>
              <a:t>is</a:t>
            </a:r>
            <a:r>
              <a:rPr spc="-20" dirty="0"/>
              <a:t> </a:t>
            </a:r>
            <a:r>
              <a:rPr dirty="0"/>
              <a:t>Embedded</a:t>
            </a:r>
            <a:r>
              <a:rPr spc="-15" dirty="0"/>
              <a:t> </a:t>
            </a:r>
            <a:r>
              <a:rPr spc="-10" dirty="0"/>
              <a:t>System?</a:t>
            </a:r>
          </a:p>
        </p:txBody>
      </p:sp>
      <p:sp>
        <p:nvSpPr>
          <p:cNvPr id="7" name="object 4">
            <a:extLst>
              <a:ext uri="{FF2B5EF4-FFF2-40B4-BE49-F238E27FC236}">
                <a16:creationId xmlns:a16="http://schemas.microsoft.com/office/drawing/2014/main" id="{9DA28098-1298-0915-2D03-15F176759255}"/>
              </a:ext>
            </a:extLst>
          </p:cNvPr>
          <p:cNvSpPr txBox="1"/>
          <p:nvPr/>
        </p:nvSpPr>
        <p:spPr>
          <a:xfrm>
            <a:off x="459380" y="2191646"/>
            <a:ext cx="5725109" cy="4065215"/>
          </a:xfrm>
          <a:prstGeom prst="rect">
            <a:avLst/>
          </a:prstGeom>
        </p:spPr>
        <p:txBody>
          <a:bodyPr vert="horz" wrap="square" lIns="0" tIns="12700" rIns="0" bIns="0" rtlCol="0">
            <a:spAutoFit/>
          </a:bodyPr>
          <a:lstStyle/>
          <a:p>
            <a:pPr marL="394335" marR="5080" indent="-382270">
              <a:lnSpc>
                <a:spcPct val="100000"/>
              </a:lnSpc>
              <a:spcBef>
                <a:spcPts val="100"/>
              </a:spcBef>
              <a:buFont typeface="Microsoft Sans Serif"/>
              <a:buChar char="●"/>
              <a:tabLst>
                <a:tab pos="394335" algn="l"/>
              </a:tabLst>
            </a:pPr>
            <a:r>
              <a:rPr lang="en-US" sz="2000" b="0" i="0" dirty="0">
                <a:solidFill>
                  <a:srgbClr val="FF0000"/>
                </a:solidFill>
                <a:effectLst/>
                <a:highlight>
                  <a:srgbClr val="1F1F1F"/>
                </a:highlight>
                <a:latin typeface="Google Sans"/>
              </a:rPr>
              <a:t>An embedded system is </a:t>
            </a:r>
            <a:r>
              <a:rPr lang="en-US" sz="2000" dirty="0">
                <a:solidFill>
                  <a:srgbClr val="FF0000"/>
                </a:solidFill>
              </a:rPr>
              <a:t>a small computer that's integrated into a larger device or machine to perform specific functions and control the device</a:t>
            </a:r>
            <a:endParaRPr lang="en-IN" sz="2000" dirty="0">
              <a:solidFill>
                <a:srgbClr val="FF0000"/>
              </a:solidFill>
              <a:latin typeface="Times New Roman"/>
              <a:cs typeface="Times New Roman"/>
            </a:endParaRPr>
          </a:p>
          <a:p>
            <a:pPr marL="394335" marR="5080" indent="-382270">
              <a:lnSpc>
                <a:spcPct val="100000"/>
              </a:lnSpc>
              <a:spcBef>
                <a:spcPts val="100"/>
              </a:spcBef>
              <a:buFont typeface="Microsoft Sans Serif"/>
              <a:buChar char="●"/>
              <a:tabLst>
                <a:tab pos="394335" algn="l"/>
              </a:tabLst>
            </a:pPr>
            <a:endParaRPr lang="en-IN" sz="2000" dirty="0">
              <a:solidFill>
                <a:schemeClr val="accent5"/>
              </a:solidFill>
              <a:latin typeface="Times New Roman"/>
              <a:cs typeface="Times New Roman"/>
            </a:endParaRPr>
          </a:p>
          <a:p>
            <a:pPr marL="394335" marR="5080" indent="-382270">
              <a:lnSpc>
                <a:spcPct val="100000"/>
              </a:lnSpc>
              <a:spcBef>
                <a:spcPts val="100"/>
              </a:spcBef>
              <a:buFont typeface="Microsoft Sans Serif"/>
              <a:buChar char="●"/>
              <a:tabLst>
                <a:tab pos="394335" algn="l"/>
              </a:tabLst>
            </a:pPr>
            <a:endParaRPr lang="en-IN" sz="2000" dirty="0">
              <a:solidFill>
                <a:schemeClr val="accent5"/>
              </a:solidFill>
              <a:latin typeface="Times New Roman"/>
              <a:cs typeface="Times New Roman"/>
            </a:endParaRPr>
          </a:p>
          <a:p>
            <a:pPr marL="394335" marR="5080" indent="-382270">
              <a:lnSpc>
                <a:spcPct val="100000"/>
              </a:lnSpc>
              <a:spcBef>
                <a:spcPts val="100"/>
              </a:spcBef>
              <a:buFont typeface="Microsoft Sans Serif"/>
              <a:buChar char="●"/>
              <a:tabLst>
                <a:tab pos="394335" algn="l"/>
              </a:tabLst>
            </a:pPr>
            <a:r>
              <a:rPr sz="2000" dirty="0">
                <a:solidFill>
                  <a:schemeClr val="accent5"/>
                </a:solidFill>
                <a:latin typeface="Times New Roman"/>
                <a:cs typeface="Times New Roman"/>
              </a:rPr>
              <a:t>An</a:t>
            </a:r>
            <a:r>
              <a:rPr sz="2000" spc="-10" dirty="0">
                <a:solidFill>
                  <a:schemeClr val="accent5"/>
                </a:solidFill>
                <a:latin typeface="Times New Roman"/>
                <a:cs typeface="Times New Roman"/>
              </a:rPr>
              <a:t> </a:t>
            </a:r>
            <a:r>
              <a:rPr sz="2000" dirty="0">
                <a:solidFill>
                  <a:schemeClr val="accent5"/>
                </a:solidFill>
                <a:latin typeface="Times New Roman"/>
                <a:cs typeface="Times New Roman"/>
              </a:rPr>
              <a:t>embedded</a:t>
            </a:r>
            <a:r>
              <a:rPr sz="2000" spc="-10" dirty="0">
                <a:solidFill>
                  <a:schemeClr val="accent5"/>
                </a:solidFill>
                <a:latin typeface="Times New Roman"/>
                <a:cs typeface="Times New Roman"/>
              </a:rPr>
              <a:t> </a:t>
            </a:r>
            <a:r>
              <a:rPr sz="2000" dirty="0">
                <a:solidFill>
                  <a:schemeClr val="accent5"/>
                </a:solidFill>
                <a:latin typeface="Times New Roman"/>
                <a:cs typeface="Times New Roman"/>
              </a:rPr>
              <a:t>system</a:t>
            </a:r>
            <a:r>
              <a:rPr sz="2000" spc="-15" dirty="0">
                <a:solidFill>
                  <a:schemeClr val="accent5"/>
                </a:solidFill>
                <a:latin typeface="Times New Roman"/>
                <a:cs typeface="Times New Roman"/>
              </a:rPr>
              <a:t> </a:t>
            </a:r>
            <a:r>
              <a:rPr sz="2000" dirty="0">
                <a:solidFill>
                  <a:schemeClr val="accent5"/>
                </a:solidFill>
                <a:latin typeface="Times New Roman"/>
                <a:cs typeface="Times New Roman"/>
              </a:rPr>
              <a:t>is</a:t>
            </a:r>
            <a:r>
              <a:rPr sz="2000" spc="-15" dirty="0">
                <a:solidFill>
                  <a:schemeClr val="accent5"/>
                </a:solidFill>
                <a:latin typeface="Times New Roman"/>
                <a:cs typeface="Times New Roman"/>
              </a:rPr>
              <a:t> </a:t>
            </a:r>
            <a:r>
              <a:rPr sz="2000" dirty="0">
                <a:solidFill>
                  <a:schemeClr val="accent5"/>
                </a:solidFill>
                <a:latin typeface="Times New Roman"/>
                <a:cs typeface="Times New Roman"/>
              </a:rPr>
              <a:t>a</a:t>
            </a:r>
            <a:r>
              <a:rPr sz="2000" spc="-15" dirty="0">
                <a:solidFill>
                  <a:schemeClr val="accent5"/>
                </a:solidFill>
                <a:latin typeface="Times New Roman"/>
                <a:cs typeface="Times New Roman"/>
              </a:rPr>
              <a:t> </a:t>
            </a:r>
            <a:r>
              <a:rPr sz="2000" dirty="0">
                <a:solidFill>
                  <a:schemeClr val="accent5"/>
                </a:solidFill>
                <a:latin typeface="Times New Roman"/>
                <a:cs typeface="Times New Roman"/>
              </a:rPr>
              <a:t>combination</a:t>
            </a:r>
            <a:r>
              <a:rPr sz="2000" spc="-5" dirty="0">
                <a:solidFill>
                  <a:schemeClr val="accent5"/>
                </a:solidFill>
                <a:latin typeface="Times New Roman"/>
                <a:cs typeface="Times New Roman"/>
              </a:rPr>
              <a:t> </a:t>
            </a:r>
            <a:r>
              <a:rPr sz="2000" spc="-25" dirty="0">
                <a:solidFill>
                  <a:schemeClr val="accent5"/>
                </a:solidFill>
                <a:latin typeface="Times New Roman"/>
                <a:cs typeface="Times New Roman"/>
              </a:rPr>
              <a:t>of </a:t>
            </a:r>
            <a:r>
              <a:rPr sz="2000" dirty="0">
                <a:solidFill>
                  <a:schemeClr val="accent5"/>
                </a:solidFill>
                <a:latin typeface="Times New Roman"/>
                <a:cs typeface="Times New Roman"/>
              </a:rPr>
              <a:t>computer</a:t>
            </a:r>
            <a:r>
              <a:rPr sz="2000" spc="-15" dirty="0">
                <a:solidFill>
                  <a:schemeClr val="accent5"/>
                </a:solidFill>
                <a:latin typeface="Times New Roman"/>
                <a:cs typeface="Times New Roman"/>
              </a:rPr>
              <a:t> </a:t>
            </a:r>
            <a:r>
              <a:rPr sz="2000" dirty="0">
                <a:solidFill>
                  <a:schemeClr val="accent5"/>
                </a:solidFill>
                <a:latin typeface="Times New Roman"/>
                <a:cs typeface="Times New Roman"/>
              </a:rPr>
              <a:t>hardware</a:t>
            </a:r>
            <a:r>
              <a:rPr sz="2000" spc="-20" dirty="0">
                <a:solidFill>
                  <a:schemeClr val="accent5"/>
                </a:solidFill>
                <a:latin typeface="Times New Roman"/>
                <a:cs typeface="Times New Roman"/>
              </a:rPr>
              <a:t> </a:t>
            </a:r>
            <a:r>
              <a:rPr sz="2000" dirty="0">
                <a:solidFill>
                  <a:schemeClr val="accent5"/>
                </a:solidFill>
                <a:latin typeface="Times New Roman"/>
                <a:cs typeface="Times New Roman"/>
              </a:rPr>
              <a:t>and</a:t>
            </a:r>
            <a:r>
              <a:rPr sz="2000" spc="-15" dirty="0">
                <a:solidFill>
                  <a:schemeClr val="accent5"/>
                </a:solidFill>
                <a:latin typeface="Times New Roman"/>
                <a:cs typeface="Times New Roman"/>
              </a:rPr>
              <a:t> </a:t>
            </a:r>
            <a:r>
              <a:rPr sz="2000" dirty="0">
                <a:solidFill>
                  <a:schemeClr val="accent5"/>
                </a:solidFill>
                <a:latin typeface="Times New Roman"/>
                <a:cs typeface="Times New Roman"/>
              </a:rPr>
              <a:t>software</a:t>
            </a:r>
            <a:r>
              <a:rPr sz="2000" spc="-20" dirty="0">
                <a:solidFill>
                  <a:schemeClr val="accent5"/>
                </a:solidFill>
                <a:latin typeface="Times New Roman"/>
                <a:cs typeface="Times New Roman"/>
              </a:rPr>
              <a:t> </a:t>
            </a:r>
            <a:r>
              <a:rPr sz="2000" dirty="0">
                <a:solidFill>
                  <a:schemeClr val="accent5"/>
                </a:solidFill>
                <a:latin typeface="Times New Roman"/>
                <a:cs typeface="Times New Roman"/>
              </a:rPr>
              <a:t>designed</a:t>
            </a:r>
            <a:r>
              <a:rPr sz="2000" spc="-10" dirty="0">
                <a:solidFill>
                  <a:schemeClr val="accent5"/>
                </a:solidFill>
                <a:latin typeface="Times New Roman"/>
                <a:cs typeface="Times New Roman"/>
              </a:rPr>
              <a:t> </a:t>
            </a:r>
            <a:r>
              <a:rPr sz="2000" spc="-25" dirty="0">
                <a:solidFill>
                  <a:schemeClr val="accent5"/>
                </a:solidFill>
                <a:latin typeface="Times New Roman"/>
                <a:cs typeface="Times New Roman"/>
              </a:rPr>
              <a:t>for </a:t>
            </a:r>
            <a:r>
              <a:rPr sz="2000" dirty="0">
                <a:solidFill>
                  <a:schemeClr val="accent5"/>
                </a:solidFill>
                <a:latin typeface="Times New Roman"/>
                <a:cs typeface="Times New Roman"/>
              </a:rPr>
              <a:t>a</a:t>
            </a:r>
            <a:r>
              <a:rPr sz="2000" spc="-25" dirty="0">
                <a:solidFill>
                  <a:schemeClr val="accent5"/>
                </a:solidFill>
                <a:latin typeface="Times New Roman"/>
                <a:cs typeface="Times New Roman"/>
              </a:rPr>
              <a:t> </a:t>
            </a:r>
            <a:r>
              <a:rPr sz="2000" dirty="0">
                <a:solidFill>
                  <a:schemeClr val="accent5"/>
                </a:solidFill>
                <a:latin typeface="Times New Roman"/>
                <a:cs typeface="Times New Roman"/>
              </a:rPr>
              <a:t>specific</a:t>
            </a:r>
            <a:r>
              <a:rPr sz="2000" spc="-20" dirty="0">
                <a:solidFill>
                  <a:schemeClr val="accent5"/>
                </a:solidFill>
                <a:latin typeface="Times New Roman"/>
                <a:cs typeface="Times New Roman"/>
              </a:rPr>
              <a:t> </a:t>
            </a:r>
            <a:r>
              <a:rPr sz="2000" spc="-10" dirty="0">
                <a:solidFill>
                  <a:schemeClr val="accent5"/>
                </a:solidFill>
                <a:latin typeface="Times New Roman"/>
                <a:cs typeface="Times New Roman"/>
              </a:rPr>
              <a:t>function.</a:t>
            </a:r>
            <a:endParaRPr sz="2000" dirty="0">
              <a:solidFill>
                <a:schemeClr val="accent5"/>
              </a:solidFill>
              <a:latin typeface="Times New Roman"/>
              <a:cs typeface="Times New Roman"/>
            </a:endParaRPr>
          </a:p>
          <a:p>
            <a:pPr>
              <a:lnSpc>
                <a:spcPct val="100000"/>
              </a:lnSpc>
              <a:spcBef>
                <a:spcPts val="100"/>
              </a:spcBef>
              <a:buClr>
                <a:srgbClr val="FFFFFF"/>
              </a:buClr>
              <a:buFont typeface="Microsoft Sans Serif"/>
              <a:buChar char="●"/>
            </a:pPr>
            <a:endParaRPr sz="2000" dirty="0">
              <a:solidFill>
                <a:schemeClr val="accent5"/>
              </a:solidFill>
              <a:latin typeface="Times New Roman"/>
              <a:cs typeface="Times New Roman"/>
            </a:endParaRPr>
          </a:p>
          <a:p>
            <a:pPr marL="394335" marR="56515" indent="-382270">
              <a:lnSpc>
                <a:spcPct val="100000"/>
              </a:lnSpc>
              <a:buFont typeface="Microsoft Sans Serif"/>
              <a:buChar char="●"/>
              <a:tabLst>
                <a:tab pos="394335" algn="l"/>
              </a:tabLst>
            </a:pPr>
            <a:r>
              <a:rPr sz="2000" dirty="0">
                <a:solidFill>
                  <a:schemeClr val="accent5"/>
                </a:solidFill>
                <a:latin typeface="Times New Roman"/>
                <a:cs typeface="Times New Roman"/>
              </a:rPr>
              <a:t>An</a:t>
            </a:r>
            <a:r>
              <a:rPr sz="2000" spc="-10" dirty="0">
                <a:solidFill>
                  <a:schemeClr val="accent5"/>
                </a:solidFill>
                <a:latin typeface="Times New Roman"/>
                <a:cs typeface="Times New Roman"/>
              </a:rPr>
              <a:t> </a:t>
            </a:r>
            <a:r>
              <a:rPr sz="2000" dirty="0">
                <a:solidFill>
                  <a:schemeClr val="accent5"/>
                </a:solidFill>
                <a:latin typeface="Times New Roman"/>
                <a:cs typeface="Times New Roman"/>
              </a:rPr>
              <a:t>embedded</a:t>
            </a:r>
            <a:r>
              <a:rPr sz="2000" spc="-10" dirty="0">
                <a:solidFill>
                  <a:schemeClr val="accent5"/>
                </a:solidFill>
                <a:latin typeface="Times New Roman"/>
                <a:cs typeface="Times New Roman"/>
              </a:rPr>
              <a:t> </a:t>
            </a:r>
            <a:r>
              <a:rPr sz="2000" dirty="0">
                <a:solidFill>
                  <a:schemeClr val="accent5"/>
                </a:solidFill>
                <a:latin typeface="Times New Roman"/>
                <a:cs typeface="Times New Roman"/>
              </a:rPr>
              <a:t>system</a:t>
            </a:r>
            <a:r>
              <a:rPr sz="2000" spc="-15" dirty="0">
                <a:solidFill>
                  <a:schemeClr val="accent5"/>
                </a:solidFill>
                <a:latin typeface="Times New Roman"/>
                <a:cs typeface="Times New Roman"/>
              </a:rPr>
              <a:t> </a:t>
            </a:r>
            <a:r>
              <a:rPr sz="2000" dirty="0">
                <a:solidFill>
                  <a:schemeClr val="accent5"/>
                </a:solidFill>
                <a:latin typeface="Times New Roman"/>
                <a:cs typeface="Times New Roman"/>
              </a:rPr>
              <a:t>is</a:t>
            </a:r>
            <a:r>
              <a:rPr sz="2000" spc="-15" dirty="0">
                <a:solidFill>
                  <a:schemeClr val="accent5"/>
                </a:solidFill>
                <a:latin typeface="Times New Roman"/>
                <a:cs typeface="Times New Roman"/>
              </a:rPr>
              <a:t> </a:t>
            </a:r>
            <a:r>
              <a:rPr sz="2000" dirty="0">
                <a:solidFill>
                  <a:schemeClr val="accent5"/>
                </a:solidFill>
                <a:latin typeface="Times New Roman"/>
                <a:cs typeface="Times New Roman"/>
              </a:rPr>
              <a:t>a</a:t>
            </a:r>
            <a:r>
              <a:rPr sz="2000" spc="-15" dirty="0">
                <a:solidFill>
                  <a:schemeClr val="accent5"/>
                </a:solidFill>
                <a:latin typeface="Times New Roman"/>
                <a:cs typeface="Times New Roman"/>
              </a:rPr>
              <a:t> </a:t>
            </a:r>
            <a:r>
              <a:rPr sz="2000" dirty="0">
                <a:solidFill>
                  <a:schemeClr val="accent5"/>
                </a:solidFill>
                <a:latin typeface="Times New Roman"/>
                <a:cs typeface="Times New Roman"/>
              </a:rPr>
              <a:t>computer</a:t>
            </a:r>
            <a:r>
              <a:rPr sz="2000" spc="-5" dirty="0">
                <a:solidFill>
                  <a:schemeClr val="accent5"/>
                </a:solidFill>
                <a:latin typeface="Times New Roman"/>
                <a:cs typeface="Times New Roman"/>
              </a:rPr>
              <a:t> </a:t>
            </a:r>
            <a:r>
              <a:rPr sz="2000" spc="-10" dirty="0">
                <a:solidFill>
                  <a:schemeClr val="accent5"/>
                </a:solidFill>
                <a:latin typeface="Times New Roman"/>
                <a:cs typeface="Times New Roman"/>
              </a:rPr>
              <a:t>system </a:t>
            </a:r>
            <a:r>
              <a:rPr sz="2000" dirty="0">
                <a:solidFill>
                  <a:schemeClr val="accent5"/>
                </a:solidFill>
                <a:latin typeface="Times New Roman"/>
                <a:cs typeface="Times New Roman"/>
              </a:rPr>
              <a:t>which</a:t>
            </a:r>
            <a:r>
              <a:rPr sz="2000" spc="-15" dirty="0">
                <a:solidFill>
                  <a:schemeClr val="accent5"/>
                </a:solidFill>
                <a:latin typeface="Times New Roman"/>
                <a:cs typeface="Times New Roman"/>
              </a:rPr>
              <a:t> </a:t>
            </a:r>
            <a:r>
              <a:rPr sz="2000" dirty="0">
                <a:solidFill>
                  <a:schemeClr val="accent5"/>
                </a:solidFill>
                <a:latin typeface="Times New Roman"/>
                <a:cs typeface="Times New Roman"/>
              </a:rPr>
              <a:t>is</a:t>
            </a:r>
            <a:r>
              <a:rPr sz="2000" spc="-5" dirty="0">
                <a:solidFill>
                  <a:schemeClr val="accent5"/>
                </a:solidFill>
                <a:latin typeface="Times New Roman"/>
                <a:cs typeface="Times New Roman"/>
              </a:rPr>
              <a:t> </a:t>
            </a:r>
            <a:r>
              <a:rPr sz="2000" dirty="0">
                <a:solidFill>
                  <a:schemeClr val="accent5"/>
                </a:solidFill>
                <a:latin typeface="Times New Roman"/>
                <a:cs typeface="Times New Roman"/>
              </a:rPr>
              <a:t>the</a:t>
            </a:r>
            <a:r>
              <a:rPr sz="2000" spc="-10" dirty="0">
                <a:solidFill>
                  <a:schemeClr val="accent5"/>
                </a:solidFill>
                <a:latin typeface="Times New Roman"/>
                <a:cs typeface="Times New Roman"/>
              </a:rPr>
              <a:t> </a:t>
            </a:r>
            <a:r>
              <a:rPr sz="2000" dirty="0">
                <a:solidFill>
                  <a:schemeClr val="accent5"/>
                </a:solidFill>
                <a:latin typeface="Times New Roman"/>
                <a:cs typeface="Times New Roman"/>
              </a:rPr>
              <a:t>combination of</a:t>
            </a:r>
            <a:r>
              <a:rPr sz="2000" spc="-5" dirty="0">
                <a:solidFill>
                  <a:schemeClr val="accent5"/>
                </a:solidFill>
                <a:latin typeface="Times New Roman"/>
                <a:cs typeface="Times New Roman"/>
              </a:rPr>
              <a:t> </a:t>
            </a:r>
            <a:r>
              <a:rPr sz="2000" dirty="0">
                <a:solidFill>
                  <a:schemeClr val="accent5"/>
                </a:solidFill>
                <a:latin typeface="Times New Roman"/>
                <a:cs typeface="Times New Roman"/>
              </a:rPr>
              <a:t>a</a:t>
            </a:r>
            <a:r>
              <a:rPr sz="2000" spc="-5" dirty="0">
                <a:solidFill>
                  <a:schemeClr val="accent5"/>
                </a:solidFill>
                <a:latin typeface="Times New Roman"/>
                <a:cs typeface="Times New Roman"/>
              </a:rPr>
              <a:t> </a:t>
            </a:r>
            <a:r>
              <a:rPr sz="2000" spc="-10" dirty="0">
                <a:solidFill>
                  <a:schemeClr val="accent5"/>
                </a:solidFill>
                <a:latin typeface="Times New Roman"/>
                <a:cs typeface="Times New Roman"/>
              </a:rPr>
              <a:t>processor, memory,</a:t>
            </a:r>
            <a:r>
              <a:rPr sz="2000" spc="-45" dirty="0">
                <a:solidFill>
                  <a:schemeClr val="accent5"/>
                </a:solidFill>
                <a:latin typeface="Times New Roman"/>
                <a:cs typeface="Times New Roman"/>
              </a:rPr>
              <a:t> </a:t>
            </a:r>
            <a:r>
              <a:rPr sz="2000" dirty="0">
                <a:solidFill>
                  <a:schemeClr val="accent5"/>
                </a:solidFill>
                <a:latin typeface="Times New Roman"/>
                <a:cs typeface="Times New Roman"/>
              </a:rPr>
              <a:t>and</a:t>
            </a:r>
            <a:r>
              <a:rPr sz="2000" spc="-40" dirty="0">
                <a:solidFill>
                  <a:schemeClr val="accent5"/>
                </a:solidFill>
                <a:latin typeface="Times New Roman"/>
                <a:cs typeface="Times New Roman"/>
              </a:rPr>
              <a:t> </a:t>
            </a:r>
            <a:r>
              <a:rPr sz="2000" dirty="0">
                <a:solidFill>
                  <a:schemeClr val="accent5"/>
                </a:solidFill>
                <a:latin typeface="Times New Roman"/>
                <a:cs typeface="Times New Roman"/>
              </a:rPr>
              <a:t>input/output</a:t>
            </a:r>
            <a:r>
              <a:rPr sz="2000" spc="-45" dirty="0">
                <a:solidFill>
                  <a:schemeClr val="accent5"/>
                </a:solidFill>
                <a:latin typeface="Times New Roman"/>
                <a:cs typeface="Times New Roman"/>
              </a:rPr>
              <a:t> </a:t>
            </a:r>
            <a:r>
              <a:rPr sz="2000" dirty="0">
                <a:solidFill>
                  <a:schemeClr val="accent5"/>
                </a:solidFill>
                <a:latin typeface="Times New Roman"/>
                <a:cs typeface="Times New Roman"/>
              </a:rPr>
              <a:t>peripheral</a:t>
            </a:r>
            <a:r>
              <a:rPr sz="2000" spc="-40" dirty="0">
                <a:solidFill>
                  <a:schemeClr val="accent5"/>
                </a:solidFill>
                <a:latin typeface="Times New Roman"/>
                <a:cs typeface="Times New Roman"/>
              </a:rPr>
              <a:t> </a:t>
            </a:r>
            <a:r>
              <a:rPr sz="2000" spc="-10" dirty="0">
                <a:solidFill>
                  <a:schemeClr val="accent5"/>
                </a:solidFill>
                <a:latin typeface="Times New Roman"/>
                <a:cs typeface="Times New Roman"/>
              </a:rPr>
              <a:t>devices</a:t>
            </a:r>
            <a:r>
              <a:rPr sz="2000" spc="-10" dirty="0">
                <a:solidFill>
                  <a:srgbClr val="FFFFFF"/>
                </a:solidFill>
                <a:latin typeface="Times New Roman"/>
                <a:cs typeface="Times New Roman"/>
              </a:rPr>
              <a:t>.</a:t>
            </a:r>
            <a:endParaRPr sz="2000" dirty="0">
              <a:latin typeface="Times New Roman"/>
              <a:cs typeface="Times New Roman"/>
            </a:endParaRPr>
          </a:p>
        </p:txBody>
      </p:sp>
      <p:pic>
        <p:nvPicPr>
          <p:cNvPr id="3074" name="Picture 2" descr="What are embedded systems? | Embedded System Examples | DesignSpark">
            <a:extLst>
              <a:ext uri="{FF2B5EF4-FFF2-40B4-BE49-F238E27FC236}">
                <a16:creationId xmlns:a16="http://schemas.microsoft.com/office/drawing/2014/main" id="{BACF7759-DEB0-6179-DB1A-243000937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953" y="2191646"/>
            <a:ext cx="4711648" cy="4086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079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A8F1CB7F-299B-3942-836F-9140034705BB}"/>
              </a:ext>
            </a:extLst>
          </p:cNvPr>
          <p:cNvSpPr txBox="1">
            <a:spLocks/>
          </p:cNvSpPr>
          <p:nvPr/>
        </p:nvSpPr>
        <p:spPr>
          <a:xfrm>
            <a:off x="513577" y="438150"/>
            <a:ext cx="4972823" cy="860718"/>
          </a:xfrm>
          <a:prstGeom prst="rect">
            <a:avLst/>
          </a:prstGeom>
        </p:spPr>
        <p:txBody>
          <a:bodyPr vert="horz" wrap="square" lIns="0" tIns="440914" rIns="0" bIns="0" rtlCol="0" anchor="t">
            <a:sp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11760">
              <a:spcBef>
                <a:spcPts val="100"/>
              </a:spcBef>
            </a:pPr>
            <a:r>
              <a:rPr lang="en-US" dirty="0">
                <a:solidFill>
                  <a:srgbClr val="00B0F0"/>
                </a:solidFill>
              </a:rPr>
              <a:t>An</a:t>
            </a:r>
            <a:r>
              <a:rPr lang="en-US" spc="-30" dirty="0">
                <a:solidFill>
                  <a:srgbClr val="00B0F0"/>
                </a:solidFill>
              </a:rPr>
              <a:t> </a:t>
            </a:r>
            <a:r>
              <a:rPr lang="en-US" dirty="0">
                <a:solidFill>
                  <a:srgbClr val="00B0F0"/>
                </a:solidFill>
              </a:rPr>
              <a:t>embedded</a:t>
            </a:r>
            <a:r>
              <a:rPr lang="en-US" spc="-15" dirty="0">
                <a:solidFill>
                  <a:srgbClr val="00B0F0"/>
                </a:solidFill>
              </a:rPr>
              <a:t> </a:t>
            </a:r>
            <a:r>
              <a:rPr lang="en-US" dirty="0">
                <a:solidFill>
                  <a:srgbClr val="00B0F0"/>
                </a:solidFill>
              </a:rPr>
              <a:t>system</a:t>
            </a:r>
            <a:r>
              <a:rPr lang="en-US" spc="-15" dirty="0">
                <a:solidFill>
                  <a:srgbClr val="00B0F0"/>
                </a:solidFill>
              </a:rPr>
              <a:t> </a:t>
            </a:r>
            <a:r>
              <a:rPr lang="en-US" dirty="0">
                <a:solidFill>
                  <a:srgbClr val="00B0F0"/>
                </a:solidFill>
              </a:rPr>
              <a:t>and</a:t>
            </a:r>
            <a:r>
              <a:rPr lang="en-US" spc="-15" dirty="0">
                <a:solidFill>
                  <a:srgbClr val="00B0F0"/>
                </a:solidFill>
              </a:rPr>
              <a:t> </a:t>
            </a:r>
            <a:r>
              <a:rPr lang="en-US" spc="-25" dirty="0">
                <a:solidFill>
                  <a:srgbClr val="00B0F0"/>
                </a:solidFill>
              </a:rPr>
              <a:t>IoT</a:t>
            </a:r>
          </a:p>
        </p:txBody>
      </p:sp>
      <p:sp>
        <p:nvSpPr>
          <p:cNvPr id="6" name="object 2">
            <a:extLst>
              <a:ext uri="{FF2B5EF4-FFF2-40B4-BE49-F238E27FC236}">
                <a16:creationId xmlns:a16="http://schemas.microsoft.com/office/drawing/2014/main" id="{91F48F0B-DB9B-50C0-1816-FE6A0E5A6FAA}"/>
              </a:ext>
            </a:extLst>
          </p:cNvPr>
          <p:cNvSpPr txBox="1"/>
          <p:nvPr/>
        </p:nvSpPr>
        <p:spPr>
          <a:xfrm>
            <a:off x="679844" y="1526176"/>
            <a:ext cx="6329680" cy="577850"/>
          </a:xfrm>
          <a:prstGeom prst="rect">
            <a:avLst/>
          </a:prstGeom>
        </p:spPr>
        <p:txBody>
          <a:bodyPr vert="horz" wrap="square" lIns="0" tIns="12700" rIns="0" bIns="0" rtlCol="0">
            <a:spAutoFit/>
          </a:bodyPr>
          <a:lstStyle/>
          <a:p>
            <a:pPr marL="363855" marR="5080" indent="-351790">
              <a:lnSpc>
                <a:spcPct val="113300"/>
              </a:lnSpc>
              <a:spcBef>
                <a:spcPts val="100"/>
              </a:spcBef>
              <a:buFont typeface="Microsoft Sans Serif"/>
              <a:buChar char="●"/>
              <a:tabLst>
                <a:tab pos="363855" algn="l"/>
              </a:tabLst>
            </a:pPr>
            <a:r>
              <a:rPr sz="1600" dirty="0">
                <a:latin typeface="Times New Roman"/>
                <a:cs typeface="Times New Roman"/>
              </a:rPr>
              <a:t>The</a:t>
            </a:r>
            <a:r>
              <a:rPr sz="1600" spc="-40" dirty="0">
                <a:latin typeface="Times New Roman"/>
                <a:cs typeface="Times New Roman"/>
              </a:rPr>
              <a:t> </a:t>
            </a:r>
            <a:r>
              <a:rPr sz="1600" spc="-10" dirty="0">
                <a:latin typeface="Times New Roman"/>
                <a:cs typeface="Times New Roman"/>
              </a:rPr>
              <a:t>difference</a:t>
            </a:r>
            <a:r>
              <a:rPr sz="1600" spc="-35" dirty="0">
                <a:latin typeface="Times New Roman"/>
                <a:cs typeface="Times New Roman"/>
              </a:rPr>
              <a:t> </a:t>
            </a:r>
            <a:r>
              <a:rPr sz="1600" dirty="0">
                <a:latin typeface="Times New Roman"/>
                <a:cs typeface="Times New Roman"/>
              </a:rPr>
              <a:t>between</a:t>
            </a:r>
            <a:r>
              <a:rPr sz="1600" spc="-35" dirty="0">
                <a:latin typeface="Times New Roman"/>
                <a:cs typeface="Times New Roman"/>
              </a:rPr>
              <a:t> </a:t>
            </a:r>
            <a:r>
              <a:rPr sz="1600" dirty="0">
                <a:latin typeface="Times New Roman"/>
                <a:cs typeface="Times New Roman"/>
              </a:rPr>
              <a:t>an</a:t>
            </a:r>
            <a:r>
              <a:rPr sz="1600" spc="-35" dirty="0">
                <a:latin typeface="Times New Roman"/>
                <a:cs typeface="Times New Roman"/>
              </a:rPr>
              <a:t> </a:t>
            </a:r>
            <a:r>
              <a:rPr sz="1600" dirty="0">
                <a:latin typeface="Times New Roman"/>
                <a:cs typeface="Times New Roman"/>
              </a:rPr>
              <a:t>embedded</a:t>
            </a:r>
            <a:r>
              <a:rPr sz="1600" spc="-30" dirty="0">
                <a:latin typeface="Times New Roman"/>
                <a:cs typeface="Times New Roman"/>
              </a:rPr>
              <a:t> </a:t>
            </a:r>
            <a:r>
              <a:rPr sz="1600" dirty="0">
                <a:latin typeface="Times New Roman"/>
                <a:cs typeface="Times New Roman"/>
              </a:rPr>
              <a:t>system</a:t>
            </a:r>
            <a:r>
              <a:rPr sz="1600" spc="-40" dirty="0">
                <a:latin typeface="Times New Roman"/>
                <a:cs typeface="Times New Roman"/>
              </a:rPr>
              <a:t> </a:t>
            </a:r>
            <a:r>
              <a:rPr sz="1600" dirty="0">
                <a:latin typeface="Times New Roman"/>
                <a:cs typeface="Times New Roman"/>
              </a:rPr>
              <a:t>and</a:t>
            </a:r>
            <a:r>
              <a:rPr sz="1600" spc="-30" dirty="0">
                <a:latin typeface="Times New Roman"/>
                <a:cs typeface="Times New Roman"/>
              </a:rPr>
              <a:t> </a:t>
            </a:r>
            <a:r>
              <a:rPr sz="1600" dirty="0">
                <a:latin typeface="Times New Roman"/>
                <a:cs typeface="Times New Roman"/>
              </a:rPr>
              <a:t>the</a:t>
            </a:r>
            <a:r>
              <a:rPr sz="1600" spc="-40" dirty="0">
                <a:latin typeface="Times New Roman"/>
                <a:cs typeface="Times New Roman"/>
              </a:rPr>
              <a:t> </a:t>
            </a:r>
            <a:r>
              <a:rPr sz="1600" dirty="0">
                <a:latin typeface="Times New Roman"/>
                <a:cs typeface="Times New Roman"/>
              </a:rPr>
              <a:t>IoT</a:t>
            </a:r>
            <a:r>
              <a:rPr sz="1600" spc="-65" dirty="0">
                <a:latin typeface="Times New Roman"/>
                <a:cs typeface="Times New Roman"/>
              </a:rPr>
              <a:t> </a:t>
            </a:r>
            <a:r>
              <a:rPr sz="1600" dirty="0">
                <a:latin typeface="Times New Roman"/>
                <a:cs typeface="Times New Roman"/>
              </a:rPr>
              <a:t>is</a:t>
            </a:r>
            <a:r>
              <a:rPr sz="1600" spc="-35" dirty="0">
                <a:latin typeface="Times New Roman"/>
                <a:cs typeface="Times New Roman"/>
              </a:rPr>
              <a:t> </a:t>
            </a:r>
            <a:r>
              <a:rPr sz="1600" dirty="0">
                <a:latin typeface="Times New Roman"/>
                <a:cs typeface="Times New Roman"/>
              </a:rPr>
              <a:t>an</a:t>
            </a:r>
            <a:r>
              <a:rPr sz="1600" spc="-35" dirty="0">
                <a:latin typeface="Times New Roman"/>
                <a:cs typeface="Times New Roman"/>
              </a:rPr>
              <a:t> </a:t>
            </a:r>
            <a:r>
              <a:rPr sz="1600" spc="-10" dirty="0">
                <a:latin typeface="Times New Roman"/>
                <a:cs typeface="Times New Roman"/>
              </a:rPr>
              <a:t>embedded </a:t>
            </a:r>
            <a:r>
              <a:rPr sz="1600" dirty="0">
                <a:latin typeface="Times New Roman"/>
                <a:cs typeface="Times New Roman"/>
              </a:rPr>
              <a:t>system</a:t>
            </a:r>
            <a:r>
              <a:rPr sz="1600" spc="-40" dirty="0">
                <a:latin typeface="Times New Roman"/>
                <a:cs typeface="Times New Roman"/>
              </a:rPr>
              <a:t> </a:t>
            </a:r>
            <a:r>
              <a:rPr sz="1600" dirty="0">
                <a:latin typeface="Times New Roman"/>
                <a:cs typeface="Times New Roman"/>
              </a:rPr>
              <a:t>is</a:t>
            </a:r>
            <a:r>
              <a:rPr sz="1600" spc="-40" dirty="0">
                <a:latin typeface="Times New Roman"/>
                <a:cs typeface="Times New Roman"/>
              </a:rPr>
              <a:t> </a:t>
            </a:r>
            <a:r>
              <a:rPr sz="1600" dirty="0">
                <a:latin typeface="Times New Roman"/>
                <a:cs typeface="Times New Roman"/>
              </a:rPr>
              <a:t>a</a:t>
            </a:r>
            <a:r>
              <a:rPr sz="1600" spc="-40" dirty="0">
                <a:latin typeface="Times New Roman"/>
                <a:cs typeface="Times New Roman"/>
              </a:rPr>
              <a:t> </a:t>
            </a:r>
            <a:r>
              <a:rPr sz="1600" dirty="0">
                <a:latin typeface="Times New Roman"/>
                <a:cs typeface="Times New Roman"/>
              </a:rPr>
              <a:t>subset</a:t>
            </a:r>
            <a:r>
              <a:rPr sz="1600" spc="-40" dirty="0">
                <a:latin typeface="Times New Roman"/>
                <a:cs typeface="Times New Roman"/>
              </a:rPr>
              <a:t> </a:t>
            </a:r>
            <a:r>
              <a:rPr sz="1600" dirty="0">
                <a:latin typeface="Times New Roman"/>
                <a:cs typeface="Times New Roman"/>
              </a:rPr>
              <a:t>of</a:t>
            </a:r>
            <a:r>
              <a:rPr sz="1600" spc="-35" dirty="0">
                <a:latin typeface="Times New Roman"/>
                <a:cs typeface="Times New Roman"/>
              </a:rPr>
              <a:t> </a:t>
            </a:r>
            <a:r>
              <a:rPr sz="1600" spc="-25" dirty="0">
                <a:latin typeface="Times New Roman"/>
                <a:cs typeface="Times New Roman"/>
              </a:rPr>
              <a:t>IoT</a:t>
            </a:r>
            <a:endParaRPr sz="1600" dirty="0">
              <a:latin typeface="Times New Roman"/>
              <a:cs typeface="Times New Roman"/>
            </a:endParaRPr>
          </a:p>
        </p:txBody>
      </p:sp>
      <p:pic>
        <p:nvPicPr>
          <p:cNvPr id="2050" name="Picture 2" descr="The IoT from an embedded systems point of view | Download Scientific Diagram">
            <a:extLst>
              <a:ext uri="{FF2B5EF4-FFF2-40B4-BE49-F238E27FC236}">
                <a16:creationId xmlns:a16="http://schemas.microsoft.com/office/drawing/2014/main" id="{6A515310-74E8-5C26-46CE-B6B2436BC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812" y="2477268"/>
            <a:ext cx="7392935" cy="380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9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12191999" y="3971361"/>
            <a:ext cx="60959" cy="2886639"/>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sz="2400"/>
          </a:p>
        </p:txBody>
      </p:sp>
      <p:grpSp>
        <p:nvGrpSpPr>
          <p:cNvPr id="3" name="object 3"/>
          <p:cNvGrpSpPr/>
          <p:nvPr/>
        </p:nvGrpSpPr>
        <p:grpSpPr>
          <a:xfrm>
            <a:off x="836861" y="3874286"/>
            <a:ext cx="10127827" cy="1261533"/>
            <a:chOff x="627646" y="2905714"/>
            <a:chExt cx="7595870" cy="946150"/>
          </a:xfrm>
        </p:grpSpPr>
        <p:sp>
          <p:nvSpPr>
            <p:cNvPr id="4" name="object 4"/>
            <p:cNvSpPr/>
            <p:nvPr/>
          </p:nvSpPr>
          <p:spPr>
            <a:xfrm>
              <a:off x="641934" y="3597500"/>
              <a:ext cx="390525" cy="0"/>
            </a:xfrm>
            <a:custGeom>
              <a:avLst/>
              <a:gdLst/>
              <a:ahLst/>
              <a:cxnLst/>
              <a:rect l="l" t="t" r="r" b="b"/>
              <a:pathLst>
                <a:path w="390525">
                  <a:moveTo>
                    <a:pt x="0" y="0"/>
                  </a:moveTo>
                  <a:lnTo>
                    <a:pt x="390299" y="0"/>
                  </a:lnTo>
                </a:path>
              </a:pathLst>
            </a:custGeom>
            <a:ln w="28574">
              <a:solidFill>
                <a:srgbClr val="26A69A"/>
              </a:solidFill>
            </a:ln>
          </p:spPr>
          <p:txBody>
            <a:bodyPr wrap="square" lIns="0" tIns="0" rIns="0" bIns="0" rtlCol="0"/>
            <a:lstStyle/>
            <a:p>
              <a:endParaRPr sz="2400"/>
            </a:p>
          </p:txBody>
        </p:sp>
        <p:sp>
          <p:nvSpPr>
            <p:cNvPr id="5" name="object 5"/>
            <p:cNvSpPr/>
            <p:nvPr/>
          </p:nvSpPr>
          <p:spPr>
            <a:xfrm>
              <a:off x="4027136" y="2905714"/>
              <a:ext cx="4196080" cy="946150"/>
            </a:xfrm>
            <a:custGeom>
              <a:avLst/>
              <a:gdLst/>
              <a:ahLst/>
              <a:cxnLst/>
              <a:rect l="l" t="t" r="r" b="b"/>
              <a:pathLst>
                <a:path w="4196080" h="946150">
                  <a:moveTo>
                    <a:pt x="0" y="945623"/>
                  </a:moveTo>
                  <a:lnTo>
                    <a:pt x="4195902" y="945623"/>
                  </a:lnTo>
                  <a:lnTo>
                    <a:pt x="4195902" y="0"/>
                  </a:lnTo>
                  <a:lnTo>
                    <a:pt x="0" y="0"/>
                  </a:lnTo>
                  <a:lnTo>
                    <a:pt x="0" y="945623"/>
                  </a:lnTo>
                  <a:close/>
                </a:path>
              </a:pathLst>
            </a:custGeom>
            <a:solidFill>
              <a:srgbClr val="FFFFFF"/>
            </a:solidFill>
          </p:spPr>
          <p:txBody>
            <a:bodyPr wrap="square" lIns="0" tIns="0" rIns="0" bIns="0" rtlCol="0"/>
            <a:lstStyle/>
            <a:p>
              <a:endParaRPr sz="2400"/>
            </a:p>
          </p:txBody>
        </p:sp>
        <p:sp>
          <p:nvSpPr>
            <p:cNvPr id="6" name="object 6"/>
            <p:cNvSpPr/>
            <p:nvPr/>
          </p:nvSpPr>
          <p:spPr>
            <a:xfrm>
              <a:off x="1766633" y="2905721"/>
              <a:ext cx="2757805" cy="945515"/>
            </a:xfrm>
            <a:custGeom>
              <a:avLst/>
              <a:gdLst/>
              <a:ahLst/>
              <a:cxnLst/>
              <a:rect l="l" t="t" r="r" b="b"/>
              <a:pathLst>
                <a:path w="2757804" h="945514">
                  <a:moveTo>
                    <a:pt x="2757360" y="472706"/>
                  </a:moveTo>
                  <a:lnTo>
                    <a:pt x="2409494" y="0"/>
                  </a:lnTo>
                  <a:lnTo>
                    <a:pt x="1018044" y="0"/>
                  </a:lnTo>
                  <a:lnTo>
                    <a:pt x="0" y="12"/>
                  </a:lnTo>
                  <a:lnTo>
                    <a:pt x="0" y="944308"/>
                  </a:lnTo>
                  <a:lnTo>
                    <a:pt x="1018044" y="944308"/>
                  </a:lnTo>
                  <a:lnTo>
                    <a:pt x="1018044" y="945413"/>
                  </a:lnTo>
                  <a:lnTo>
                    <a:pt x="2409494" y="945413"/>
                  </a:lnTo>
                  <a:lnTo>
                    <a:pt x="2757360" y="472706"/>
                  </a:lnTo>
                  <a:close/>
                </a:path>
              </a:pathLst>
            </a:custGeom>
            <a:solidFill>
              <a:srgbClr val="26A69A"/>
            </a:solidFill>
          </p:spPr>
          <p:txBody>
            <a:bodyPr wrap="square" lIns="0" tIns="0" rIns="0" bIns="0" rtlCol="0"/>
            <a:lstStyle/>
            <a:p>
              <a:endParaRPr sz="2400"/>
            </a:p>
          </p:txBody>
        </p:sp>
      </p:grpSp>
      <p:sp>
        <p:nvSpPr>
          <p:cNvPr id="7" name="object 7"/>
          <p:cNvSpPr txBox="1">
            <a:spLocks noGrp="1"/>
          </p:cNvSpPr>
          <p:nvPr>
            <p:ph type="title"/>
          </p:nvPr>
        </p:nvSpPr>
        <p:spPr>
          <a:xfrm>
            <a:off x="668704" y="176718"/>
            <a:ext cx="6077373" cy="571096"/>
          </a:xfrm>
          <a:prstGeom prst="rect">
            <a:avLst/>
          </a:prstGeom>
        </p:spPr>
        <p:txBody>
          <a:bodyPr vert="horz" wrap="square" lIns="0" tIns="16933" rIns="0" bIns="0" rtlCol="0" anchor="t">
            <a:spAutoFit/>
          </a:bodyPr>
          <a:lstStyle/>
          <a:p>
            <a:pPr marL="16933">
              <a:spcBef>
                <a:spcPts val="133"/>
              </a:spcBef>
            </a:pPr>
            <a:r>
              <a:rPr spc="-27" dirty="0"/>
              <a:t>Types</a:t>
            </a:r>
            <a:r>
              <a:rPr spc="-100" dirty="0"/>
              <a:t> </a:t>
            </a:r>
            <a:r>
              <a:rPr dirty="0"/>
              <a:t>of</a:t>
            </a:r>
            <a:r>
              <a:rPr spc="-87" dirty="0"/>
              <a:t> </a:t>
            </a:r>
            <a:r>
              <a:rPr dirty="0"/>
              <a:t>Embedded</a:t>
            </a:r>
            <a:r>
              <a:rPr spc="-93" dirty="0"/>
              <a:t> </a:t>
            </a:r>
            <a:r>
              <a:rPr spc="-13" dirty="0"/>
              <a:t>system:</a:t>
            </a:r>
          </a:p>
        </p:txBody>
      </p:sp>
      <p:sp>
        <p:nvSpPr>
          <p:cNvPr id="40" name="object 40"/>
          <p:cNvSpPr txBox="1">
            <a:spLocks noGrp="1"/>
          </p:cNvSpPr>
          <p:nvPr>
            <p:ph type="sldNum" sz="quarter" idx="12"/>
          </p:nvPr>
        </p:nvSpPr>
        <p:spPr>
          <a:xfrm>
            <a:off x="11454218" y="8217998"/>
            <a:ext cx="911119" cy="161134"/>
          </a:xfrm>
          <a:prstGeom prst="rect">
            <a:avLst/>
          </a:prstGeom>
        </p:spPr>
        <p:txBody>
          <a:bodyPr vert="horz" wrap="square" lIns="0" tIns="0" rIns="0" bIns="0" rtlCol="0" anchor="ctr">
            <a:spAutoFit/>
          </a:bodyPr>
          <a:lstStyle/>
          <a:p>
            <a:pPr marL="50799">
              <a:lnSpc>
                <a:spcPts val="1413"/>
              </a:lnSpc>
            </a:pPr>
            <a:fld id="{81D60167-4931-47E6-BA6A-407CBD079E47}" type="slidenum">
              <a:rPr spc="53" dirty="0">
                <a:solidFill>
                  <a:srgbClr val="FFFAF0"/>
                </a:solidFill>
              </a:rPr>
              <a:pPr marL="50799">
                <a:lnSpc>
                  <a:spcPts val="1413"/>
                </a:lnSpc>
              </a:pPr>
              <a:t>9</a:t>
            </a:fld>
            <a:endParaRPr spc="53" dirty="0">
              <a:solidFill>
                <a:srgbClr val="FFFAF0"/>
              </a:solidFill>
            </a:endParaRPr>
          </a:p>
        </p:txBody>
      </p:sp>
      <p:sp>
        <p:nvSpPr>
          <p:cNvPr id="8" name="object 8"/>
          <p:cNvSpPr txBox="1"/>
          <p:nvPr/>
        </p:nvSpPr>
        <p:spPr>
          <a:xfrm>
            <a:off x="2550281" y="4109385"/>
            <a:ext cx="2364740" cy="654902"/>
          </a:xfrm>
          <a:prstGeom prst="rect">
            <a:avLst/>
          </a:prstGeom>
        </p:spPr>
        <p:txBody>
          <a:bodyPr vert="horz" wrap="square" lIns="0" tIns="16933" rIns="0" bIns="0" rtlCol="0">
            <a:spAutoFit/>
          </a:bodyPr>
          <a:lstStyle/>
          <a:p>
            <a:pPr marL="16933" marR="6773">
              <a:lnSpc>
                <a:spcPct val="116100"/>
              </a:lnSpc>
              <a:spcBef>
                <a:spcPts val="133"/>
              </a:spcBef>
            </a:pPr>
            <a:r>
              <a:rPr sz="1867" dirty="0">
                <a:solidFill>
                  <a:srgbClr val="FFFFFF"/>
                </a:solidFill>
                <a:latin typeface="Roboto Lt"/>
                <a:cs typeface="Roboto Lt"/>
              </a:rPr>
              <a:t>Networked</a:t>
            </a:r>
            <a:r>
              <a:rPr sz="1867" spc="-53" dirty="0">
                <a:solidFill>
                  <a:srgbClr val="FFFFFF"/>
                </a:solidFill>
                <a:latin typeface="Roboto Lt"/>
                <a:cs typeface="Roboto Lt"/>
              </a:rPr>
              <a:t> </a:t>
            </a:r>
            <a:r>
              <a:rPr sz="1867" spc="-13" dirty="0">
                <a:solidFill>
                  <a:srgbClr val="FFFFFF"/>
                </a:solidFill>
                <a:latin typeface="Roboto Lt"/>
                <a:cs typeface="Roboto Lt"/>
              </a:rPr>
              <a:t>embedded systems</a:t>
            </a:r>
            <a:endParaRPr sz="1867">
              <a:latin typeface="Roboto Lt"/>
              <a:cs typeface="Roboto Lt"/>
            </a:endParaRPr>
          </a:p>
        </p:txBody>
      </p:sp>
      <p:grpSp>
        <p:nvGrpSpPr>
          <p:cNvPr id="9" name="object 9"/>
          <p:cNvGrpSpPr/>
          <p:nvPr/>
        </p:nvGrpSpPr>
        <p:grpSpPr>
          <a:xfrm>
            <a:off x="1159616" y="3805976"/>
            <a:ext cx="1318259" cy="1449493"/>
            <a:chOff x="869712" y="2854482"/>
            <a:chExt cx="988694" cy="1087120"/>
          </a:xfrm>
        </p:grpSpPr>
        <p:pic>
          <p:nvPicPr>
            <p:cNvPr id="10" name="object 10"/>
            <p:cNvPicPr/>
            <p:nvPr/>
          </p:nvPicPr>
          <p:blipFill>
            <a:blip r:embed="rId2" cstate="print"/>
            <a:stretch>
              <a:fillRect/>
            </a:stretch>
          </p:blipFill>
          <p:spPr>
            <a:xfrm>
              <a:off x="869712" y="2854482"/>
              <a:ext cx="988539" cy="1086734"/>
            </a:xfrm>
            <a:prstGeom prst="rect">
              <a:avLst/>
            </a:prstGeom>
          </p:spPr>
        </p:pic>
        <p:sp>
          <p:nvSpPr>
            <p:cNvPr id="11" name="object 11"/>
            <p:cNvSpPr/>
            <p:nvPr/>
          </p:nvSpPr>
          <p:spPr>
            <a:xfrm>
              <a:off x="920944" y="2905725"/>
              <a:ext cx="845819" cy="944880"/>
            </a:xfrm>
            <a:custGeom>
              <a:avLst/>
              <a:gdLst/>
              <a:ahLst/>
              <a:cxnLst/>
              <a:rect l="l" t="t" r="r" b="b"/>
              <a:pathLst>
                <a:path w="845819" h="944879">
                  <a:moveTo>
                    <a:pt x="845663" y="944300"/>
                  </a:moveTo>
                  <a:lnTo>
                    <a:pt x="0" y="944300"/>
                  </a:lnTo>
                  <a:lnTo>
                    <a:pt x="0" y="0"/>
                  </a:lnTo>
                  <a:lnTo>
                    <a:pt x="845663" y="0"/>
                  </a:lnTo>
                  <a:lnTo>
                    <a:pt x="845663" y="944300"/>
                  </a:lnTo>
                  <a:close/>
                </a:path>
              </a:pathLst>
            </a:custGeom>
            <a:solidFill>
              <a:srgbClr val="464646"/>
            </a:solidFill>
          </p:spPr>
          <p:txBody>
            <a:bodyPr wrap="square" lIns="0" tIns="0" rIns="0" bIns="0" rtlCol="0"/>
            <a:lstStyle/>
            <a:p>
              <a:endParaRPr sz="2400"/>
            </a:p>
          </p:txBody>
        </p:sp>
      </p:grpSp>
      <p:sp>
        <p:nvSpPr>
          <p:cNvPr id="12" name="object 12"/>
          <p:cNvSpPr txBox="1"/>
          <p:nvPr/>
        </p:nvSpPr>
        <p:spPr>
          <a:xfrm>
            <a:off x="1533855" y="4202590"/>
            <a:ext cx="515620" cy="550642"/>
          </a:xfrm>
          <a:prstGeom prst="rect">
            <a:avLst/>
          </a:prstGeom>
        </p:spPr>
        <p:txBody>
          <a:bodyPr vert="horz" wrap="square" lIns="0" tIns="16933" rIns="0" bIns="0" rtlCol="0">
            <a:spAutoFit/>
          </a:bodyPr>
          <a:lstStyle/>
          <a:p>
            <a:pPr marL="16933">
              <a:spcBef>
                <a:spcPts val="133"/>
              </a:spcBef>
            </a:pPr>
            <a:r>
              <a:rPr sz="3467" spc="-33" dirty="0">
                <a:solidFill>
                  <a:srgbClr val="FFFFFF"/>
                </a:solidFill>
                <a:latin typeface="Roboto Th"/>
                <a:cs typeface="Roboto Th"/>
              </a:rPr>
              <a:t>03</a:t>
            </a:r>
            <a:endParaRPr sz="3467" dirty="0">
              <a:latin typeface="Roboto Th"/>
              <a:cs typeface="Roboto Th"/>
            </a:endParaRPr>
          </a:p>
        </p:txBody>
      </p:sp>
      <p:sp>
        <p:nvSpPr>
          <p:cNvPr id="13" name="object 13"/>
          <p:cNvSpPr txBox="1"/>
          <p:nvPr/>
        </p:nvSpPr>
        <p:spPr>
          <a:xfrm>
            <a:off x="6054142" y="3938405"/>
            <a:ext cx="3846407" cy="1027824"/>
          </a:xfrm>
          <a:prstGeom prst="rect">
            <a:avLst/>
          </a:prstGeom>
        </p:spPr>
        <p:txBody>
          <a:bodyPr vert="horz" wrap="square" lIns="0" tIns="62653" rIns="0" bIns="0" rtlCol="0">
            <a:spAutoFit/>
          </a:bodyPr>
          <a:lstStyle/>
          <a:p>
            <a:pPr marL="463962" indent="-447029">
              <a:spcBef>
                <a:spcPts val="493"/>
              </a:spcBef>
              <a:buFont typeface="Microsoft Sans Serif"/>
              <a:buChar char="●"/>
              <a:tabLst>
                <a:tab pos="463962" algn="l"/>
              </a:tabLst>
            </a:pPr>
            <a:r>
              <a:rPr sz="1867" dirty="0">
                <a:latin typeface="Times New Roman"/>
                <a:cs typeface="Times New Roman"/>
              </a:rPr>
              <a:t>Home</a:t>
            </a:r>
            <a:r>
              <a:rPr sz="1867" spc="-73" dirty="0">
                <a:latin typeface="Times New Roman"/>
                <a:cs typeface="Times New Roman"/>
              </a:rPr>
              <a:t> </a:t>
            </a:r>
            <a:r>
              <a:rPr sz="1867" dirty="0">
                <a:latin typeface="Times New Roman"/>
                <a:cs typeface="Times New Roman"/>
              </a:rPr>
              <a:t>security</a:t>
            </a:r>
            <a:r>
              <a:rPr sz="1867" spc="-60" dirty="0">
                <a:latin typeface="Times New Roman"/>
                <a:cs typeface="Times New Roman"/>
              </a:rPr>
              <a:t> </a:t>
            </a:r>
            <a:r>
              <a:rPr sz="1867" spc="-13" dirty="0">
                <a:latin typeface="Times New Roman"/>
                <a:cs typeface="Times New Roman"/>
              </a:rPr>
              <a:t>systems</a:t>
            </a:r>
            <a:endParaRPr sz="1867">
              <a:latin typeface="Times New Roman"/>
              <a:cs typeface="Times New Roman"/>
            </a:endParaRPr>
          </a:p>
          <a:p>
            <a:pPr marL="463962" indent="-447029">
              <a:spcBef>
                <a:spcPts val="360"/>
              </a:spcBef>
              <a:buFont typeface="Microsoft Sans Serif"/>
              <a:buChar char="●"/>
              <a:tabLst>
                <a:tab pos="463962" algn="l"/>
              </a:tabLst>
            </a:pPr>
            <a:r>
              <a:rPr sz="1867" spc="-60" dirty="0">
                <a:latin typeface="Times New Roman"/>
                <a:cs typeface="Times New Roman"/>
              </a:rPr>
              <a:t>ATMs</a:t>
            </a:r>
            <a:r>
              <a:rPr sz="1867" spc="-20" dirty="0">
                <a:latin typeface="Times New Roman"/>
                <a:cs typeface="Times New Roman"/>
              </a:rPr>
              <a:t> </a:t>
            </a:r>
            <a:r>
              <a:rPr sz="1867" dirty="0">
                <a:latin typeface="Times New Roman"/>
                <a:cs typeface="Times New Roman"/>
              </a:rPr>
              <a:t>(Automated</a:t>
            </a:r>
            <a:r>
              <a:rPr sz="1867" spc="-7" dirty="0">
                <a:latin typeface="Times New Roman"/>
                <a:cs typeface="Times New Roman"/>
              </a:rPr>
              <a:t> </a:t>
            </a:r>
            <a:r>
              <a:rPr sz="1867" dirty="0">
                <a:latin typeface="Times New Roman"/>
                <a:cs typeface="Times New Roman"/>
              </a:rPr>
              <a:t>teller</a:t>
            </a:r>
            <a:r>
              <a:rPr sz="1867" spc="-13" dirty="0">
                <a:latin typeface="Times New Roman"/>
                <a:cs typeface="Times New Roman"/>
              </a:rPr>
              <a:t> machines)</a:t>
            </a:r>
            <a:endParaRPr sz="1867">
              <a:latin typeface="Times New Roman"/>
              <a:cs typeface="Times New Roman"/>
            </a:endParaRPr>
          </a:p>
          <a:p>
            <a:pPr marL="463962" indent="-447029">
              <a:spcBef>
                <a:spcPts val="360"/>
              </a:spcBef>
              <a:buFont typeface="Microsoft Sans Serif"/>
              <a:buChar char="●"/>
              <a:tabLst>
                <a:tab pos="463962" algn="l"/>
              </a:tabLst>
            </a:pPr>
            <a:r>
              <a:rPr sz="1867" dirty="0">
                <a:latin typeface="Times New Roman"/>
                <a:cs typeface="Times New Roman"/>
              </a:rPr>
              <a:t>Point</a:t>
            </a:r>
            <a:r>
              <a:rPr sz="1867" spc="-33" dirty="0">
                <a:latin typeface="Times New Roman"/>
                <a:cs typeface="Times New Roman"/>
              </a:rPr>
              <a:t> </a:t>
            </a:r>
            <a:r>
              <a:rPr sz="1867" dirty="0">
                <a:latin typeface="Times New Roman"/>
                <a:cs typeface="Times New Roman"/>
              </a:rPr>
              <a:t>of</a:t>
            </a:r>
            <a:r>
              <a:rPr sz="1867" spc="-27" dirty="0">
                <a:latin typeface="Times New Roman"/>
                <a:cs typeface="Times New Roman"/>
              </a:rPr>
              <a:t> </a:t>
            </a:r>
            <a:r>
              <a:rPr sz="1867" dirty="0">
                <a:latin typeface="Times New Roman"/>
                <a:cs typeface="Times New Roman"/>
              </a:rPr>
              <a:t>sale</a:t>
            </a:r>
            <a:r>
              <a:rPr sz="1867" spc="-33" dirty="0">
                <a:latin typeface="Times New Roman"/>
                <a:cs typeface="Times New Roman"/>
              </a:rPr>
              <a:t> </a:t>
            </a:r>
            <a:r>
              <a:rPr sz="1867" spc="-13" dirty="0">
                <a:latin typeface="Times New Roman"/>
                <a:cs typeface="Times New Roman"/>
              </a:rPr>
              <a:t>systems</a:t>
            </a:r>
            <a:endParaRPr sz="1867">
              <a:latin typeface="Times New Roman"/>
              <a:cs typeface="Times New Roman"/>
            </a:endParaRPr>
          </a:p>
        </p:txBody>
      </p:sp>
      <p:grpSp>
        <p:nvGrpSpPr>
          <p:cNvPr id="14" name="object 14"/>
          <p:cNvGrpSpPr/>
          <p:nvPr/>
        </p:nvGrpSpPr>
        <p:grpSpPr>
          <a:xfrm>
            <a:off x="2237532" y="2600050"/>
            <a:ext cx="8608907" cy="1261533"/>
            <a:chOff x="1766639" y="1943019"/>
            <a:chExt cx="6456680" cy="946150"/>
          </a:xfrm>
        </p:grpSpPr>
        <p:sp>
          <p:nvSpPr>
            <p:cNvPr id="15" name="object 15"/>
            <p:cNvSpPr/>
            <p:nvPr/>
          </p:nvSpPr>
          <p:spPr>
            <a:xfrm>
              <a:off x="4027136" y="1943019"/>
              <a:ext cx="4196080" cy="946150"/>
            </a:xfrm>
            <a:custGeom>
              <a:avLst/>
              <a:gdLst/>
              <a:ahLst/>
              <a:cxnLst/>
              <a:rect l="l" t="t" r="r" b="b"/>
              <a:pathLst>
                <a:path w="4196080" h="946150">
                  <a:moveTo>
                    <a:pt x="0" y="945623"/>
                  </a:moveTo>
                  <a:lnTo>
                    <a:pt x="4195902" y="945623"/>
                  </a:lnTo>
                  <a:lnTo>
                    <a:pt x="4195902" y="0"/>
                  </a:lnTo>
                  <a:lnTo>
                    <a:pt x="0" y="0"/>
                  </a:lnTo>
                  <a:lnTo>
                    <a:pt x="0" y="945623"/>
                  </a:lnTo>
                  <a:close/>
                </a:path>
              </a:pathLst>
            </a:custGeom>
            <a:solidFill>
              <a:srgbClr val="FFFFFF"/>
            </a:solidFill>
          </p:spPr>
          <p:txBody>
            <a:bodyPr wrap="square" lIns="0" tIns="0" rIns="0" bIns="0" rtlCol="0"/>
            <a:lstStyle/>
            <a:p>
              <a:endParaRPr sz="2400"/>
            </a:p>
          </p:txBody>
        </p:sp>
        <p:sp>
          <p:nvSpPr>
            <p:cNvPr id="16" name="object 16"/>
            <p:cNvSpPr/>
            <p:nvPr/>
          </p:nvSpPr>
          <p:spPr>
            <a:xfrm>
              <a:off x="1766633" y="1943023"/>
              <a:ext cx="2757805" cy="945515"/>
            </a:xfrm>
            <a:custGeom>
              <a:avLst/>
              <a:gdLst/>
              <a:ahLst/>
              <a:cxnLst/>
              <a:rect l="l" t="t" r="r" b="b"/>
              <a:pathLst>
                <a:path w="2757804" h="945514">
                  <a:moveTo>
                    <a:pt x="2757360" y="472706"/>
                  </a:moveTo>
                  <a:lnTo>
                    <a:pt x="2409494" y="0"/>
                  </a:lnTo>
                  <a:lnTo>
                    <a:pt x="1018044" y="0"/>
                  </a:lnTo>
                  <a:lnTo>
                    <a:pt x="0" y="12"/>
                  </a:lnTo>
                  <a:lnTo>
                    <a:pt x="0" y="944308"/>
                  </a:lnTo>
                  <a:lnTo>
                    <a:pt x="1018044" y="944308"/>
                  </a:lnTo>
                  <a:lnTo>
                    <a:pt x="1018044" y="945413"/>
                  </a:lnTo>
                  <a:lnTo>
                    <a:pt x="2409494" y="945413"/>
                  </a:lnTo>
                  <a:lnTo>
                    <a:pt x="2757360" y="472706"/>
                  </a:lnTo>
                  <a:close/>
                </a:path>
              </a:pathLst>
            </a:custGeom>
            <a:solidFill>
              <a:srgbClr val="26A69A"/>
            </a:solidFill>
          </p:spPr>
          <p:txBody>
            <a:bodyPr wrap="square" lIns="0" tIns="0" rIns="0" bIns="0" rtlCol="0"/>
            <a:lstStyle/>
            <a:p>
              <a:endParaRPr sz="2400"/>
            </a:p>
          </p:txBody>
        </p:sp>
      </p:grpSp>
      <p:sp>
        <p:nvSpPr>
          <p:cNvPr id="17" name="object 17"/>
          <p:cNvSpPr txBox="1"/>
          <p:nvPr/>
        </p:nvSpPr>
        <p:spPr>
          <a:xfrm>
            <a:off x="2550280" y="2825792"/>
            <a:ext cx="2471419" cy="654902"/>
          </a:xfrm>
          <a:prstGeom prst="rect">
            <a:avLst/>
          </a:prstGeom>
        </p:spPr>
        <p:txBody>
          <a:bodyPr vert="horz" wrap="square" lIns="0" tIns="16933" rIns="0" bIns="0" rtlCol="0">
            <a:spAutoFit/>
          </a:bodyPr>
          <a:lstStyle/>
          <a:p>
            <a:pPr marL="16933" marR="6773">
              <a:lnSpc>
                <a:spcPct val="116100"/>
              </a:lnSpc>
              <a:spcBef>
                <a:spcPts val="133"/>
              </a:spcBef>
            </a:pPr>
            <a:r>
              <a:rPr sz="1867" spc="-13" dirty="0">
                <a:solidFill>
                  <a:srgbClr val="FFFFFF"/>
                </a:solidFill>
                <a:latin typeface="Roboto Lt"/>
                <a:cs typeface="Roboto Lt"/>
              </a:rPr>
              <a:t>Stand</a:t>
            </a:r>
            <a:r>
              <a:rPr sz="1867" spc="-53" dirty="0">
                <a:solidFill>
                  <a:srgbClr val="FFFFFF"/>
                </a:solidFill>
                <a:latin typeface="Roboto Lt"/>
                <a:cs typeface="Roboto Lt"/>
              </a:rPr>
              <a:t> </a:t>
            </a:r>
            <a:r>
              <a:rPr sz="1867" dirty="0">
                <a:solidFill>
                  <a:srgbClr val="FFFFFF"/>
                </a:solidFill>
                <a:latin typeface="Roboto Lt"/>
                <a:cs typeface="Roboto Lt"/>
              </a:rPr>
              <a:t>alone</a:t>
            </a:r>
            <a:r>
              <a:rPr sz="1867" spc="-47" dirty="0">
                <a:solidFill>
                  <a:srgbClr val="FFFFFF"/>
                </a:solidFill>
                <a:latin typeface="Roboto Lt"/>
                <a:cs typeface="Roboto Lt"/>
              </a:rPr>
              <a:t> </a:t>
            </a:r>
            <a:r>
              <a:rPr sz="1867" spc="-13" dirty="0">
                <a:solidFill>
                  <a:srgbClr val="FFFFFF"/>
                </a:solidFill>
                <a:latin typeface="Roboto Lt"/>
                <a:cs typeface="Roboto Lt"/>
              </a:rPr>
              <a:t>embedded systems</a:t>
            </a:r>
            <a:endParaRPr sz="1867" dirty="0">
              <a:latin typeface="Roboto Lt"/>
              <a:cs typeface="Roboto Lt"/>
            </a:endParaRPr>
          </a:p>
        </p:txBody>
      </p:sp>
      <p:grpSp>
        <p:nvGrpSpPr>
          <p:cNvPr id="18" name="object 18"/>
          <p:cNvGrpSpPr/>
          <p:nvPr/>
        </p:nvGrpSpPr>
        <p:grpSpPr>
          <a:xfrm>
            <a:off x="1159616" y="2522383"/>
            <a:ext cx="1318259" cy="1449493"/>
            <a:chOff x="869712" y="1891787"/>
            <a:chExt cx="988694" cy="1087120"/>
          </a:xfrm>
        </p:grpSpPr>
        <p:pic>
          <p:nvPicPr>
            <p:cNvPr id="19" name="object 19"/>
            <p:cNvPicPr/>
            <p:nvPr/>
          </p:nvPicPr>
          <p:blipFill>
            <a:blip r:embed="rId2" cstate="print"/>
            <a:stretch>
              <a:fillRect/>
            </a:stretch>
          </p:blipFill>
          <p:spPr>
            <a:xfrm>
              <a:off x="869712" y="1891787"/>
              <a:ext cx="988539" cy="1086734"/>
            </a:xfrm>
            <a:prstGeom prst="rect">
              <a:avLst/>
            </a:prstGeom>
          </p:spPr>
        </p:pic>
        <p:sp>
          <p:nvSpPr>
            <p:cNvPr id="20" name="object 20"/>
            <p:cNvSpPr/>
            <p:nvPr/>
          </p:nvSpPr>
          <p:spPr>
            <a:xfrm>
              <a:off x="920944" y="1943029"/>
              <a:ext cx="845819" cy="944880"/>
            </a:xfrm>
            <a:custGeom>
              <a:avLst/>
              <a:gdLst/>
              <a:ahLst/>
              <a:cxnLst/>
              <a:rect l="l" t="t" r="r" b="b"/>
              <a:pathLst>
                <a:path w="845819" h="944880">
                  <a:moveTo>
                    <a:pt x="845663" y="944300"/>
                  </a:moveTo>
                  <a:lnTo>
                    <a:pt x="0" y="944300"/>
                  </a:lnTo>
                  <a:lnTo>
                    <a:pt x="0" y="0"/>
                  </a:lnTo>
                  <a:lnTo>
                    <a:pt x="845663" y="0"/>
                  </a:lnTo>
                  <a:lnTo>
                    <a:pt x="845663" y="944300"/>
                  </a:lnTo>
                  <a:close/>
                </a:path>
              </a:pathLst>
            </a:custGeom>
            <a:solidFill>
              <a:srgbClr val="464646"/>
            </a:solidFill>
          </p:spPr>
          <p:txBody>
            <a:bodyPr wrap="square" lIns="0" tIns="0" rIns="0" bIns="0" rtlCol="0"/>
            <a:lstStyle/>
            <a:p>
              <a:endParaRPr sz="2400"/>
            </a:p>
          </p:txBody>
        </p:sp>
      </p:grpSp>
      <p:sp>
        <p:nvSpPr>
          <p:cNvPr id="21" name="object 21"/>
          <p:cNvSpPr txBox="1"/>
          <p:nvPr/>
        </p:nvSpPr>
        <p:spPr>
          <a:xfrm>
            <a:off x="1533855" y="2918997"/>
            <a:ext cx="515620" cy="550642"/>
          </a:xfrm>
          <a:prstGeom prst="rect">
            <a:avLst/>
          </a:prstGeom>
        </p:spPr>
        <p:txBody>
          <a:bodyPr vert="horz" wrap="square" lIns="0" tIns="16933" rIns="0" bIns="0" rtlCol="0">
            <a:spAutoFit/>
          </a:bodyPr>
          <a:lstStyle/>
          <a:p>
            <a:pPr marL="16933">
              <a:spcBef>
                <a:spcPts val="133"/>
              </a:spcBef>
            </a:pPr>
            <a:r>
              <a:rPr sz="3467" spc="-33" dirty="0">
                <a:solidFill>
                  <a:srgbClr val="FFFFFF"/>
                </a:solidFill>
                <a:latin typeface="Roboto Th"/>
                <a:cs typeface="Roboto Th"/>
              </a:rPr>
              <a:t>02</a:t>
            </a:r>
            <a:endParaRPr sz="3467" dirty="0">
              <a:latin typeface="Roboto Th"/>
              <a:cs typeface="Roboto Th"/>
            </a:endParaRPr>
          </a:p>
        </p:txBody>
      </p:sp>
      <p:grpSp>
        <p:nvGrpSpPr>
          <p:cNvPr id="22" name="object 22"/>
          <p:cNvGrpSpPr/>
          <p:nvPr/>
        </p:nvGrpSpPr>
        <p:grpSpPr>
          <a:xfrm>
            <a:off x="2355519" y="1307080"/>
            <a:ext cx="8608907" cy="1261533"/>
            <a:chOff x="1766639" y="980310"/>
            <a:chExt cx="6456680" cy="946150"/>
          </a:xfrm>
        </p:grpSpPr>
        <p:sp>
          <p:nvSpPr>
            <p:cNvPr id="23" name="object 23"/>
            <p:cNvSpPr/>
            <p:nvPr/>
          </p:nvSpPr>
          <p:spPr>
            <a:xfrm>
              <a:off x="4027136" y="980310"/>
              <a:ext cx="4196080" cy="946150"/>
            </a:xfrm>
            <a:custGeom>
              <a:avLst/>
              <a:gdLst/>
              <a:ahLst/>
              <a:cxnLst/>
              <a:rect l="l" t="t" r="r" b="b"/>
              <a:pathLst>
                <a:path w="4196080" h="946150">
                  <a:moveTo>
                    <a:pt x="0" y="945623"/>
                  </a:moveTo>
                  <a:lnTo>
                    <a:pt x="4195902" y="945623"/>
                  </a:lnTo>
                  <a:lnTo>
                    <a:pt x="4195902" y="0"/>
                  </a:lnTo>
                  <a:lnTo>
                    <a:pt x="0" y="0"/>
                  </a:lnTo>
                  <a:lnTo>
                    <a:pt x="0" y="945623"/>
                  </a:lnTo>
                  <a:close/>
                </a:path>
              </a:pathLst>
            </a:custGeom>
            <a:solidFill>
              <a:srgbClr val="FFFFFF"/>
            </a:solidFill>
          </p:spPr>
          <p:txBody>
            <a:bodyPr wrap="square" lIns="0" tIns="0" rIns="0" bIns="0" rtlCol="0"/>
            <a:lstStyle/>
            <a:p>
              <a:endParaRPr sz="2400"/>
            </a:p>
          </p:txBody>
        </p:sp>
        <p:sp>
          <p:nvSpPr>
            <p:cNvPr id="24" name="object 24"/>
            <p:cNvSpPr/>
            <p:nvPr/>
          </p:nvSpPr>
          <p:spPr>
            <a:xfrm>
              <a:off x="1766633" y="980312"/>
              <a:ext cx="2757805" cy="945515"/>
            </a:xfrm>
            <a:custGeom>
              <a:avLst/>
              <a:gdLst/>
              <a:ahLst/>
              <a:cxnLst/>
              <a:rect l="l" t="t" r="r" b="b"/>
              <a:pathLst>
                <a:path w="2757804" h="945514">
                  <a:moveTo>
                    <a:pt x="2757360" y="472706"/>
                  </a:moveTo>
                  <a:lnTo>
                    <a:pt x="2409494" y="0"/>
                  </a:lnTo>
                  <a:lnTo>
                    <a:pt x="1018044" y="0"/>
                  </a:lnTo>
                  <a:lnTo>
                    <a:pt x="0" y="12"/>
                  </a:lnTo>
                  <a:lnTo>
                    <a:pt x="0" y="944321"/>
                  </a:lnTo>
                  <a:lnTo>
                    <a:pt x="1018044" y="944321"/>
                  </a:lnTo>
                  <a:lnTo>
                    <a:pt x="1018044" y="945413"/>
                  </a:lnTo>
                  <a:lnTo>
                    <a:pt x="2409494" y="945413"/>
                  </a:lnTo>
                  <a:lnTo>
                    <a:pt x="2757360" y="472706"/>
                  </a:lnTo>
                  <a:close/>
                </a:path>
              </a:pathLst>
            </a:custGeom>
            <a:solidFill>
              <a:srgbClr val="26A69A"/>
            </a:solidFill>
          </p:spPr>
          <p:txBody>
            <a:bodyPr wrap="square" lIns="0" tIns="0" rIns="0" bIns="0" rtlCol="0"/>
            <a:lstStyle/>
            <a:p>
              <a:endParaRPr sz="2400"/>
            </a:p>
          </p:txBody>
        </p:sp>
      </p:grpSp>
      <p:sp>
        <p:nvSpPr>
          <p:cNvPr id="25" name="object 25"/>
          <p:cNvSpPr txBox="1"/>
          <p:nvPr/>
        </p:nvSpPr>
        <p:spPr>
          <a:xfrm>
            <a:off x="2550280" y="1542181"/>
            <a:ext cx="2268219" cy="654902"/>
          </a:xfrm>
          <a:prstGeom prst="rect">
            <a:avLst/>
          </a:prstGeom>
        </p:spPr>
        <p:txBody>
          <a:bodyPr vert="horz" wrap="square" lIns="0" tIns="16933" rIns="0" bIns="0" rtlCol="0">
            <a:spAutoFit/>
          </a:bodyPr>
          <a:lstStyle/>
          <a:p>
            <a:pPr marL="16933" marR="6773">
              <a:lnSpc>
                <a:spcPct val="116100"/>
              </a:lnSpc>
              <a:spcBef>
                <a:spcPts val="133"/>
              </a:spcBef>
            </a:pPr>
            <a:r>
              <a:rPr sz="1867" dirty="0">
                <a:solidFill>
                  <a:srgbClr val="FFFFFF"/>
                </a:solidFill>
                <a:latin typeface="Roboto Lt"/>
                <a:cs typeface="Roboto Lt"/>
              </a:rPr>
              <a:t>Real</a:t>
            </a:r>
            <a:r>
              <a:rPr sz="1867" spc="-80" dirty="0">
                <a:solidFill>
                  <a:srgbClr val="FFFFFF"/>
                </a:solidFill>
                <a:latin typeface="Roboto Lt"/>
                <a:cs typeface="Roboto Lt"/>
              </a:rPr>
              <a:t> </a:t>
            </a:r>
            <a:r>
              <a:rPr sz="1867" dirty="0">
                <a:solidFill>
                  <a:srgbClr val="FFFFFF"/>
                </a:solidFill>
                <a:latin typeface="Roboto Lt"/>
                <a:cs typeface="Roboto Lt"/>
              </a:rPr>
              <a:t>Time</a:t>
            </a:r>
            <a:r>
              <a:rPr sz="1867" spc="-27" dirty="0">
                <a:solidFill>
                  <a:srgbClr val="FFFFFF"/>
                </a:solidFill>
                <a:latin typeface="Roboto Lt"/>
                <a:cs typeface="Roboto Lt"/>
              </a:rPr>
              <a:t> </a:t>
            </a:r>
            <a:r>
              <a:rPr sz="1867" spc="-13" dirty="0">
                <a:solidFill>
                  <a:srgbClr val="FFFFFF"/>
                </a:solidFill>
                <a:latin typeface="Roboto Lt"/>
                <a:cs typeface="Roboto Lt"/>
              </a:rPr>
              <a:t>embedded systems</a:t>
            </a:r>
            <a:endParaRPr sz="1867">
              <a:latin typeface="Roboto Lt"/>
              <a:cs typeface="Roboto Lt"/>
            </a:endParaRPr>
          </a:p>
        </p:txBody>
      </p:sp>
      <p:grpSp>
        <p:nvGrpSpPr>
          <p:cNvPr id="26" name="object 26"/>
          <p:cNvGrpSpPr/>
          <p:nvPr/>
        </p:nvGrpSpPr>
        <p:grpSpPr>
          <a:xfrm>
            <a:off x="1159616" y="1238772"/>
            <a:ext cx="1318259" cy="1449493"/>
            <a:chOff x="869712" y="929079"/>
            <a:chExt cx="988694" cy="1087120"/>
          </a:xfrm>
        </p:grpSpPr>
        <p:pic>
          <p:nvPicPr>
            <p:cNvPr id="27" name="object 27"/>
            <p:cNvPicPr/>
            <p:nvPr/>
          </p:nvPicPr>
          <p:blipFill>
            <a:blip r:embed="rId2" cstate="print"/>
            <a:stretch>
              <a:fillRect/>
            </a:stretch>
          </p:blipFill>
          <p:spPr>
            <a:xfrm>
              <a:off x="869712" y="929079"/>
              <a:ext cx="988539" cy="1086734"/>
            </a:xfrm>
            <a:prstGeom prst="rect">
              <a:avLst/>
            </a:prstGeom>
          </p:spPr>
        </p:pic>
        <p:sp>
          <p:nvSpPr>
            <p:cNvPr id="28" name="object 28"/>
            <p:cNvSpPr/>
            <p:nvPr/>
          </p:nvSpPr>
          <p:spPr>
            <a:xfrm>
              <a:off x="920944" y="980321"/>
              <a:ext cx="845819" cy="944880"/>
            </a:xfrm>
            <a:custGeom>
              <a:avLst/>
              <a:gdLst/>
              <a:ahLst/>
              <a:cxnLst/>
              <a:rect l="l" t="t" r="r" b="b"/>
              <a:pathLst>
                <a:path w="845819" h="944880">
                  <a:moveTo>
                    <a:pt x="845663" y="944300"/>
                  </a:moveTo>
                  <a:lnTo>
                    <a:pt x="0" y="944300"/>
                  </a:lnTo>
                  <a:lnTo>
                    <a:pt x="0" y="0"/>
                  </a:lnTo>
                  <a:lnTo>
                    <a:pt x="845663" y="0"/>
                  </a:lnTo>
                  <a:lnTo>
                    <a:pt x="845663" y="944300"/>
                  </a:lnTo>
                  <a:close/>
                </a:path>
              </a:pathLst>
            </a:custGeom>
            <a:solidFill>
              <a:srgbClr val="464646"/>
            </a:solidFill>
          </p:spPr>
          <p:txBody>
            <a:bodyPr wrap="square" lIns="0" tIns="0" rIns="0" bIns="0" rtlCol="0"/>
            <a:lstStyle/>
            <a:p>
              <a:endParaRPr sz="2400"/>
            </a:p>
          </p:txBody>
        </p:sp>
      </p:grpSp>
      <p:sp>
        <p:nvSpPr>
          <p:cNvPr id="29" name="object 29"/>
          <p:cNvSpPr txBox="1"/>
          <p:nvPr/>
        </p:nvSpPr>
        <p:spPr>
          <a:xfrm>
            <a:off x="1533855" y="1635385"/>
            <a:ext cx="515620" cy="550642"/>
          </a:xfrm>
          <a:prstGeom prst="rect">
            <a:avLst/>
          </a:prstGeom>
        </p:spPr>
        <p:txBody>
          <a:bodyPr vert="horz" wrap="square" lIns="0" tIns="16933" rIns="0" bIns="0" rtlCol="0">
            <a:spAutoFit/>
          </a:bodyPr>
          <a:lstStyle/>
          <a:p>
            <a:pPr marL="16933">
              <a:spcBef>
                <a:spcPts val="133"/>
              </a:spcBef>
            </a:pPr>
            <a:r>
              <a:rPr sz="3467" spc="-33" dirty="0">
                <a:solidFill>
                  <a:srgbClr val="FFFFFF"/>
                </a:solidFill>
                <a:latin typeface="Roboto Th"/>
                <a:cs typeface="Roboto Th"/>
              </a:rPr>
              <a:t>01</a:t>
            </a:r>
            <a:endParaRPr sz="3467" dirty="0">
              <a:latin typeface="Roboto Th"/>
              <a:cs typeface="Roboto Th"/>
            </a:endParaRPr>
          </a:p>
        </p:txBody>
      </p:sp>
      <p:sp>
        <p:nvSpPr>
          <p:cNvPr id="30" name="object 30"/>
          <p:cNvSpPr txBox="1"/>
          <p:nvPr/>
        </p:nvSpPr>
        <p:spPr>
          <a:xfrm>
            <a:off x="6054141" y="1206100"/>
            <a:ext cx="4245187" cy="2499894"/>
          </a:xfrm>
          <a:prstGeom prst="rect">
            <a:avLst/>
          </a:prstGeom>
        </p:spPr>
        <p:txBody>
          <a:bodyPr vert="horz" wrap="square" lIns="0" tIns="62653" rIns="0" bIns="0" rtlCol="0">
            <a:spAutoFit/>
          </a:bodyPr>
          <a:lstStyle/>
          <a:p>
            <a:pPr marL="463962" indent="-447029">
              <a:spcBef>
                <a:spcPts val="493"/>
              </a:spcBef>
              <a:buFont typeface="Microsoft Sans Serif"/>
              <a:buChar char="●"/>
              <a:tabLst>
                <a:tab pos="463962" algn="l"/>
              </a:tabLst>
            </a:pPr>
            <a:r>
              <a:rPr sz="1867" dirty="0">
                <a:latin typeface="Times New Roman"/>
                <a:cs typeface="Times New Roman"/>
              </a:rPr>
              <a:t>Self-driving</a:t>
            </a:r>
            <a:r>
              <a:rPr sz="1867" spc="-53" dirty="0">
                <a:latin typeface="Times New Roman"/>
                <a:cs typeface="Times New Roman"/>
              </a:rPr>
              <a:t> </a:t>
            </a:r>
            <a:r>
              <a:rPr sz="1867" dirty="0">
                <a:latin typeface="Times New Roman"/>
                <a:cs typeface="Times New Roman"/>
              </a:rPr>
              <a:t>vehicle</a:t>
            </a:r>
            <a:r>
              <a:rPr sz="1867" spc="-53" dirty="0">
                <a:latin typeface="Times New Roman"/>
                <a:cs typeface="Times New Roman"/>
              </a:rPr>
              <a:t> </a:t>
            </a:r>
            <a:r>
              <a:rPr sz="1867" spc="-13" dirty="0">
                <a:latin typeface="Times New Roman"/>
                <a:cs typeface="Times New Roman"/>
              </a:rPr>
              <a:t>controls</a:t>
            </a:r>
            <a:endParaRPr sz="1867" dirty="0">
              <a:latin typeface="Times New Roman"/>
              <a:cs typeface="Times New Roman"/>
            </a:endParaRPr>
          </a:p>
          <a:p>
            <a:pPr marL="463962" indent="-447029">
              <a:spcBef>
                <a:spcPts val="360"/>
              </a:spcBef>
              <a:buFont typeface="Microsoft Sans Serif"/>
              <a:buChar char="●"/>
              <a:tabLst>
                <a:tab pos="463962" algn="l"/>
              </a:tabLst>
            </a:pPr>
            <a:r>
              <a:rPr sz="1867" dirty="0">
                <a:latin typeface="Times New Roman"/>
                <a:cs typeface="Times New Roman"/>
              </a:rPr>
              <a:t>Aircraft</a:t>
            </a:r>
            <a:r>
              <a:rPr sz="1867" spc="-53" dirty="0">
                <a:latin typeface="Times New Roman"/>
                <a:cs typeface="Times New Roman"/>
              </a:rPr>
              <a:t> </a:t>
            </a:r>
            <a:r>
              <a:rPr sz="1867" dirty="0">
                <a:latin typeface="Times New Roman"/>
                <a:cs typeface="Times New Roman"/>
              </a:rPr>
              <a:t>control</a:t>
            </a:r>
            <a:r>
              <a:rPr sz="1867" spc="-47" dirty="0">
                <a:latin typeface="Times New Roman"/>
                <a:cs typeface="Times New Roman"/>
              </a:rPr>
              <a:t> </a:t>
            </a:r>
            <a:r>
              <a:rPr sz="1867" spc="-13" dirty="0">
                <a:latin typeface="Times New Roman"/>
                <a:cs typeface="Times New Roman"/>
              </a:rPr>
              <a:t>systems</a:t>
            </a:r>
            <a:endParaRPr sz="1867" dirty="0">
              <a:latin typeface="Times New Roman"/>
              <a:cs typeface="Times New Roman"/>
            </a:endParaRPr>
          </a:p>
          <a:p>
            <a:pPr marL="464808" marR="6773" indent="-448722">
              <a:lnSpc>
                <a:spcPct val="116100"/>
              </a:lnSpc>
              <a:buFont typeface="Microsoft Sans Serif"/>
              <a:buChar char="●"/>
              <a:tabLst>
                <a:tab pos="464808" algn="l"/>
              </a:tabLst>
            </a:pPr>
            <a:r>
              <a:rPr sz="1867" dirty="0">
                <a:latin typeface="Times New Roman"/>
                <a:cs typeface="Times New Roman"/>
              </a:rPr>
              <a:t>Medical</a:t>
            </a:r>
            <a:r>
              <a:rPr sz="1867" spc="-87" dirty="0">
                <a:latin typeface="Times New Roman"/>
                <a:cs typeface="Times New Roman"/>
              </a:rPr>
              <a:t> </a:t>
            </a:r>
            <a:r>
              <a:rPr sz="1867" dirty="0">
                <a:latin typeface="Times New Roman"/>
                <a:cs typeface="Times New Roman"/>
              </a:rPr>
              <a:t>devices</a:t>
            </a:r>
            <a:r>
              <a:rPr sz="1867" spc="-87" dirty="0">
                <a:latin typeface="Times New Roman"/>
                <a:cs typeface="Times New Roman"/>
              </a:rPr>
              <a:t> </a:t>
            </a:r>
            <a:r>
              <a:rPr sz="1867" dirty="0">
                <a:latin typeface="Times New Roman"/>
                <a:cs typeface="Times New Roman"/>
              </a:rPr>
              <a:t>and</a:t>
            </a:r>
            <a:r>
              <a:rPr sz="1867" spc="-80" dirty="0">
                <a:latin typeface="Times New Roman"/>
                <a:cs typeface="Times New Roman"/>
              </a:rPr>
              <a:t> </a:t>
            </a:r>
            <a:r>
              <a:rPr sz="1867" dirty="0">
                <a:latin typeface="Times New Roman"/>
                <a:cs typeface="Times New Roman"/>
              </a:rPr>
              <a:t>patient</a:t>
            </a:r>
            <a:r>
              <a:rPr sz="1867" spc="-87" dirty="0">
                <a:latin typeface="Times New Roman"/>
                <a:cs typeface="Times New Roman"/>
              </a:rPr>
              <a:t> </a:t>
            </a:r>
            <a:r>
              <a:rPr sz="1867" spc="-13" dirty="0">
                <a:latin typeface="Times New Roman"/>
                <a:cs typeface="Times New Roman"/>
              </a:rPr>
              <a:t>monitoring systems</a:t>
            </a:r>
            <a:endParaRPr sz="1867" dirty="0">
              <a:latin typeface="Times New Roman"/>
              <a:cs typeface="Times New Roman"/>
            </a:endParaRPr>
          </a:p>
          <a:p>
            <a:pPr marL="463962" indent="-447029">
              <a:spcBef>
                <a:spcPts val="1367"/>
              </a:spcBef>
              <a:buFont typeface="Microsoft Sans Serif"/>
              <a:buChar char="●"/>
              <a:tabLst>
                <a:tab pos="463962" algn="l"/>
              </a:tabLst>
            </a:pPr>
            <a:r>
              <a:rPr sz="1867" dirty="0">
                <a:latin typeface="Times New Roman"/>
                <a:cs typeface="Times New Roman"/>
              </a:rPr>
              <a:t>Digital</a:t>
            </a:r>
            <a:r>
              <a:rPr sz="1867" spc="-47" dirty="0">
                <a:latin typeface="Times New Roman"/>
                <a:cs typeface="Times New Roman"/>
              </a:rPr>
              <a:t> </a:t>
            </a:r>
            <a:r>
              <a:rPr sz="1867" spc="-13" dirty="0">
                <a:latin typeface="Times New Roman"/>
                <a:cs typeface="Times New Roman"/>
              </a:rPr>
              <a:t>cameras</a:t>
            </a:r>
            <a:endParaRPr sz="1867" dirty="0">
              <a:latin typeface="Times New Roman"/>
              <a:cs typeface="Times New Roman"/>
            </a:endParaRPr>
          </a:p>
          <a:p>
            <a:pPr marL="463962" indent="-447029">
              <a:spcBef>
                <a:spcPts val="360"/>
              </a:spcBef>
              <a:buFont typeface="Microsoft Sans Serif"/>
              <a:buChar char="●"/>
              <a:tabLst>
                <a:tab pos="463962" algn="l"/>
              </a:tabLst>
            </a:pPr>
            <a:r>
              <a:rPr sz="1867" dirty="0">
                <a:latin typeface="Times New Roman"/>
                <a:cs typeface="Times New Roman"/>
              </a:rPr>
              <a:t>Music</a:t>
            </a:r>
            <a:r>
              <a:rPr sz="1867" spc="-87" dirty="0">
                <a:latin typeface="Times New Roman"/>
                <a:cs typeface="Times New Roman"/>
              </a:rPr>
              <a:t> </a:t>
            </a:r>
            <a:r>
              <a:rPr sz="1867" spc="-13" dirty="0">
                <a:latin typeface="Times New Roman"/>
                <a:cs typeface="Times New Roman"/>
              </a:rPr>
              <a:t>players</a:t>
            </a:r>
            <a:endParaRPr sz="1867" dirty="0">
              <a:latin typeface="Times New Roman"/>
              <a:cs typeface="Times New Roman"/>
            </a:endParaRPr>
          </a:p>
          <a:p>
            <a:pPr marL="463962" indent="-447029">
              <a:spcBef>
                <a:spcPts val="360"/>
              </a:spcBef>
              <a:buFont typeface="Microsoft Sans Serif"/>
              <a:buChar char="●"/>
              <a:tabLst>
                <a:tab pos="463962" algn="l"/>
              </a:tabLst>
            </a:pPr>
            <a:r>
              <a:rPr sz="1867" spc="-27" dirty="0">
                <a:latin typeface="Times New Roman"/>
                <a:cs typeface="Times New Roman"/>
              </a:rPr>
              <a:t>Washing</a:t>
            </a:r>
            <a:r>
              <a:rPr sz="1867" spc="-33" dirty="0">
                <a:latin typeface="Times New Roman"/>
                <a:cs typeface="Times New Roman"/>
              </a:rPr>
              <a:t> </a:t>
            </a:r>
            <a:r>
              <a:rPr sz="1867" spc="-13" dirty="0">
                <a:latin typeface="Times New Roman"/>
                <a:cs typeface="Times New Roman"/>
              </a:rPr>
              <a:t>machines</a:t>
            </a:r>
            <a:endParaRPr sz="1867" dirty="0">
              <a:latin typeface="Times New Roman"/>
              <a:cs typeface="Times New Roman"/>
            </a:endParaRPr>
          </a:p>
        </p:txBody>
      </p:sp>
      <p:grpSp>
        <p:nvGrpSpPr>
          <p:cNvPr id="31" name="object 31"/>
          <p:cNvGrpSpPr/>
          <p:nvPr/>
        </p:nvGrpSpPr>
        <p:grpSpPr>
          <a:xfrm>
            <a:off x="2355520" y="5157895"/>
            <a:ext cx="8547598" cy="1259840"/>
            <a:chOff x="1766639" y="3868420"/>
            <a:chExt cx="6456680" cy="946150"/>
          </a:xfrm>
        </p:grpSpPr>
        <p:sp>
          <p:nvSpPr>
            <p:cNvPr id="32" name="object 32"/>
            <p:cNvSpPr/>
            <p:nvPr/>
          </p:nvSpPr>
          <p:spPr>
            <a:xfrm>
              <a:off x="4027136" y="3868420"/>
              <a:ext cx="4196080" cy="946150"/>
            </a:xfrm>
            <a:custGeom>
              <a:avLst/>
              <a:gdLst/>
              <a:ahLst/>
              <a:cxnLst/>
              <a:rect l="l" t="t" r="r" b="b"/>
              <a:pathLst>
                <a:path w="4196080" h="946150">
                  <a:moveTo>
                    <a:pt x="0" y="945622"/>
                  </a:moveTo>
                  <a:lnTo>
                    <a:pt x="4195902" y="945622"/>
                  </a:lnTo>
                  <a:lnTo>
                    <a:pt x="4195902" y="0"/>
                  </a:lnTo>
                  <a:lnTo>
                    <a:pt x="0" y="0"/>
                  </a:lnTo>
                  <a:lnTo>
                    <a:pt x="0" y="945622"/>
                  </a:lnTo>
                  <a:close/>
                </a:path>
              </a:pathLst>
            </a:custGeom>
            <a:solidFill>
              <a:srgbClr val="FFFFFF"/>
            </a:solidFill>
          </p:spPr>
          <p:txBody>
            <a:bodyPr wrap="square" lIns="0" tIns="0" rIns="0" bIns="0" rtlCol="0"/>
            <a:lstStyle/>
            <a:p>
              <a:endParaRPr sz="2400"/>
            </a:p>
          </p:txBody>
        </p:sp>
        <p:sp>
          <p:nvSpPr>
            <p:cNvPr id="33" name="object 33"/>
            <p:cNvSpPr/>
            <p:nvPr/>
          </p:nvSpPr>
          <p:spPr>
            <a:xfrm>
              <a:off x="1766633" y="3868432"/>
              <a:ext cx="2757805" cy="945515"/>
            </a:xfrm>
            <a:custGeom>
              <a:avLst/>
              <a:gdLst/>
              <a:ahLst/>
              <a:cxnLst/>
              <a:rect l="l" t="t" r="r" b="b"/>
              <a:pathLst>
                <a:path w="2757804" h="945514">
                  <a:moveTo>
                    <a:pt x="2757360" y="472694"/>
                  </a:moveTo>
                  <a:lnTo>
                    <a:pt x="2409494" y="0"/>
                  </a:lnTo>
                  <a:lnTo>
                    <a:pt x="2260498" y="0"/>
                  </a:lnTo>
                  <a:lnTo>
                    <a:pt x="1018044" y="0"/>
                  </a:lnTo>
                  <a:lnTo>
                    <a:pt x="0" y="0"/>
                  </a:lnTo>
                  <a:lnTo>
                    <a:pt x="0" y="944308"/>
                  </a:lnTo>
                  <a:lnTo>
                    <a:pt x="1018044" y="944308"/>
                  </a:lnTo>
                  <a:lnTo>
                    <a:pt x="1018044" y="945400"/>
                  </a:lnTo>
                  <a:lnTo>
                    <a:pt x="2409494" y="945400"/>
                  </a:lnTo>
                  <a:lnTo>
                    <a:pt x="2757360" y="472694"/>
                  </a:lnTo>
                  <a:close/>
                </a:path>
              </a:pathLst>
            </a:custGeom>
            <a:solidFill>
              <a:srgbClr val="26A69A"/>
            </a:solidFill>
          </p:spPr>
          <p:txBody>
            <a:bodyPr wrap="square" lIns="0" tIns="0" rIns="0" bIns="0" rtlCol="0"/>
            <a:lstStyle/>
            <a:p>
              <a:endParaRPr sz="2400"/>
            </a:p>
          </p:txBody>
        </p:sp>
      </p:grpSp>
      <p:sp>
        <p:nvSpPr>
          <p:cNvPr id="34" name="object 34"/>
          <p:cNvSpPr txBox="1"/>
          <p:nvPr/>
        </p:nvSpPr>
        <p:spPr>
          <a:xfrm>
            <a:off x="2550280" y="5603813"/>
            <a:ext cx="2892213" cy="304421"/>
          </a:xfrm>
          <a:prstGeom prst="rect">
            <a:avLst/>
          </a:prstGeom>
        </p:spPr>
        <p:txBody>
          <a:bodyPr vert="horz" wrap="square" lIns="0" tIns="16933" rIns="0" bIns="0" rtlCol="0">
            <a:spAutoFit/>
          </a:bodyPr>
          <a:lstStyle/>
          <a:p>
            <a:pPr marL="16933">
              <a:spcBef>
                <a:spcPts val="133"/>
              </a:spcBef>
            </a:pPr>
            <a:r>
              <a:rPr sz="1867" dirty="0">
                <a:solidFill>
                  <a:srgbClr val="FFFFFF"/>
                </a:solidFill>
                <a:latin typeface="Roboto Lt"/>
                <a:cs typeface="Roboto Lt"/>
              </a:rPr>
              <a:t>Mobile</a:t>
            </a:r>
            <a:r>
              <a:rPr sz="1867" spc="-47" dirty="0">
                <a:solidFill>
                  <a:srgbClr val="FFFFFF"/>
                </a:solidFill>
                <a:latin typeface="Roboto Lt"/>
                <a:cs typeface="Roboto Lt"/>
              </a:rPr>
              <a:t> </a:t>
            </a:r>
            <a:r>
              <a:rPr sz="1867" dirty="0">
                <a:solidFill>
                  <a:srgbClr val="FFFFFF"/>
                </a:solidFill>
                <a:latin typeface="Roboto Lt"/>
                <a:cs typeface="Roboto Lt"/>
              </a:rPr>
              <a:t>embedded</a:t>
            </a:r>
            <a:r>
              <a:rPr sz="1867" spc="-47" dirty="0">
                <a:solidFill>
                  <a:srgbClr val="FFFFFF"/>
                </a:solidFill>
                <a:latin typeface="Roboto Lt"/>
                <a:cs typeface="Roboto Lt"/>
              </a:rPr>
              <a:t> </a:t>
            </a:r>
            <a:r>
              <a:rPr sz="1867" spc="-13" dirty="0">
                <a:solidFill>
                  <a:srgbClr val="FFFFFF"/>
                </a:solidFill>
                <a:latin typeface="Roboto Lt"/>
                <a:cs typeface="Roboto Lt"/>
              </a:rPr>
              <a:t>systems</a:t>
            </a:r>
            <a:endParaRPr sz="1867">
              <a:latin typeface="Roboto Lt"/>
              <a:cs typeface="Roboto Lt"/>
            </a:endParaRPr>
          </a:p>
        </p:txBody>
      </p:sp>
      <p:grpSp>
        <p:nvGrpSpPr>
          <p:cNvPr id="35" name="object 35"/>
          <p:cNvGrpSpPr/>
          <p:nvPr/>
        </p:nvGrpSpPr>
        <p:grpSpPr>
          <a:xfrm>
            <a:off x="1159616" y="5089583"/>
            <a:ext cx="1318259" cy="1449493"/>
            <a:chOff x="869712" y="3817187"/>
            <a:chExt cx="988694" cy="1087120"/>
          </a:xfrm>
        </p:grpSpPr>
        <p:pic>
          <p:nvPicPr>
            <p:cNvPr id="36" name="object 36"/>
            <p:cNvPicPr/>
            <p:nvPr/>
          </p:nvPicPr>
          <p:blipFill>
            <a:blip r:embed="rId2" cstate="print"/>
            <a:stretch>
              <a:fillRect/>
            </a:stretch>
          </p:blipFill>
          <p:spPr>
            <a:xfrm>
              <a:off x="869712" y="3817187"/>
              <a:ext cx="988539" cy="1086734"/>
            </a:xfrm>
            <a:prstGeom prst="rect">
              <a:avLst/>
            </a:prstGeom>
          </p:spPr>
        </p:pic>
        <p:sp>
          <p:nvSpPr>
            <p:cNvPr id="37" name="object 37"/>
            <p:cNvSpPr/>
            <p:nvPr/>
          </p:nvSpPr>
          <p:spPr>
            <a:xfrm>
              <a:off x="920944" y="3868430"/>
              <a:ext cx="845819" cy="944880"/>
            </a:xfrm>
            <a:custGeom>
              <a:avLst/>
              <a:gdLst/>
              <a:ahLst/>
              <a:cxnLst/>
              <a:rect l="l" t="t" r="r" b="b"/>
              <a:pathLst>
                <a:path w="845819" h="944879">
                  <a:moveTo>
                    <a:pt x="845663" y="944300"/>
                  </a:moveTo>
                  <a:lnTo>
                    <a:pt x="0" y="944300"/>
                  </a:lnTo>
                  <a:lnTo>
                    <a:pt x="0" y="0"/>
                  </a:lnTo>
                  <a:lnTo>
                    <a:pt x="845663" y="0"/>
                  </a:lnTo>
                  <a:lnTo>
                    <a:pt x="845663" y="944300"/>
                  </a:lnTo>
                  <a:close/>
                </a:path>
              </a:pathLst>
            </a:custGeom>
            <a:solidFill>
              <a:srgbClr val="464646"/>
            </a:solidFill>
          </p:spPr>
          <p:txBody>
            <a:bodyPr wrap="square" lIns="0" tIns="0" rIns="0" bIns="0" rtlCol="0"/>
            <a:lstStyle/>
            <a:p>
              <a:endParaRPr sz="2400"/>
            </a:p>
          </p:txBody>
        </p:sp>
      </p:grpSp>
      <p:sp>
        <p:nvSpPr>
          <p:cNvPr id="38" name="object 38"/>
          <p:cNvSpPr txBox="1"/>
          <p:nvPr/>
        </p:nvSpPr>
        <p:spPr>
          <a:xfrm>
            <a:off x="1533855" y="5486197"/>
            <a:ext cx="515620" cy="550642"/>
          </a:xfrm>
          <a:prstGeom prst="rect">
            <a:avLst/>
          </a:prstGeom>
        </p:spPr>
        <p:txBody>
          <a:bodyPr vert="horz" wrap="square" lIns="0" tIns="16933" rIns="0" bIns="0" rtlCol="0">
            <a:spAutoFit/>
          </a:bodyPr>
          <a:lstStyle/>
          <a:p>
            <a:pPr marL="16933">
              <a:spcBef>
                <a:spcPts val="133"/>
              </a:spcBef>
            </a:pPr>
            <a:r>
              <a:rPr sz="3467" spc="-33" dirty="0">
                <a:solidFill>
                  <a:srgbClr val="FFFFFF"/>
                </a:solidFill>
                <a:latin typeface="Roboto Th"/>
                <a:cs typeface="Roboto Th"/>
              </a:rPr>
              <a:t>04</a:t>
            </a:r>
            <a:endParaRPr sz="3467" dirty="0">
              <a:latin typeface="Roboto Th"/>
              <a:cs typeface="Roboto Th"/>
            </a:endParaRPr>
          </a:p>
        </p:txBody>
      </p:sp>
      <p:sp>
        <p:nvSpPr>
          <p:cNvPr id="39" name="object 39"/>
          <p:cNvSpPr txBox="1"/>
          <p:nvPr/>
        </p:nvSpPr>
        <p:spPr>
          <a:xfrm>
            <a:off x="6054141" y="5222013"/>
            <a:ext cx="1811867" cy="1027824"/>
          </a:xfrm>
          <a:prstGeom prst="rect">
            <a:avLst/>
          </a:prstGeom>
        </p:spPr>
        <p:txBody>
          <a:bodyPr vert="horz" wrap="square" lIns="0" tIns="62653" rIns="0" bIns="0" rtlCol="0">
            <a:spAutoFit/>
          </a:bodyPr>
          <a:lstStyle/>
          <a:p>
            <a:pPr marL="463962" indent="-447029">
              <a:spcBef>
                <a:spcPts val="493"/>
              </a:spcBef>
              <a:buFont typeface="Microsoft Sans Serif"/>
              <a:buChar char="●"/>
              <a:tabLst>
                <a:tab pos="463962" algn="l"/>
              </a:tabLst>
            </a:pPr>
            <a:r>
              <a:rPr sz="1867" dirty="0">
                <a:latin typeface="Times New Roman"/>
                <a:cs typeface="Times New Roman"/>
              </a:rPr>
              <a:t>Cell</a:t>
            </a:r>
            <a:r>
              <a:rPr sz="1867" spc="-60" dirty="0">
                <a:latin typeface="Times New Roman"/>
                <a:cs typeface="Times New Roman"/>
              </a:rPr>
              <a:t> </a:t>
            </a:r>
            <a:r>
              <a:rPr sz="1867" spc="-13" dirty="0">
                <a:latin typeface="Times New Roman"/>
                <a:cs typeface="Times New Roman"/>
              </a:rPr>
              <a:t>phones</a:t>
            </a:r>
            <a:endParaRPr sz="1867">
              <a:latin typeface="Times New Roman"/>
              <a:cs typeface="Times New Roman"/>
            </a:endParaRPr>
          </a:p>
          <a:p>
            <a:pPr marL="463962" indent="-447029">
              <a:spcBef>
                <a:spcPts val="360"/>
              </a:spcBef>
              <a:buFont typeface="Microsoft Sans Serif"/>
              <a:buChar char="●"/>
              <a:tabLst>
                <a:tab pos="463962" algn="l"/>
              </a:tabLst>
            </a:pPr>
            <a:r>
              <a:rPr sz="1867" spc="-13" dirty="0">
                <a:latin typeface="Times New Roman"/>
                <a:cs typeface="Times New Roman"/>
              </a:rPr>
              <a:t>Laptops</a:t>
            </a:r>
            <a:endParaRPr sz="1867">
              <a:latin typeface="Times New Roman"/>
              <a:cs typeface="Times New Roman"/>
            </a:endParaRPr>
          </a:p>
          <a:p>
            <a:pPr marL="463962" indent="-447029">
              <a:spcBef>
                <a:spcPts val="360"/>
              </a:spcBef>
              <a:buFont typeface="Microsoft Sans Serif"/>
              <a:buChar char="●"/>
              <a:tabLst>
                <a:tab pos="463962" algn="l"/>
              </a:tabLst>
            </a:pPr>
            <a:r>
              <a:rPr sz="1867" spc="-13" dirty="0">
                <a:latin typeface="Times New Roman"/>
                <a:cs typeface="Times New Roman"/>
              </a:rPr>
              <a:t>Smartwatches</a:t>
            </a:r>
            <a:endParaRPr sz="1867">
              <a:latin typeface="Times New Roman"/>
              <a:cs typeface="Times New Roman"/>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TotalTime>
  <Words>967</Words>
  <Application>Microsoft Office PowerPoint</Application>
  <PresentationFormat>Widescreen</PresentationFormat>
  <Paragraphs>167</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Comic Sans MS</vt:lpstr>
      <vt:lpstr>Google Sans</vt:lpstr>
      <vt:lpstr>Microsoft Sans Serif</vt:lpstr>
      <vt:lpstr>Roboto Lt</vt:lpstr>
      <vt:lpstr>Roboto Th</vt:lpstr>
      <vt:lpstr>Times New Roman</vt:lpstr>
      <vt:lpstr>Trebuchet MS</vt:lpstr>
      <vt:lpstr>Wingdings 3</vt:lpstr>
      <vt:lpstr>Facet</vt:lpstr>
      <vt:lpstr>Emertxe IoT Internship </vt:lpstr>
      <vt:lpstr>PowerPoint Presentation</vt:lpstr>
      <vt:lpstr>About the Internship:</vt:lpstr>
      <vt:lpstr>Project Part </vt:lpstr>
      <vt:lpstr>What is IoT ?</vt:lpstr>
      <vt:lpstr>Ecosystem of IoT:</vt:lpstr>
      <vt:lpstr>What is Embedded System?</vt:lpstr>
      <vt:lpstr>PowerPoint Presentation</vt:lpstr>
      <vt:lpstr>Types of Embedded system:</vt:lpstr>
      <vt:lpstr>Examples of embedded systems:</vt:lpstr>
      <vt:lpstr>C/ C++ Programming</vt:lpstr>
      <vt:lpstr>Requirements: </vt:lpstr>
      <vt:lpstr>PowerPoint Presentation</vt:lpstr>
      <vt:lpstr>About the Project:</vt:lpstr>
      <vt:lpstr>About the Project</vt:lpstr>
      <vt:lpstr>About the Project:</vt:lpstr>
      <vt:lpstr>CLCD (16×2) Liquid Crystal Display</vt:lpstr>
      <vt:lpstr>PowerPoint Presentation</vt:lpstr>
      <vt:lpstr>PowerPoint Presentation</vt:lpstr>
      <vt:lpstr>PowerPoint Presentation</vt:lpstr>
      <vt:lpstr>Project Implementation:</vt:lpstr>
      <vt:lpstr>Project Implementation:</vt:lpstr>
      <vt:lpstr>Project Implementation: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GOPISETTI GOPI</dc:creator>
  <cp:lastModifiedBy>GOPISETTI GOPI</cp:lastModifiedBy>
  <cp:revision>1</cp:revision>
  <dcterms:created xsi:type="dcterms:W3CDTF">2024-08-20T05:40:14Z</dcterms:created>
  <dcterms:modified xsi:type="dcterms:W3CDTF">2024-08-23T06:49:42Z</dcterms:modified>
</cp:coreProperties>
</file>