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69" r:id="rId5"/>
    <p:sldId id="266" r:id="rId6"/>
    <p:sldId id="267" r:id="rId7"/>
    <p:sldId id="268" r:id="rId8"/>
    <p:sldId id="273" r:id="rId9"/>
    <p:sldId id="274" r:id="rId10"/>
    <p:sldId id="277" r:id="rId11"/>
    <p:sldId id="278" r:id="rId12"/>
    <p:sldId id="275" r:id="rId13"/>
    <p:sldId id="276" r:id="rId14"/>
    <p:sldId id="262" r:id="rId15"/>
    <p:sldId id="256" r:id="rId16"/>
    <p:sldId id="263" r:id="rId17"/>
    <p:sldId id="257" r:id="rId18"/>
    <p:sldId id="258" r:id="rId19"/>
    <p:sldId id="264" r:id="rId20"/>
    <p:sldId id="259" r:id="rId21"/>
    <p:sldId id="260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D5A-AE15-4825-A593-EA79EDE38D00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DA6F-E826-4F3D-9242-4EF721C3A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D5A-AE15-4825-A593-EA79EDE38D00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DA6F-E826-4F3D-9242-4EF721C3A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D5A-AE15-4825-A593-EA79EDE38D00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DA6F-E826-4F3D-9242-4EF721C3A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D5A-AE15-4825-A593-EA79EDE38D00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DA6F-E826-4F3D-9242-4EF721C3A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D5A-AE15-4825-A593-EA79EDE38D00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DA6F-E826-4F3D-9242-4EF721C3A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D5A-AE15-4825-A593-EA79EDE38D00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DA6F-E826-4F3D-9242-4EF721C3A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D5A-AE15-4825-A593-EA79EDE38D00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DA6F-E826-4F3D-9242-4EF721C3A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D5A-AE15-4825-A593-EA79EDE38D00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DA6F-E826-4F3D-9242-4EF721C3A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D5A-AE15-4825-A593-EA79EDE38D00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DA6F-E826-4F3D-9242-4EF721C3A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D5A-AE15-4825-A593-EA79EDE38D00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DA6F-E826-4F3D-9242-4EF721C3A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D5A-AE15-4825-A593-EA79EDE38D00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DA6F-E826-4F3D-9242-4EF721C3A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6D5A-AE15-4825-A593-EA79EDE38D00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DA6F-E826-4F3D-9242-4EF721C3A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2362200"/>
            <a:ext cx="8153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ea typeface="Calibri" pitchFamily="34" charset="0"/>
                <a:cs typeface="Browallia New" pitchFamily="34" charset="-34"/>
              </a:rPr>
              <a:t>  A  PROJECT  REPORT</a:t>
            </a:r>
          </a:p>
          <a:p>
            <a:pPr algn="ctr"/>
            <a:r>
              <a:rPr 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ea typeface="Calibri" pitchFamily="34" charset="0"/>
                <a:cs typeface="Browallia New" pitchFamily="34" charset="-34"/>
              </a:rPr>
              <a:t>     ON         </a:t>
            </a:r>
            <a:r>
              <a:rPr 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cs typeface="Arial" pitchFamily="34" charset="0"/>
              </a:rPr>
              <a:t/>
            </a:r>
            <a:br>
              <a:rPr 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cs typeface="Arial" pitchFamily="34" charset="0"/>
              </a:rPr>
            </a:br>
            <a:r>
              <a:rPr 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ea typeface="Calibri" pitchFamily="34" charset="0"/>
                <a:cs typeface="Browallia New" pitchFamily="34" charset="-34"/>
              </a:rPr>
              <a:t>                    </a:t>
            </a:r>
            <a:r>
              <a:rPr lang="en-US" sz="2400" b="1" u="sng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ea typeface="Calibri" pitchFamily="34" charset="0"/>
                <a:cs typeface="Browallia New" pitchFamily="34" charset="-34"/>
              </a:rPr>
              <a:t>Car(Hyundai) Showroom Management System</a:t>
            </a:r>
            <a:r>
              <a:rPr 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cs typeface="Arial" pitchFamily="34" charset="0"/>
              </a:rPr>
              <a:t/>
            </a:r>
            <a:br>
              <a:rPr 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cs typeface="Arial" pitchFamily="34" charset="0"/>
              </a:rPr>
            </a:br>
            <a:r>
              <a:rPr 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ea typeface="Calibri" pitchFamily="34" charset="0"/>
                <a:cs typeface="Browallia New" pitchFamily="34" charset="-34"/>
              </a:rPr>
              <a:t>   </a:t>
            </a:r>
            <a:r>
              <a:rPr 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ea typeface="Calibri" pitchFamily="34" charset="0"/>
                <a:cs typeface="Browallia New" pitchFamily="34" charset="-34"/>
              </a:rPr>
              <a:t>AT</a:t>
            </a:r>
            <a:r>
              <a:rPr 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cs typeface="Arial" pitchFamily="34" charset="0"/>
              </a:rPr>
              <a:t/>
            </a:r>
            <a:br>
              <a:rPr 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cs typeface="Arial" pitchFamily="34" charset="0"/>
              </a:rPr>
            </a:br>
            <a:r>
              <a:rPr 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cs typeface="Arial" pitchFamily="34" charset="0"/>
              </a:rPr>
              <a:t/>
            </a:r>
            <a:br>
              <a:rPr 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cs typeface="Arial" pitchFamily="34" charset="0"/>
              </a:rPr>
            </a:br>
            <a:r>
              <a:rPr 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ea typeface="Calibri" pitchFamily="34" charset="0"/>
                <a:cs typeface="Browallia New" pitchFamily="34" charset="-34"/>
              </a:rPr>
              <a:t>                                                        </a:t>
            </a:r>
            <a:r>
              <a:rPr lang="en-US" b="1" dirty="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ea typeface="Calibri" pitchFamily="34" charset="0"/>
                <a:cs typeface="Browallia New" pitchFamily="34" charset="-34"/>
              </a:rPr>
              <a:t/>
            </a:r>
            <a:br>
              <a:rPr lang="en-US" b="1" dirty="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ea typeface="Calibri" pitchFamily="34" charset="0"/>
                <a:cs typeface="Browallia New" pitchFamily="34" charset="-34"/>
              </a:rPr>
            </a:br>
            <a:endParaRPr lang="en-US" dirty="0"/>
          </a:p>
        </p:txBody>
      </p:sp>
      <p:pic>
        <p:nvPicPr>
          <p:cNvPr id="10" name="Picture 11" descr="C:\Users\Bh@v!N\Desktop\Untitled-1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3505200"/>
            <a:ext cx="171330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-381000" y="5791200"/>
            <a:ext cx="4724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ea typeface="Calibri" pitchFamily="34" charset="0"/>
                <a:cs typeface="Browallia New" pitchFamily="34" charset="-34"/>
              </a:rPr>
              <a:t> Submitted By:</a:t>
            </a:r>
            <a:br>
              <a:rPr lang="en-US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ea typeface="Calibri" pitchFamily="34" charset="0"/>
                <a:cs typeface="Browallia New" pitchFamily="34" charset="-34"/>
              </a:rPr>
            </a:br>
            <a:r>
              <a:rPr lang="en-US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ea typeface="Calibri" pitchFamily="34" charset="0"/>
                <a:cs typeface="Browallia New" pitchFamily="34" charset="-34"/>
              </a:rPr>
              <a:t>Suthar Gopi Sanjaybhai</a:t>
            </a:r>
            <a:r>
              <a:rPr lang="en-US" b="1" dirty="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cs typeface="Arial" pitchFamily="34" charset="0"/>
              </a:rPr>
              <a:t/>
            </a:r>
            <a:br>
              <a:rPr lang="en-US" b="1" dirty="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cs typeface="Arial" pitchFamily="34" charset="0"/>
              </a:rPr>
            </a:br>
            <a:r>
              <a:rPr lang="en-US" b="1" dirty="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ea typeface="Calibri" pitchFamily="34" charset="0"/>
                <a:cs typeface="Browallia New" pitchFamily="34" charset="-34"/>
              </a:rPr>
              <a:t>                                                         </a:t>
            </a:r>
            <a:r>
              <a:rPr lang="en-US" dirty="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ea typeface="Calibri" pitchFamily="34" charset="0"/>
                <a:cs typeface="Browallia New" pitchFamily="34" charset="-34"/>
              </a:rPr>
              <a:t/>
            </a:r>
            <a:br>
              <a:rPr lang="en-US" dirty="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ea typeface="Calibri" pitchFamily="34" charset="0"/>
                <a:cs typeface="Browallia New" pitchFamily="34" charset="-34"/>
              </a:rPr>
            </a:b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57800" y="5791200"/>
            <a:ext cx="388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libri" pitchFamily="34" charset="0"/>
              </a:rPr>
              <a:t>Project Guide:</a:t>
            </a:r>
            <a:br>
              <a:rPr lang="en-US" sz="2400" b="1" dirty="0" smtClean="0">
                <a:latin typeface="Calibri" pitchFamily="34" charset="0"/>
              </a:rPr>
            </a:br>
            <a:r>
              <a:rPr lang="en-US" sz="2400" b="1" dirty="0" smtClean="0">
                <a:latin typeface="Calibri" pitchFamily="34" charset="0"/>
              </a:rPr>
              <a:t>    Mr. Bhavesh Prajapati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/>
            </a:r>
            <a:b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</a:br>
            <a:endParaRPr lang="en-US" sz="2400" b="1" dirty="0">
              <a:solidFill>
                <a:schemeClr val="accent3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13" name="Content Placeholder 4" descr="logo-on-hospit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457200"/>
            <a:ext cx="6248400" cy="160019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86000" y="495300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ea typeface="Calibri" pitchFamily="34" charset="0"/>
                <a:cs typeface="Browallia New" pitchFamily="34" charset="-34"/>
              </a:rPr>
              <a:t> </a:t>
            </a:r>
            <a:r>
              <a:rPr lang="en-US" b="1" u="sng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ea typeface="Calibri" pitchFamily="34" charset="0"/>
                <a:cs typeface="Browallia New" pitchFamily="34" charset="-34"/>
              </a:rPr>
              <a:t>Shree  Sarvajanik M.Sc(CA &amp; IT) College, Mehsana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304800"/>
            <a:ext cx="86868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NEED</a:t>
            </a:r>
            <a:r>
              <a:rPr kumimoji="0" lang="en-US" sz="4400" b="0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 NEW SYSTEM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04800"/>
            <a:ext cx="86106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5800"/>
            <a:ext cx="5872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   Time saving..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819400"/>
            <a:ext cx="6614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   To become less expensive..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505200"/>
            <a:ext cx="9485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   Make searching method powerful..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4191000"/>
            <a:ext cx="62569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   Easy generate report..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371600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   A system is more fast and generate more detail..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876800"/>
            <a:ext cx="84196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   Provide the information accurately and in short time..</a:t>
            </a:r>
            <a:br>
              <a:rPr lang="en-US" sz="2800" dirty="0" smtClean="0">
                <a:latin typeface="Calibri" pitchFamily="34" charset="0"/>
              </a:rPr>
            </a:br>
            <a:endParaRPr lang="en-US" sz="2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2133600"/>
            <a:ext cx="8153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   It is require to display all reports. 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4800" y="304800"/>
            <a:ext cx="86106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u="sng" dirty="0" smtClean="0">
                <a:latin typeface="+mj-lt"/>
                <a:ea typeface="+mj-ea"/>
                <a:cs typeface="+mj-cs"/>
              </a:rPr>
              <a:t>HARDWARE &amp; SOFTWARE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u="sng" dirty="0" smtClean="0">
                <a:latin typeface="+mj-lt"/>
                <a:ea typeface="+mj-ea"/>
                <a:cs typeface="+mj-cs"/>
              </a:rPr>
              <a:t>REQUIREMENT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304800"/>
            <a:ext cx="86106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1143000"/>
            <a:ext cx="7086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u="heavy" dirty="0" smtClean="0"/>
              <a:t>Hardware:-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</a:t>
            </a:r>
            <a:r>
              <a:rPr lang="en-US" sz="2800" b="1" dirty="0" smtClean="0"/>
              <a:t>Processor :- </a:t>
            </a:r>
            <a:r>
              <a:rPr lang="en-US" sz="2800" dirty="0" smtClean="0"/>
              <a:t>Pentium III </a:t>
            </a:r>
          </a:p>
          <a:p>
            <a:pPr>
              <a:buNone/>
            </a:pPr>
            <a:r>
              <a:rPr lang="en-US" sz="2800" b="1" dirty="0" smtClean="0"/>
              <a:t>           RAM          :-</a:t>
            </a:r>
            <a:r>
              <a:rPr lang="en-US" sz="2800" dirty="0" smtClean="0"/>
              <a:t> 256 MB </a:t>
            </a:r>
          </a:p>
          <a:p>
            <a:pPr>
              <a:buNone/>
            </a:pPr>
            <a:r>
              <a:rPr lang="en-US" sz="2800" b="1" dirty="0" smtClean="0"/>
              <a:t>           Hard Disk  :- </a:t>
            </a:r>
            <a:r>
              <a:rPr lang="en-US" sz="2800" dirty="0" smtClean="0"/>
              <a:t>20 GB HDD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b="1" u="heavy" dirty="0" smtClean="0"/>
              <a:t>Software:-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en-US" sz="2800" b="1" dirty="0" smtClean="0"/>
              <a:t>Operating System :-</a:t>
            </a:r>
            <a:r>
              <a:rPr lang="en-US" sz="2800" dirty="0" smtClean="0"/>
              <a:t> Window XP or above</a:t>
            </a:r>
          </a:p>
          <a:p>
            <a:pPr>
              <a:buNone/>
            </a:pPr>
            <a:r>
              <a:rPr lang="en-US" sz="2800" dirty="0" smtClean="0"/>
              <a:t>        </a:t>
            </a:r>
            <a:r>
              <a:rPr lang="en-US" sz="2800" b="1" dirty="0" smtClean="0"/>
              <a:t>Front end tools :- </a:t>
            </a:r>
            <a:r>
              <a:rPr lang="en-US" sz="2800" dirty="0" smtClean="0">
                <a:latin typeface="Arial" pitchFamily="34" charset="0"/>
              </a:rPr>
              <a:t>Visual Basic 6.0</a:t>
            </a:r>
          </a:p>
          <a:p>
            <a:pPr>
              <a:buNone/>
            </a:pPr>
            <a:r>
              <a:rPr lang="en-US" sz="2800" dirty="0" smtClean="0"/>
              <a:t>        </a:t>
            </a:r>
            <a:r>
              <a:rPr lang="en-US" sz="2800" b="1" dirty="0" smtClean="0"/>
              <a:t>Back end tools  :- </a:t>
            </a:r>
            <a:r>
              <a:rPr lang="en-US" sz="2800" dirty="0" smtClean="0">
                <a:latin typeface="Arial" pitchFamily="34" charset="0"/>
              </a:rPr>
              <a:t>Microsoft Access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304800"/>
            <a:ext cx="86106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CONTEXT LEVEL</a:t>
            </a:r>
            <a:br>
              <a:rPr lang="en-US" u="sng" dirty="0" smtClean="0"/>
            </a:br>
            <a:r>
              <a:rPr lang="en-US" u="sng" dirty="0" smtClean="0"/>
              <a:t>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6106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62000" y="1981200"/>
            <a:ext cx="7721456" cy="2209800"/>
            <a:chOff x="1219200" y="3487217"/>
            <a:chExt cx="7721456" cy="2209800"/>
          </a:xfrm>
        </p:grpSpPr>
        <p:sp>
          <p:nvSpPr>
            <p:cNvPr id="37" name="Rectangle 3"/>
            <p:cNvSpPr>
              <a:spLocks noChangeArrowheads="1"/>
            </p:cNvSpPr>
            <p:nvPr/>
          </p:nvSpPr>
          <p:spPr bwMode="auto">
            <a:xfrm>
              <a:off x="1219200" y="4173017"/>
              <a:ext cx="2421604" cy="1066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ADMIN</a:t>
              </a:r>
            </a:p>
          </p:txBody>
        </p:sp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096000" y="3487217"/>
              <a:ext cx="2844656" cy="22098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0.0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Car</a:t>
              </a:r>
              <a:r>
                <a:rPr kumimoji="0" lang="en-US" sz="20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Showroom</a:t>
              </a: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Management System</a:t>
              </a:r>
            </a:p>
          </p:txBody>
        </p:sp>
        <p:cxnSp>
          <p:nvCxnSpPr>
            <p:cNvPr id="39" name="AutoShape 5"/>
            <p:cNvCxnSpPr>
              <a:cxnSpLocks noChangeShapeType="1"/>
            </p:cNvCxnSpPr>
            <p:nvPr/>
          </p:nvCxnSpPr>
          <p:spPr bwMode="auto">
            <a:xfrm>
              <a:off x="6205162" y="4180423"/>
              <a:ext cx="256331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4038600" y="4020617"/>
              <a:ext cx="1754725" cy="3631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Request</a:t>
              </a:r>
            </a:p>
          </p:txBody>
        </p:sp>
        <p:sp>
          <p:nvSpPr>
            <p:cNvPr id="43" name="Text Box 14"/>
            <p:cNvSpPr txBox="1">
              <a:spLocks noChangeArrowheads="1"/>
            </p:cNvSpPr>
            <p:nvPr/>
          </p:nvSpPr>
          <p:spPr bwMode="auto">
            <a:xfrm>
              <a:off x="4038600" y="5087417"/>
              <a:ext cx="1975629" cy="3995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Response</a:t>
              </a:r>
            </a:p>
          </p:txBody>
        </p:sp>
      </p:grpSp>
      <p:cxnSp>
        <p:nvCxnSpPr>
          <p:cNvPr id="50" name="AutoShape 7"/>
          <p:cNvCxnSpPr>
            <a:cxnSpLocks noChangeShapeType="1"/>
          </p:cNvCxnSpPr>
          <p:nvPr/>
        </p:nvCxnSpPr>
        <p:spPr bwMode="auto">
          <a:xfrm rot="10800000">
            <a:off x="3200400" y="3429000"/>
            <a:ext cx="25146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4" name="TextBox 53"/>
          <p:cNvSpPr txBox="1"/>
          <p:nvPr/>
        </p:nvSpPr>
        <p:spPr>
          <a:xfrm>
            <a:off x="2971800" y="39624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</a:t>
            </a:r>
            <a:r>
              <a:rPr lang="en-US" b="1" dirty="0" smtClean="0"/>
              <a:t>Manage</a:t>
            </a:r>
            <a:r>
              <a:rPr lang="en-US" dirty="0" smtClean="0"/>
              <a:t> Customers, Salesman, Dealers, Purchase Details,</a:t>
            </a:r>
          </a:p>
          <a:p>
            <a:r>
              <a:rPr lang="en-US" dirty="0" smtClean="0"/>
              <a:t>Payment Details</a:t>
            </a:r>
            <a:r>
              <a:rPr lang="en-US" b="1" dirty="0" smtClean="0"/>
              <a:t>] </a:t>
            </a:r>
            <a:r>
              <a:rPr lang="en-US" dirty="0" smtClean="0"/>
              <a:t>                           </a:t>
            </a:r>
          </a:p>
        </p:txBody>
      </p:sp>
      <p:cxnSp>
        <p:nvCxnSpPr>
          <p:cNvPr id="59" name="AutoShape 7"/>
          <p:cNvCxnSpPr>
            <a:cxnSpLocks noChangeShapeType="1"/>
          </p:cNvCxnSpPr>
          <p:nvPr/>
        </p:nvCxnSpPr>
        <p:spPr bwMode="auto">
          <a:xfrm>
            <a:off x="3183604" y="2999293"/>
            <a:ext cx="2489334" cy="17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2" name="Rectangle 11"/>
          <p:cNvSpPr/>
          <p:nvPr/>
        </p:nvSpPr>
        <p:spPr>
          <a:xfrm>
            <a:off x="304800" y="304800"/>
            <a:ext cx="86106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FIRST LEVEL</a:t>
            </a:r>
            <a:br>
              <a:rPr lang="en-US" u="sng" dirty="0" smtClean="0"/>
            </a:br>
            <a:r>
              <a:rPr lang="en-US" dirty="0" smtClean="0"/>
              <a:t>DFD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304800"/>
            <a:ext cx="86106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AutoShape 66"/>
          <p:cNvCxnSpPr>
            <a:cxnSpLocks noChangeShapeType="1"/>
          </p:cNvCxnSpPr>
          <p:nvPr/>
        </p:nvCxnSpPr>
        <p:spPr bwMode="auto">
          <a:xfrm>
            <a:off x="4724400" y="1905000"/>
            <a:ext cx="683" cy="44530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9" name="AutoShape 68"/>
          <p:cNvCxnSpPr>
            <a:cxnSpLocks noChangeShapeType="1"/>
          </p:cNvCxnSpPr>
          <p:nvPr/>
        </p:nvCxnSpPr>
        <p:spPr bwMode="auto">
          <a:xfrm flipV="1">
            <a:off x="6913973" y="914400"/>
            <a:ext cx="1849027" cy="40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1" name="AutoShape 70"/>
          <p:cNvCxnSpPr>
            <a:cxnSpLocks noChangeShapeType="1"/>
          </p:cNvCxnSpPr>
          <p:nvPr/>
        </p:nvCxnSpPr>
        <p:spPr bwMode="auto">
          <a:xfrm>
            <a:off x="2235016" y="1098034"/>
            <a:ext cx="174786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2" name="AutoShape 71"/>
          <p:cNvCxnSpPr>
            <a:cxnSpLocks noChangeShapeType="1"/>
          </p:cNvCxnSpPr>
          <p:nvPr/>
        </p:nvCxnSpPr>
        <p:spPr bwMode="auto">
          <a:xfrm flipH="1">
            <a:off x="2235016" y="1313806"/>
            <a:ext cx="1711680" cy="72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3" name="AutoShape 72"/>
          <p:cNvCxnSpPr>
            <a:cxnSpLocks noChangeShapeType="1"/>
          </p:cNvCxnSpPr>
          <p:nvPr/>
        </p:nvCxnSpPr>
        <p:spPr bwMode="auto">
          <a:xfrm>
            <a:off x="2063643" y="2949477"/>
            <a:ext cx="186257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4" name="AutoShape 73"/>
          <p:cNvCxnSpPr>
            <a:cxnSpLocks noChangeShapeType="1"/>
          </p:cNvCxnSpPr>
          <p:nvPr/>
        </p:nvCxnSpPr>
        <p:spPr bwMode="auto">
          <a:xfrm flipV="1">
            <a:off x="2063643" y="1463688"/>
            <a:ext cx="683" cy="14850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5" name="AutoShape 75"/>
          <p:cNvCxnSpPr>
            <a:cxnSpLocks noChangeShapeType="1"/>
          </p:cNvCxnSpPr>
          <p:nvPr/>
        </p:nvCxnSpPr>
        <p:spPr bwMode="auto">
          <a:xfrm flipH="1">
            <a:off x="1817849" y="3176111"/>
            <a:ext cx="21445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6" name="AutoShape 76"/>
          <p:cNvCxnSpPr>
            <a:cxnSpLocks noChangeShapeType="1"/>
          </p:cNvCxnSpPr>
          <p:nvPr/>
        </p:nvCxnSpPr>
        <p:spPr bwMode="auto">
          <a:xfrm flipV="1">
            <a:off x="1817849" y="1463688"/>
            <a:ext cx="683" cy="171169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3" name="AutoShape 84"/>
          <p:cNvCxnSpPr>
            <a:cxnSpLocks noChangeShapeType="1"/>
          </p:cNvCxnSpPr>
          <p:nvPr/>
        </p:nvCxnSpPr>
        <p:spPr bwMode="auto">
          <a:xfrm flipH="1">
            <a:off x="1323531" y="4945011"/>
            <a:ext cx="2579469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4" name="AutoShape 85"/>
          <p:cNvCxnSpPr>
            <a:cxnSpLocks noChangeShapeType="1"/>
          </p:cNvCxnSpPr>
          <p:nvPr/>
        </p:nvCxnSpPr>
        <p:spPr bwMode="auto">
          <a:xfrm flipV="1">
            <a:off x="1579566" y="1463688"/>
            <a:ext cx="683" cy="327423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5" name="AutoShape 86"/>
          <p:cNvCxnSpPr>
            <a:cxnSpLocks noChangeShapeType="1"/>
          </p:cNvCxnSpPr>
          <p:nvPr/>
        </p:nvCxnSpPr>
        <p:spPr bwMode="auto">
          <a:xfrm flipV="1">
            <a:off x="1323531" y="1475998"/>
            <a:ext cx="683" cy="34682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6" name="AutoShape 87"/>
          <p:cNvCxnSpPr>
            <a:cxnSpLocks noChangeShapeType="1"/>
          </p:cNvCxnSpPr>
          <p:nvPr/>
        </p:nvCxnSpPr>
        <p:spPr bwMode="auto">
          <a:xfrm>
            <a:off x="1572056" y="4738651"/>
            <a:ext cx="232343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7" name="AutoShape 88"/>
          <p:cNvCxnSpPr>
            <a:cxnSpLocks noChangeShapeType="1"/>
          </p:cNvCxnSpPr>
          <p:nvPr/>
        </p:nvCxnSpPr>
        <p:spPr bwMode="auto">
          <a:xfrm>
            <a:off x="5245989" y="1027799"/>
            <a:ext cx="1629749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8" name="AutoShape 90"/>
          <p:cNvCxnSpPr>
            <a:cxnSpLocks noChangeShapeType="1"/>
          </p:cNvCxnSpPr>
          <p:nvPr/>
        </p:nvCxnSpPr>
        <p:spPr bwMode="auto">
          <a:xfrm>
            <a:off x="6913973" y="918465"/>
            <a:ext cx="0" cy="46702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11" name="Rectangle 93"/>
          <p:cNvSpPr>
            <a:spLocks noChangeArrowheads="1"/>
          </p:cNvSpPr>
          <p:nvPr/>
        </p:nvSpPr>
        <p:spPr bwMode="auto">
          <a:xfrm>
            <a:off x="653060" y="966253"/>
            <a:ext cx="1581956" cy="4981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ADMIN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Oval 94"/>
          <p:cNvSpPr>
            <a:spLocks noChangeArrowheads="1"/>
          </p:cNvSpPr>
          <p:nvPr/>
        </p:nvSpPr>
        <p:spPr bwMode="auto">
          <a:xfrm>
            <a:off x="3895489" y="2357189"/>
            <a:ext cx="1504121" cy="145281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alibri" pitchFamily="34" charset="0"/>
                <a:cs typeface="Arial" pitchFamily="34" charset="0"/>
              </a:rPr>
              <a:t>2.0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Cars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and Wheels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Oval 95"/>
          <p:cNvSpPr>
            <a:spLocks noChangeArrowheads="1"/>
          </p:cNvSpPr>
          <p:nvPr/>
        </p:nvSpPr>
        <p:spPr bwMode="auto">
          <a:xfrm>
            <a:off x="3884565" y="4241941"/>
            <a:ext cx="1486369" cy="147306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alibri" pitchFamily="34" charset="0"/>
                <a:cs typeface="Arial" pitchFamily="34" charset="0"/>
              </a:rPr>
              <a:t>3.0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alibri" pitchFamily="34" charset="0"/>
                <a:cs typeface="Arial" pitchFamily="34" charset="0"/>
              </a:rPr>
              <a:t>Sales and Deals</a:t>
            </a:r>
          </a:p>
        </p:txBody>
      </p:sp>
      <p:sp>
        <p:nvSpPr>
          <p:cNvPr id="115" name="Oval 97"/>
          <p:cNvSpPr>
            <a:spLocks noChangeArrowheads="1"/>
          </p:cNvSpPr>
          <p:nvPr/>
        </p:nvSpPr>
        <p:spPr bwMode="auto">
          <a:xfrm>
            <a:off x="3962400" y="499953"/>
            <a:ext cx="1447800" cy="141193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1.0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Login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 Box 98"/>
          <p:cNvSpPr txBox="1">
            <a:spLocks noChangeArrowheads="1"/>
          </p:cNvSpPr>
          <p:nvPr/>
        </p:nvSpPr>
        <p:spPr bwMode="auto">
          <a:xfrm>
            <a:off x="2667000" y="6858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Request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 Box 99"/>
          <p:cNvSpPr txBox="1">
            <a:spLocks noChangeArrowheads="1"/>
          </p:cNvSpPr>
          <p:nvPr/>
        </p:nvSpPr>
        <p:spPr bwMode="auto">
          <a:xfrm>
            <a:off x="2438400" y="2286000"/>
            <a:ext cx="1447800" cy="533399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Manage car details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 Box 102"/>
          <p:cNvSpPr txBox="1">
            <a:spLocks noChangeArrowheads="1"/>
          </p:cNvSpPr>
          <p:nvPr/>
        </p:nvSpPr>
        <p:spPr bwMode="auto">
          <a:xfrm>
            <a:off x="5486400" y="457200"/>
            <a:ext cx="1371601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Verify, Store Detail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 Box 103"/>
          <p:cNvSpPr txBox="1">
            <a:spLocks noChangeArrowheads="1"/>
          </p:cNvSpPr>
          <p:nvPr/>
        </p:nvSpPr>
        <p:spPr bwMode="auto">
          <a:xfrm>
            <a:off x="5562600" y="1371600"/>
            <a:ext cx="1252865" cy="39100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 Box 104"/>
          <p:cNvSpPr txBox="1">
            <a:spLocks noChangeArrowheads="1"/>
          </p:cNvSpPr>
          <p:nvPr/>
        </p:nvSpPr>
        <p:spPr bwMode="auto">
          <a:xfrm>
            <a:off x="2590800" y="1371600"/>
            <a:ext cx="12192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 Box 105"/>
          <p:cNvSpPr txBox="1">
            <a:spLocks noChangeArrowheads="1"/>
          </p:cNvSpPr>
          <p:nvPr/>
        </p:nvSpPr>
        <p:spPr bwMode="auto">
          <a:xfrm>
            <a:off x="2590800" y="3276600"/>
            <a:ext cx="1157260" cy="338554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Text Box 107"/>
          <p:cNvSpPr txBox="1">
            <a:spLocks noChangeArrowheads="1"/>
          </p:cNvSpPr>
          <p:nvPr/>
        </p:nvSpPr>
        <p:spPr bwMode="auto">
          <a:xfrm>
            <a:off x="2590800" y="5029200"/>
            <a:ext cx="1254336" cy="414891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Response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Text Box 109"/>
          <p:cNvSpPr txBox="1">
            <a:spLocks noChangeArrowheads="1"/>
          </p:cNvSpPr>
          <p:nvPr/>
        </p:nvSpPr>
        <p:spPr bwMode="auto">
          <a:xfrm>
            <a:off x="6974056" y="990600"/>
            <a:ext cx="1865144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LOGIN_MASTER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0" name="AutoShape 112"/>
          <p:cNvCxnSpPr>
            <a:cxnSpLocks noChangeShapeType="1"/>
          </p:cNvCxnSpPr>
          <p:nvPr/>
        </p:nvCxnSpPr>
        <p:spPr bwMode="auto">
          <a:xfrm rot="16200000" flipH="1">
            <a:off x="4487061" y="5952339"/>
            <a:ext cx="481506" cy="682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31" name="AutoShape 113"/>
          <p:cNvSpPr>
            <a:spLocks noChangeArrowheads="1"/>
          </p:cNvSpPr>
          <p:nvPr/>
        </p:nvSpPr>
        <p:spPr bwMode="auto">
          <a:xfrm>
            <a:off x="4419600" y="6172200"/>
            <a:ext cx="578029" cy="521329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2" name="AutoShape 82"/>
          <p:cNvCxnSpPr>
            <a:cxnSpLocks noChangeShapeType="1"/>
          </p:cNvCxnSpPr>
          <p:nvPr/>
        </p:nvCxnSpPr>
        <p:spPr bwMode="auto">
          <a:xfrm>
            <a:off x="4038600" y="990600"/>
            <a:ext cx="13716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33" name="AutoShape 82"/>
          <p:cNvCxnSpPr>
            <a:cxnSpLocks noChangeShapeType="1"/>
          </p:cNvCxnSpPr>
          <p:nvPr/>
        </p:nvCxnSpPr>
        <p:spPr bwMode="auto">
          <a:xfrm>
            <a:off x="3929660" y="2895600"/>
            <a:ext cx="14478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34" name="AutoShape 82"/>
          <p:cNvCxnSpPr>
            <a:cxnSpLocks noChangeShapeType="1"/>
          </p:cNvCxnSpPr>
          <p:nvPr/>
        </p:nvCxnSpPr>
        <p:spPr bwMode="auto">
          <a:xfrm>
            <a:off x="3929660" y="4800600"/>
            <a:ext cx="13716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36" name="AutoShape 9"/>
          <p:cNvCxnSpPr>
            <a:cxnSpLocks noChangeShapeType="1"/>
          </p:cNvCxnSpPr>
          <p:nvPr/>
        </p:nvCxnSpPr>
        <p:spPr bwMode="auto">
          <a:xfrm rot="10800000">
            <a:off x="5410202" y="1295400"/>
            <a:ext cx="1447799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47" name="AutoShape 66"/>
          <p:cNvCxnSpPr>
            <a:cxnSpLocks noChangeShapeType="1"/>
          </p:cNvCxnSpPr>
          <p:nvPr/>
        </p:nvCxnSpPr>
        <p:spPr bwMode="auto">
          <a:xfrm>
            <a:off x="4724400" y="3810000"/>
            <a:ext cx="683" cy="44530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52" name="TextBox 151"/>
          <p:cNvSpPr txBox="1"/>
          <p:nvPr/>
        </p:nvSpPr>
        <p:spPr>
          <a:xfrm>
            <a:off x="2590800" y="41148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Manage Sales and Deals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9" name="AutoShape 68"/>
          <p:cNvCxnSpPr>
            <a:cxnSpLocks noChangeShapeType="1"/>
          </p:cNvCxnSpPr>
          <p:nvPr/>
        </p:nvCxnSpPr>
        <p:spPr bwMode="auto">
          <a:xfrm flipV="1">
            <a:off x="6934200" y="1371600"/>
            <a:ext cx="1849027" cy="40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8" name="Rectangle 37"/>
          <p:cNvSpPr/>
          <p:nvPr/>
        </p:nvSpPr>
        <p:spPr>
          <a:xfrm>
            <a:off x="304800" y="304800"/>
            <a:ext cx="86106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AutoShape 6"/>
          <p:cNvCxnSpPr>
            <a:cxnSpLocks noChangeShapeType="1"/>
          </p:cNvCxnSpPr>
          <p:nvPr/>
        </p:nvCxnSpPr>
        <p:spPr bwMode="auto">
          <a:xfrm>
            <a:off x="4681090" y="4658213"/>
            <a:ext cx="5639" cy="4556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" name="AutoShape 7"/>
          <p:cNvCxnSpPr>
            <a:cxnSpLocks noChangeShapeType="1"/>
          </p:cNvCxnSpPr>
          <p:nvPr/>
        </p:nvCxnSpPr>
        <p:spPr bwMode="auto">
          <a:xfrm>
            <a:off x="1665472" y="3810000"/>
            <a:ext cx="2230846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" name="AutoShape 21"/>
          <p:cNvCxnSpPr>
            <a:cxnSpLocks noChangeShapeType="1"/>
          </p:cNvCxnSpPr>
          <p:nvPr/>
        </p:nvCxnSpPr>
        <p:spPr bwMode="auto">
          <a:xfrm>
            <a:off x="4683909" y="1085053"/>
            <a:ext cx="705" cy="530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8" name="AutoShape 27"/>
          <p:cNvCxnSpPr>
            <a:cxnSpLocks noChangeShapeType="1"/>
          </p:cNvCxnSpPr>
          <p:nvPr/>
        </p:nvCxnSpPr>
        <p:spPr bwMode="auto">
          <a:xfrm>
            <a:off x="2040115" y="2014427"/>
            <a:ext cx="1950247" cy="1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910013" y="1615315"/>
            <a:ext cx="1597710" cy="143956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4.0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alibri" pitchFamily="34" charset="0"/>
                <a:cs typeface="Arial" pitchFamily="34" charset="0"/>
              </a:rPr>
              <a:t>Payment Details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AutoShape 33"/>
          <p:cNvCxnSpPr>
            <a:cxnSpLocks noChangeShapeType="1"/>
          </p:cNvCxnSpPr>
          <p:nvPr/>
        </p:nvCxnSpPr>
        <p:spPr bwMode="auto">
          <a:xfrm>
            <a:off x="4686023" y="3054881"/>
            <a:ext cx="705" cy="27602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5" name="AutoShape 34"/>
          <p:cNvCxnSpPr>
            <a:cxnSpLocks noChangeShapeType="1"/>
          </p:cNvCxnSpPr>
          <p:nvPr/>
        </p:nvCxnSpPr>
        <p:spPr bwMode="auto">
          <a:xfrm rot="5400000">
            <a:off x="907337" y="3064181"/>
            <a:ext cx="1562216" cy="1855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6" name="AutoShape 35"/>
          <p:cNvCxnSpPr>
            <a:cxnSpLocks noChangeShapeType="1"/>
          </p:cNvCxnSpPr>
          <p:nvPr/>
        </p:nvCxnSpPr>
        <p:spPr bwMode="auto">
          <a:xfrm flipH="1">
            <a:off x="1460046" y="4060596"/>
            <a:ext cx="244996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" name="AutoShape 36"/>
          <p:cNvCxnSpPr>
            <a:cxnSpLocks noChangeShapeType="1"/>
          </p:cNvCxnSpPr>
          <p:nvPr/>
        </p:nvCxnSpPr>
        <p:spPr bwMode="auto">
          <a:xfrm rot="5400000" flipH="1" flipV="1">
            <a:off x="593339" y="3159059"/>
            <a:ext cx="1742491" cy="907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8" name="AutoShape 37"/>
          <p:cNvSpPr>
            <a:spLocks noChangeArrowheads="1"/>
          </p:cNvSpPr>
          <p:nvPr/>
        </p:nvSpPr>
        <p:spPr bwMode="auto">
          <a:xfrm>
            <a:off x="4419600" y="609600"/>
            <a:ext cx="518045" cy="475453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3846578" y="3330907"/>
            <a:ext cx="1661145" cy="144286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alibri" pitchFamily="34" charset="0"/>
                <a:cs typeface="Arial" pitchFamily="34" charset="0"/>
              </a:rPr>
              <a:t>5.0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alibri" pitchFamily="34" charset="0"/>
                <a:cs typeface="Arial" pitchFamily="34" charset="0"/>
              </a:rPr>
              <a:t> Settings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2307323" y="3359151"/>
            <a:ext cx="153863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Request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2307323" y="4197351"/>
            <a:ext cx="1218496" cy="36055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09600" y="1905000"/>
            <a:ext cx="1371600" cy="37812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Admin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AutoShape 51"/>
          <p:cNvSpPr>
            <a:spLocks noChangeArrowheads="1"/>
          </p:cNvSpPr>
          <p:nvPr/>
        </p:nvSpPr>
        <p:spPr bwMode="auto">
          <a:xfrm>
            <a:off x="4440923" y="5111751"/>
            <a:ext cx="609600" cy="475453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AutoShape 82"/>
          <p:cNvCxnSpPr>
            <a:cxnSpLocks noChangeShapeType="1"/>
          </p:cNvCxnSpPr>
          <p:nvPr/>
        </p:nvCxnSpPr>
        <p:spPr bwMode="auto">
          <a:xfrm>
            <a:off x="3907523" y="2139951"/>
            <a:ext cx="15240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5" name="AutoShape 82"/>
          <p:cNvCxnSpPr>
            <a:cxnSpLocks noChangeShapeType="1"/>
          </p:cNvCxnSpPr>
          <p:nvPr/>
        </p:nvCxnSpPr>
        <p:spPr bwMode="auto">
          <a:xfrm>
            <a:off x="3907523" y="3816351"/>
            <a:ext cx="15240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16" name="TextBox 115"/>
          <p:cNvSpPr txBox="1"/>
          <p:nvPr/>
        </p:nvSpPr>
        <p:spPr>
          <a:xfrm>
            <a:off x="2307323" y="1377951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Add Payment Details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307323" y="2292351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Reply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AutoShape 23"/>
          <p:cNvCxnSpPr>
            <a:cxnSpLocks noChangeShapeType="1"/>
          </p:cNvCxnSpPr>
          <p:nvPr/>
        </p:nvCxnSpPr>
        <p:spPr bwMode="auto">
          <a:xfrm rot="10800000">
            <a:off x="2002523" y="2216151"/>
            <a:ext cx="19050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2" name="Rectangle 41"/>
          <p:cNvSpPr/>
          <p:nvPr/>
        </p:nvSpPr>
        <p:spPr>
          <a:xfrm>
            <a:off x="304800" y="304800"/>
            <a:ext cx="86106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SECOND LEVEL </a:t>
            </a:r>
            <a:br>
              <a:rPr lang="en-US" u="sng" dirty="0" smtClean="0"/>
            </a:br>
            <a:r>
              <a:rPr lang="en-US" dirty="0" smtClean="0"/>
              <a:t>DFD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6106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762000"/>
          <a:ext cx="6248400" cy="57730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/>
                <a:gridCol w="5486400"/>
              </a:tblGrid>
              <a:tr h="40432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No.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Particular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4967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Project</a:t>
                      </a:r>
                      <a:r>
                        <a:rPr lang="en-US" sz="1600" baseline="0" dirty="0" smtClean="0"/>
                        <a:t> Profile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4967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2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About Organization</a:t>
                      </a:r>
                      <a:endParaRPr lang="en-US" sz="16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4967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3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Existing System</a:t>
                      </a:r>
                      <a:endParaRPr lang="en-US" sz="16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4967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4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Need For New System</a:t>
                      </a:r>
                      <a:endParaRPr lang="en-US" sz="16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4967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5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Hardware &amp; Software Requirement</a:t>
                      </a:r>
                      <a:endParaRPr lang="en-US" sz="16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4967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6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System Flow Chart</a:t>
                      </a:r>
                      <a:endParaRPr lang="en-US" sz="16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4967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7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Context Level Diagram</a:t>
                      </a:r>
                      <a:endParaRPr lang="en-US" sz="16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60397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8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DFD(Data Flow Diagram)</a:t>
                      </a:r>
                      <a:r>
                        <a:rPr lang="en-US" sz="1600" baseline="0" dirty="0" smtClean="0"/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First Level DFD(Admin)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Second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Level DFD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4967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9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E-R Diagram</a:t>
                      </a:r>
                      <a:endParaRPr lang="en-US" sz="16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4967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10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Data Dictionary</a:t>
                      </a:r>
                      <a:endParaRPr lang="en-US" sz="16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4967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11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Input Design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4967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12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Output Design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4967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13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Testing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4967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14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Bibliography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 rot="10800000" flipV="1">
            <a:off x="3810000" y="0"/>
            <a:ext cx="167660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Calibri" pitchFamily="34" charset="0"/>
              </a:rPr>
              <a:t>INDEX</a:t>
            </a:r>
            <a:endParaRPr lang="en-US" sz="3600" b="1" u="sng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AutoShape 66"/>
          <p:cNvCxnSpPr>
            <a:cxnSpLocks noChangeShapeType="1"/>
          </p:cNvCxnSpPr>
          <p:nvPr/>
        </p:nvCxnSpPr>
        <p:spPr bwMode="auto">
          <a:xfrm>
            <a:off x="4724400" y="1905000"/>
            <a:ext cx="683" cy="44530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" name="AutoShape 68"/>
          <p:cNvCxnSpPr>
            <a:cxnSpLocks noChangeShapeType="1"/>
          </p:cNvCxnSpPr>
          <p:nvPr/>
        </p:nvCxnSpPr>
        <p:spPr bwMode="auto">
          <a:xfrm flipV="1">
            <a:off x="6913973" y="914400"/>
            <a:ext cx="1849027" cy="40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" name="AutoShape 70"/>
          <p:cNvCxnSpPr>
            <a:cxnSpLocks noChangeShapeType="1"/>
          </p:cNvCxnSpPr>
          <p:nvPr/>
        </p:nvCxnSpPr>
        <p:spPr bwMode="auto">
          <a:xfrm>
            <a:off x="2235016" y="1098034"/>
            <a:ext cx="174786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7" name="AutoShape 71"/>
          <p:cNvCxnSpPr>
            <a:cxnSpLocks noChangeShapeType="1"/>
          </p:cNvCxnSpPr>
          <p:nvPr/>
        </p:nvCxnSpPr>
        <p:spPr bwMode="auto">
          <a:xfrm flipH="1">
            <a:off x="2235016" y="1313806"/>
            <a:ext cx="1711680" cy="72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" name="AutoShape 72"/>
          <p:cNvCxnSpPr>
            <a:cxnSpLocks noChangeShapeType="1"/>
          </p:cNvCxnSpPr>
          <p:nvPr/>
        </p:nvCxnSpPr>
        <p:spPr bwMode="auto">
          <a:xfrm>
            <a:off x="2063643" y="2949477"/>
            <a:ext cx="186257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" name="AutoShape 73"/>
          <p:cNvCxnSpPr>
            <a:cxnSpLocks noChangeShapeType="1"/>
          </p:cNvCxnSpPr>
          <p:nvPr/>
        </p:nvCxnSpPr>
        <p:spPr bwMode="auto">
          <a:xfrm flipV="1">
            <a:off x="2063643" y="1463688"/>
            <a:ext cx="683" cy="14850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" name="AutoShape 75"/>
          <p:cNvCxnSpPr>
            <a:cxnSpLocks noChangeShapeType="1"/>
          </p:cNvCxnSpPr>
          <p:nvPr/>
        </p:nvCxnSpPr>
        <p:spPr bwMode="auto">
          <a:xfrm flipH="1">
            <a:off x="1817849" y="3176111"/>
            <a:ext cx="21445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" name="AutoShape 76"/>
          <p:cNvCxnSpPr>
            <a:cxnSpLocks noChangeShapeType="1"/>
          </p:cNvCxnSpPr>
          <p:nvPr/>
        </p:nvCxnSpPr>
        <p:spPr bwMode="auto">
          <a:xfrm flipV="1">
            <a:off x="1817849" y="1463688"/>
            <a:ext cx="683" cy="171169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" name="AutoShape 88"/>
          <p:cNvCxnSpPr>
            <a:cxnSpLocks noChangeShapeType="1"/>
          </p:cNvCxnSpPr>
          <p:nvPr/>
        </p:nvCxnSpPr>
        <p:spPr bwMode="auto">
          <a:xfrm>
            <a:off x="5245989" y="1027799"/>
            <a:ext cx="1629749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" name="AutoShape 90"/>
          <p:cNvCxnSpPr>
            <a:cxnSpLocks noChangeShapeType="1"/>
          </p:cNvCxnSpPr>
          <p:nvPr/>
        </p:nvCxnSpPr>
        <p:spPr bwMode="auto">
          <a:xfrm>
            <a:off x="6913973" y="918465"/>
            <a:ext cx="0" cy="46702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990600" y="990600"/>
            <a:ext cx="1581956" cy="4981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ADMIN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94"/>
          <p:cNvSpPr>
            <a:spLocks noChangeArrowheads="1"/>
          </p:cNvSpPr>
          <p:nvPr/>
        </p:nvSpPr>
        <p:spPr bwMode="auto">
          <a:xfrm>
            <a:off x="3895489" y="2357189"/>
            <a:ext cx="1504121" cy="145281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alibri" pitchFamily="34" charset="0"/>
                <a:cs typeface="Arial" pitchFamily="34" charset="0"/>
              </a:rPr>
              <a:t>2.2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alibri" pitchFamily="34" charset="0"/>
                <a:cs typeface="Arial" pitchFamily="34" charset="0"/>
              </a:rPr>
              <a:t>Vehicle’s Features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97"/>
          <p:cNvSpPr>
            <a:spLocks noChangeArrowheads="1"/>
          </p:cNvSpPr>
          <p:nvPr/>
        </p:nvSpPr>
        <p:spPr bwMode="auto">
          <a:xfrm>
            <a:off x="3962400" y="499953"/>
            <a:ext cx="1447800" cy="141193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.1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Basic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Info.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98"/>
          <p:cNvSpPr txBox="1">
            <a:spLocks noChangeArrowheads="1"/>
          </p:cNvSpPr>
          <p:nvPr/>
        </p:nvSpPr>
        <p:spPr bwMode="auto">
          <a:xfrm>
            <a:off x="2438400" y="4572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Add Basic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info of vehicle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102"/>
          <p:cNvSpPr txBox="1">
            <a:spLocks noChangeArrowheads="1"/>
          </p:cNvSpPr>
          <p:nvPr/>
        </p:nvSpPr>
        <p:spPr bwMode="auto">
          <a:xfrm>
            <a:off x="5486400" y="685800"/>
            <a:ext cx="1371601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Store Detail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103"/>
          <p:cNvSpPr txBox="1">
            <a:spLocks noChangeArrowheads="1"/>
          </p:cNvSpPr>
          <p:nvPr/>
        </p:nvSpPr>
        <p:spPr bwMode="auto">
          <a:xfrm>
            <a:off x="5562600" y="1371600"/>
            <a:ext cx="1252865" cy="39100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104"/>
          <p:cNvSpPr txBox="1">
            <a:spLocks noChangeArrowheads="1"/>
          </p:cNvSpPr>
          <p:nvPr/>
        </p:nvSpPr>
        <p:spPr bwMode="auto">
          <a:xfrm>
            <a:off x="2819400" y="14478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Reply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105"/>
          <p:cNvSpPr txBox="1">
            <a:spLocks noChangeArrowheads="1"/>
          </p:cNvSpPr>
          <p:nvPr/>
        </p:nvSpPr>
        <p:spPr bwMode="auto">
          <a:xfrm>
            <a:off x="2590800" y="3276600"/>
            <a:ext cx="1157260" cy="338554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09"/>
          <p:cNvSpPr txBox="1">
            <a:spLocks noChangeArrowheads="1"/>
          </p:cNvSpPr>
          <p:nvPr/>
        </p:nvSpPr>
        <p:spPr bwMode="auto">
          <a:xfrm>
            <a:off x="6974056" y="990600"/>
            <a:ext cx="1865144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BASIC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_MASTER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AutoShape 82"/>
          <p:cNvCxnSpPr>
            <a:cxnSpLocks noChangeShapeType="1"/>
          </p:cNvCxnSpPr>
          <p:nvPr/>
        </p:nvCxnSpPr>
        <p:spPr bwMode="auto">
          <a:xfrm>
            <a:off x="4038600" y="990600"/>
            <a:ext cx="13716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3" name="AutoShape 82"/>
          <p:cNvCxnSpPr>
            <a:cxnSpLocks noChangeShapeType="1"/>
          </p:cNvCxnSpPr>
          <p:nvPr/>
        </p:nvCxnSpPr>
        <p:spPr bwMode="auto">
          <a:xfrm>
            <a:off x="3929660" y="2895600"/>
            <a:ext cx="14478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5" name="AutoShape 9"/>
          <p:cNvCxnSpPr>
            <a:cxnSpLocks noChangeShapeType="1"/>
          </p:cNvCxnSpPr>
          <p:nvPr/>
        </p:nvCxnSpPr>
        <p:spPr bwMode="auto">
          <a:xfrm rot="10800000">
            <a:off x="5410202" y="1295400"/>
            <a:ext cx="1447799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8" name="AutoShape 68"/>
          <p:cNvCxnSpPr>
            <a:cxnSpLocks noChangeShapeType="1"/>
          </p:cNvCxnSpPr>
          <p:nvPr/>
        </p:nvCxnSpPr>
        <p:spPr bwMode="auto">
          <a:xfrm flipV="1">
            <a:off x="6934200" y="1371600"/>
            <a:ext cx="1849027" cy="40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9" name="Rectangle 38"/>
          <p:cNvSpPr/>
          <p:nvPr/>
        </p:nvSpPr>
        <p:spPr>
          <a:xfrm>
            <a:off x="304800" y="304800"/>
            <a:ext cx="86868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AutoShape 68"/>
          <p:cNvCxnSpPr>
            <a:cxnSpLocks noChangeShapeType="1"/>
          </p:cNvCxnSpPr>
          <p:nvPr/>
        </p:nvCxnSpPr>
        <p:spPr bwMode="auto">
          <a:xfrm flipV="1">
            <a:off x="6934200" y="2819400"/>
            <a:ext cx="1849027" cy="40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3" name="AutoShape 88"/>
          <p:cNvCxnSpPr>
            <a:cxnSpLocks noChangeShapeType="1"/>
          </p:cNvCxnSpPr>
          <p:nvPr/>
        </p:nvCxnSpPr>
        <p:spPr bwMode="auto">
          <a:xfrm>
            <a:off x="5257800" y="2895600"/>
            <a:ext cx="1629749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4" name="AutoShape 90"/>
          <p:cNvCxnSpPr>
            <a:cxnSpLocks noChangeShapeType="1"/>
          </p:cNvCxnSpPr>
          <p:nvPr/>
        </p:nvCxnSpPr>
        <p:spPr bwMode="auto">
          <a:xfrm>
            <a:off x="6934200" y="2823465"/>
            <a:ext cx="0" cy="46702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6" name="Text Box 102"/>
          <p:cNvSpPr txBox="1">
            <a:spLocks noChangeArrowheads="1"/>
          </p:cNvSpPr>
          <p:nvPr/>
        </p:nvSpPr>
        <p:spPr bwMode="auto">
          <a:xfrm>
            <a:off x="5486400" y="2514600"/>
            <a:ext cx="1371601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Store Detail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103"/>
          <p:cNvSpPr txBox="1">
            <a:spLocks noChangeArrowheads="1"/>
          </p:cNvSpPr>
          <p:nvPr/>
        </p:nvSpPr>
        <p:spPr bwMode="auto">
          <a:xfrm>
            <a:off x="5638800" y="3276600"/>
            <a:ext cx="1252865" cy="39100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AutoShape 9"/>
          <p:cNvCxnSpPr>
            <a:cxnSpLocks noChangeShapeType="1"/>
          </p:cNvCxnSpPr>
          <p:nvPr/>
        </p:nvCxnSpPr>
        <p:spPr bwMode="auto">
          <a:xfrm rot="10800000">
            <a:off x="5410200" y="3200400"/>
            <a:ext cx="1447799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0" name="AutoShape 68"/>
          <p:cNvCxnSpPr>
            <a:cxnSpLocks noChangeShapeType="1"/>
          </p:cNvCxnSpPr>
          <p:nvPr/>
        </p:nvCxnSpPr>
        <p:spPr bwMode="auto">
          <a:xfrm flipV="1">
            <a:off x="6954427" y="3276600"/>
            <a:ext cx="1849027" cy="40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63" name="Text Box 109"/>
          <p:cNvSpPr txBox="1">
            <a:spLocks noChangeArrowheads="1"/>
          </p:cNvSpPr>
          <p:nvPr/>
        </p:nvSpPr>
        <p:spPr bwMode="auto">
          <a:xfrm>
            <a:off x="7010400" y="2895600"/>
            <a:ext cx="19050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FEATURE_MASTER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14600" y="23622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Vehicle features info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" y="58674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="1" u="sng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 LEVEL DFD OF 2.0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AutoShape 66"/>
          <p:cNvCxnSpPr>
            <a:cxnSpLocks noChangeShapeType="1"/>
          </p:cNvCxnSpPr>
          <p:nvPr/>
        </p:nvCxnSpPr>
        <p:spPr bwMode="auto">
          <a:xfrm>
            <a:off x="4724400" y="1905000"/>
            <a:ext cx="683" cy="44530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8" name="AutoShape 68"/>
          <p:cNvCxnSpPr>
            <a:cxnSpLocks noChangeShapeType="1"/>
          </p:cNvCxnSpPr>
          <p:nvPr/>
        </p:nvCxnSpPr>
        <p:spPr bwMode="auto">
          <a:xfrm flipV="1">
            <a:off x="6913973" y="914400"/>
            <a:ext cx="1849027" cy="40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9" name="AutoShape 70"/>
          <p:cNvCxnSpPr>
            <a:cxnSpLocks noChangeShapeType="1"/>
          </p:cNvCxnSpPr>
          <p:nvPr/>
        </p:nvCxnSpPr>
        <p:spPr bwMode="auto">
          <a:xfrm>
            <a:off x="2235016" y="1098034"/>
            <a:ext cx="174786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0" name="AutoShape 71"/>
          <p:cNvCxnSpPr>
            <a:cxnSpLocks noChangeShapeType="1"/>
          </p:cNvCxnSpPr>
          <p:nvPr/>
        </p:nvCxnSpPr>
        <p:spPr bwMode="auto">
          <a:xfrm flipH="1">
            <a:off x="2235016" y="1313806"/>
            <a:ext cx="1711680" cy="72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" name="AutoShape 72"/>
          <p:cNvCxnSpPr>
            <a:cxnSpLocks noChangeShapeType="1"/>
          </p:cNvCxnSpPr>
          <p:nvPr/>
        </p:nvCxnSpPr>
        <p:spPr bwMode="auto">
          <a:xfrm>
            <a:off x="2063643" y="2949477"/>
            <a:ext cx="186257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2" name="AutoShape 73"/>
          <p:cNvCxnSpPr>
            <a:cxnSpLocks noChangeShapeType="1"/>
          </p:cNvCxnSpPr>
          <p:nvPr/>
        </p:nvCxnSpPr>
        <p:spPr bwMode="auto">
          <a:xfrm flipV="1">
            <a:off x="2063643" y="1463688"/>
            <a:ext cx="683" cy="14850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3" name="AutoShape 75"/>
          <p:cNvCxnSpPr>
            <a:cxnSpLocks noChangeShapeType="1"/>
          </p:cNvCxnSpPr>
          <p:nvPr/>
        </p:nvCxnSpPr>
        <p:spPr bwMode="auto">
          <a:xfrm flipH="1">
            <a:off x="1817849" y="3176111"/>
            <a:ext cx="21445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4" name="AutoShape 76"/>
          <p:cNvCxnSpPr>
            <a:cxnSpLocks noChangeShapeType="1"/>
          </p:cNvCxnSpPr>
          <p:nvPr/>
        </p:nvCxnSpPr>
        <p:spPr bwMode="auto">
          <a:xfrm flipV="1">
            <a:off x="1817849" y="1463688"/>
            <a:ext cx="683" cy="171169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5" name="AutoShape 84"/>
          <p:cNvCxnSpPr>
            <a:cxnSpLocks noChangeShapeType="1"/>
          </p:cNvCxnSpPr>
          <p:nvPr/>
        </p:nvCxnSpPr>
        <p:spPr bwMode="auto">
          <a:xfrm flipH="1">
            <a:off x="1323531" y="4945011"/>
            <a:ext cx="2579469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6" name="AutoShape 85"/>
          <p:cNvCxnSpPr>
            <a:cxnSpLocks noChangeShapeType="1"/>
          </p:cNvCxnSpPr>
          <p:nvPr/>
        </p:nvCxnSpPr>
        <p:spPr bwMode="auto">
          <a:xfrm flipV="1">
            <a:off x="1579566" y="1463688"/>
            <a:ext cx="683" cy="327423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7" name="AutoShape 86"/>
          <p:cNvCxnSpPr>
            <a:cxnSpLocks noChangeShapeType="1"/>
          </p:cNvCxnSpPr>
          <p:nvPr/>
        </p:nvCxnSpPr>
        <p:spPr bwMode="auto">
          <a:xfrm flipV="1">
            <a:off x="1323531" y="1475998"/>
            <a:ext cx="683" cy="34682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8" name="AutoShape 87"/>
          <p:cNvCxnSpPr>
            <a:cxnSpLocks noChangeShapeType="1"/>
          </p:cNvCxnSpPr>
          <p:nvPr/>
        </p:nvCxnSpPr>
        <p:spPr bwMode="auto">
          <a:xfrm>
            <a:off x="1572056" y="4738651"/>
            <a:ext cx="232343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9" name="AutoShape 88"/>
          <p:cNvCxnSpPr>
            <a:cxnSpLocks noChangeShapeType="1"/>
          </p:cNvCxnSpPr>
          <p:nvPr/>
        </p:nvCxnSpPr>
        <p:spPr bwMode="auto">
          <a:xfrm>
            <a:off x="5245989" y="1027799"/>
            <a:ext cx="1629749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0" name="AutoShape 90"/>
          <p:cNvCxnSpPr>
            <a:cxnSpLocks noChangeShapeType="1"/>
          </p:cNvCxnSpPr>
          <p:nvPr/>
        </p:nvCxnSpPr>
        <p:spPr bwMode="auto">
          <a:xfrm>
            <a:off x="6913973" y="918465"/>
            <a:ext cx="0" cy="46702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51" name="Rectangle 93"/>
          <p:cNvSpPr>
            <a:spLocks noChangeArrowheads="1"/>
          </p:cNvSpPr>
          <p:nvPr/>
        </p:nvSpPr>
        <p:spPr bwMode="auto">
          <a:xfrm>
            <a:off x="653060" y="966253"/>
            <a:ext cx="1581956" cy="4981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ADMIN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Oval 94"/>
          <p:cNvSpPr>
            <a:spLocks noChangeArrowheads="1"/>
          </p:cNvSpPr>
          <p:nvPr/>
        </p:nvSpPr>
        <p:spPr bwMode="auto">
          <a:xfrm>
            <a:off x="3895489" y="2357189"/>
            <a:ext cx="1504121" cy="145281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3.2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alibri" pitchFamily="34" charset="0"/>
                <a:cs typeface="Arial" pitchFamily="34" charset="0"/>
              </a:rPr>
              <a:t>Dealer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Oval 95"/>
          <p:cNvSpPr>
            <a:spLocks noChangeArrowheads="1"/>
          </p:cNvSpPr>
          <p:nvPr/>
        </p:nvSpPr>
        <p:spPr bwMode="auto">
          <a:xfrm>
            <a:off x="3884565" y="4241941"/>
            <a:ext cx="1486369" cy="147306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alibri" pitchFamily="34" charset="0"/>
                <a:cs typeface="Arial" pitchFamily="34" charset="0"/>
              </a:rPr>
              <a:t>3.3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alibri" pitchFamily="34" charset="0"/>
                <a:cs typeface="Arial" pitchFamily="34" charset="0"/>
              </a:rPr>
              <a:t>Supplier</a:t>
            </a:r>
          </a:p>
        </p:txBody>
      </p:sp>
      <p:sp>
        <p:nvSpPr>
          <p:cNvPr id="54" name="Oval 97"/>
          <p:cNvSpPr>
            <a:spLocks noChangeArrowheads="1"/>
          </p:cNvSpPr>
          <p:nvPr/>
        </p:nvSpPr>
        <p:spPr bwMode="auto">
          <a:xfrm>
            <a:off x="3962400" y="499953"/>
            <a:ext cx="1447800" cy="141193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alibri" pitchFamily="34" charset="0"/>
                <a:cs typeface="Arial" pitchFamily="34" charset="0"/>
              </a:rPr>
              <a:t>3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.1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alibri" pitchFamily="34" charset="0"/>
                <a:cs typeface="Arial" pitchFamily="34" charset="0"/>
              </a:rPr>
              <a:t>Customer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98"/>
          <p:cNvSpPr txBox="1">
            <a:spLocks noChangeArrowheads="1"/>
          </p:cNvSpPr>
          <p:nvPr/>
        </p:nvSpPr>
        <p:spPr bwMode="auto">
          <a:xfrm>
            <a:off x="2590800" y="533400"/>
            <a:ext cx="12954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Manage customers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99"/>
          <p:cNvSpPr txBox="1">
            <a:spLocks noChangeArrowheads="1"/>
          </p:cNvSpPr>
          <p:nvPr/>
        </p:nvSpPr>
        <p:spPr bwMode="auto">
          <a:xfrm>
            <a:off x="2362200" y="2286000"/>
            <a:ext cx="1447800" cy="533399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Manage  Dealers</a:t>
            </a:r>
          </a:p>
        </p:txBody>
      </p:sp>
      <p:sp>
        <p:nvSpPr>
          <p:cNvPr id="57" name="Text Box 102"/>
          <p:cNvSpPr txBox="1">
            <a:spLocks noChangeArrowheads="1"/>
          </p:cNvSpPr>
          <p:nvPr/>
        </p:nvSpPr>
        <p:spPr bwMode="auto">
          <a:xfrm>
            <a:off x="5486400" y="609600"/>
            <a:ext cx="1371601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Store Detail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 Box 103"/>
          <p:cNvSpPr txBox="1">
            <a:spLocks noChangeArrowheads="1"/>
          </p:cNvSpPr>
          <p:nvPr/>
        </p:nvSpPr>
        <p:spPr bwMode="auto">
          <a:xfrm>
            <a:off x="5562600" y="1371600"/>
            <a:ext cx="1252865" cy="39100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 Box 104"/>
          <p:cNvSpPr txBox="1">
            <a:spLocks noChangeArrowheads="1"/>
          </p:cNvSpPr>
          <p:nvPr/>
        </p:nvSpPr>
        <p:spPr bwMode="auto">
          <a:xfrm>
            <a:off x="2590800" y="1371600"/>
            <a:ext cx="12192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Reply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105"/>
          <p:cNvSpPr txBox="1">
            <a:spLocks noChangeArrowheads="1"/>
          </p:cNvSpPr>
          <p:nvPr/>
        </p:nvSpPr>
        <p:spPr bwMode="auto">
          <a:xfrm>
            <a:off x="2590800" y="3276600"/>
            <a:ext cx="1157260" cy="338554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Reply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 Box 107"/>
          <p:cNvSpPr txBox="1">
            <a:spLocks noChangeArrowheads="1"/>
          </p:cNvSpPr>
          <p:nvPr/>
        </p:nvSpPr>
        <p:spPr bwMode="auto">
          <a:xfrm>
            <a:off x="2590800" y="5029200"/>
            <a:ext cx="1254336" cy="414891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Reply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 Box 109"/>
          <p:cNvSpPr txBox="1">
            <a:spLocks noChangeArrowheads="1"/>
          </p:cNvSpPr>
          <p:nvPr/>
        </p:nvSpPr>
        <p:spPr bwMode="auto">
          <a:xfrm>
            <a:off x="6974056" y="990600"/>
            <a:ext cx="1865144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CUST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_MASTER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AutoShape 82"/>
          <p:cNvCxnSpPr>
            <a:cxnSpLocks noChangeShapeType="1"/>
          </p:cNvCxnSpPr>
          <p:nvPr/>
        </p:nvCxnSpPr>
        <p:spPr bwMode="auto">
          <a:xfrm>
            <a:off x="4038600" y="990600"/>
            <a:ext cx="13716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6" name="AutoShape 82"/>
          <p:cNvCxnSpPr>
            <a:cxnSpLocks noChangeShapeType="1"/>
          </p:cNvCxnSpPr>
          <p:nvPr/>
        </p:nvCxnSpPr>
        <p:spPr bwMode="auto">
          <a:xfrm>
            <a:off x="3929660" y="2895600"/>
            <a:ext cx="14478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7" name="AutoShape 82"/>
          <p:cNvCxnSpPr>
            <a:cxnSpLocks noChangeShapeType="1"/>
          </p:cNvCxnSpPr>
          <p:nvPr/>
        </p:nvCxnSpPr>
        <p:spPr bwMode="auto">
          <a:xfrm>
            <a:off x="3929660" y="4800600"/>
            <a:ext cx="13716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8" name="AutoShape 9"/>
          <p:cNvCxnSpPr>
            <a:cxnSpLocks noChangeShapeType="1"/>
          </p:cNvCxnSpPr>
          <p:nvPr/>
        </p:nvCxnSpPr>
        <p:spPr bwMode="auto">
          <a:xfrm rot="10800000">
            <a:off x="5410202" y="1295400"/>
            <a:ext cx="1447799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9" name="AutoShape 66"/>
          <p:cNvCxnSpPr>
            <a:cxnSpLocks noChangeShapeType="1"/>
          </p:cNvCxnSpPr>
          <p:nvPr/>
        </p:nvCxnSpPr>
        <p:spPr bwMode="auto">
          <a:xfrm>
            <a:off x="4724400" y="3810000"/>
            <a:ext cx="683" cy="44530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70" name="TextBox 69"/>
          <p:cNvSpPr txBox="1"/>
          <p:nvPr/>
        </p:nvSpPr>
        <p:spPr>
          <a:xfrm>
            <a:off x="2590800" y="41148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Manage Suppliers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AutoShape 68"/>
          <p:cNvCxnSpPr>
            <a:cxnSpLocks noChangeShapeType="1"/>
          </p:cNvCxnSpPr>
          <p:nvPr/>
        </p:nvCxnSpPr>
        <p:spPr bwMode="auto">
          <a:xfrm flipV="1">
            <a:off x="6934200" y="1371600"/>
            <a:ext cx="1849027" cy="40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2" name="Rectangle 71"/>
          <p:cNvSpPr/>
          <p:nvPr/>
        </p:nvSpPr>
        <p:spPr>
          <a:xfrm>
            <a:off x="304800" y="304800"/>
            <a:ext cx="86106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AutoShape 68"/>
          <p:cNvCxnSpPr>
            <a:cxnSpLocks noChangeShapeType="1"/>
          </p:cNvCxnSpPr>
          <p:nvPr/>
        </p:nvCxnSpPr>
        <p:spPr bwMode="auto">
          <a:xfrm flipV="1">
            <a:off x="6913973" y="2819400"/>
            <a:ext cx="1849027" cy="40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5" name="AutoShape 90"/>
          <p:cNvCxnSpPr>
            <a:cxnSpLocks noChangeShapeType="1"/>
          </p:cNvCxnSpPr>
          <p:nvPr/>
        </p:nvCxnSpPr>
        <p:spPr bwMode="auto">
          <a:xfrm>
            <a:off x="6913973" y="2823465"/>
            <a:ext cx="0" cy="46702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6" name="Text Box 102"/>
          <p:cNvSpPr txBox="1">
            <a:spLocks noChangeArrowheads="1"/>
          </p:cNvSpPr>
          <p:nvPr/>
        </p:nvSpPr>
        <p:spPr bwMode="auto">
          <a:xfrm>
            <a:off x="5486400" y="2514600"/>
            <a:ext cx="1371601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Store Detail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 Box 103"/>
          <p:cNvSpPr txBox="1">
            <a:spLocks noChangeArrowheads="1"/>
          </p:cNvSpPr>
          <p:nvPr/>
        </p:nvSpPr>
        <p:spPr bwMode="auto">
          <a:xfrm>
            <a:off x="5562600" y="3276600"/>
            <a:ext cx="1252865" cy="39100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 Box 109"/>
          <p:cNvSpPr txBox="1">
            <a:spLocks noChangeArrowheads="1"/>
          </p:cNvSpPr>
          <p:nvPr/>
        </p:nvSpPr>
        <p:spPr bwMode="auto">
          <a:xfrm>
            <a:off x="6934200" y="2895600"/>
            <a:ext cx="1865144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DEAL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_MASTER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AutoShape 9"/>
          <p:cNvCxnSpPr>
            <a:cxnSpLocks noChangeShapeType="1"/>
          </p:cNvCxnSpPr>
          <p:nvPr/>
        </p:nvCxnSpPr>
        <p:spPr bwMode="auto">
          <a:xfrm rot="10800000">
            <a:off x="5410202" y="3200400"/>
            <a:ext cx="1447799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0" name="AutoShape 68"/>
          <p:cNvCxnSpPr>
            <a:cxnSpLocks noChangeShapeType="1"/>
          </p:cNvCxnSpPr>
          <p:nvPr/>
        </p:nvCxnSpPr>
        <p:spPr bwMode="auto">
          <a:xfrm flipV="1">
            <a:off x="6934200" y="3276600"/>
            <a:ext cx="1849027" cy="40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84" name="AutoShape 88"/>
          <p:cNvCxnSpPr>
            <a:cxnSpLocks noChangeShapeType="1"/>
          </p:cNvCxnSpPr>
          <p:nvPr/>
        </p:nvCxnSpPr>
        <p:spPr bwMode="auto">
          <a:xfrm>
            <a:off x="5410200" y="2971800"/>
            <a:ext cx="1477349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7" name="AutoShape 68"/>
          <p:cNvCxnSpPr>
            <a:cxnSpLocks noChangeShapeType="1"/>
          </p:cNvCxnSpPr>
          <p:nvPr/>
        </p:nvCxnSpPr>
        <p:spPr bwMode="auto">
          <a:xfrm flipV="1">
            <a:off x="6913973" y="4724400"/>
            <a:ext cx="1849027" cy="40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88" name="AutoShape 90"/>
          <p:cNvCxnSpPr>
            <a:cxnSpLocks noChangeShapeType="1"/>
          </p:cNvCxnSpPr>
          <p:nvPr/>
        </p:nvCxnSpPr>
        <p:spPr bwMode="auto">
          <a:xfrm>
            <a:off x="6913973" y="4728465"/>
            <a:ext cx="0" cy="46702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89" name="Text Box 102"/>
          <p:cNvSpPr txBox="1">
            <a:spLocks noChangeArrowheads="1"/>
          </p:cNvSpPr>
          <p:nvPr/>
        </p:nvSpPr>
        <p:spPr bwMode="auto">
          <a:xfrm>
            <a:off x="5486400" y="4419600"/>
            <a:ext cx="1371601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Store Detail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Text Box 103"/>
          <p:cNvSpPr txBox="1">
            <a:spLocks noChangeArrowheads="1"/>
          </p:cNvSpPr>
          <p:nvPr/>
        </p:nvSpPr>
        <p:spPr bwMode="auto">
          <a:xfrm>
            <a:off x="5562600" y="5181600"/>
            <a:ext cx="1252865" cy="39100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2" name="AutoShape 9"/>
          <p:cNvCxnSpPr>
            <a:cxnSpLocks noChangeShapeType="1"/>
          </p:cNvCxnSpPr>
          <p:nvPr/>
        </p:nvCxnSpPr>
        <p:spPr bwMode="auto">
          <a:xfrm rot="10800000">
            <a:off x="5410202" y="5105400"/>
            <a:ext cx="1447799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3" name="AutoShape 68"/>
          <p:cNvCxnSpPr>
            <a:cxnSpLocks noChangeShapeType="1"/>
          </p:cNvCxnSpPr>
          <p:nvPr/>
        </p:nvCxnSpPr>
        <p:spPr bwMode="auto">
          <a:xfrm flipV="1">
            <a:off x="6934200" y="5181600"/>
            <a:ext cx="1849027" cy="40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4" name="AutoShape 88"/>
          <p:cNvCxnSpPr>
            <a:cxnSpLocks noChangeShapeType="1"/>
          </p:cNvCxnSpPr>
          <p:nvPr/>
        </p:nvCxnSpPr>
        <p:spPr bwMode="auto">
          <a:xfrm>
            <a:off x="5410200" y="4876800"/>
            <a:ext cx="1477349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96" name="TextBox 95"/>
          <p:cNvSpPr txBox="1"/>
          <p:nvPr/>
        </p:nvSpPr>
        <p:spPr>
          <a:xfrm>
            <a:off x="6858000" y="48006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SUP_MASTER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9600" y="58674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="1" u="sng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 LEVEL DFD OF 3.0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AutoShape 66"/>
          <p:cNvCxnSpPr>
            <a:cxnSpLocks noChangeShapeType="1"/>
          </p:cNvCxnSpPr>
          <p:nvPr/>
        </p:nvCxnSpPr>
        <p:spPr bwMode="auto">
          <a:xfrm>
            <a:off x="4724400" y="1905000"/>
            <a:ext cx="683" cy="44530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8" name="AutoShape 68"/>
          <p:cNvCxnSpPr>
            <a:cxnSpLocks noChangeShapeType="1"/>
          </p:cNvCxnSpPr>
          <p:nvPr/>
        </p:nvCxnSpPr>
        <p:spPr bwMode="auto">
          <a:xfrm flipV="1">
            <a:off x="6913973" y="914400"/>
            <a:ext cx="1849027" cy="40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9" name="AutoShape 70"/>
          <p:cNvCxnSpPr>
            <a:cxnSpLocks noChangeShapeType="1"/>
          </p:cNvCxnSpPr>
          <p:nvPr/>
        </p:nvCxnSpPr>
        <p:spPr bwMode="auto">
          <a:xfrm>
            <a:off x="2235016" y="1098034"/>
            <a:ext cx="174786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0" name="AutoShape 71"/>
          <p:cNvCxnSpPr>
            <a:cxnSpLocks noChangeShapeType="1"/>
          </p:cNvCxnSpPr>
          <p:nvPr/>
        </p:nvCxnSpPr>
        <p:spPr bwMode="auto">
          <a:xfrm flipH="1">
            <a:off x="2235016" y="1313806"/>
            <a:ext cx="1711680" cy="72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1" name="AutoShape 72"/>
          <p:cNvCxnSpPr>
            <a:cxnSpLocks noChangeShapeType="1"/>
          </p:cNvCxnSpPr>
          <p:nvPr/>
        </p:nvCxnSpPr>
        <p:spPr bwMode="auto">
          <a:xfrm>
            <a:off x="2063643" y="2949477"/>
            <a:ext cx="186257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2" name="AutoShape 73"/>
          <p:cNvCxnSpPr>
            <a:cxnSpLocks noChangeShapeType="1"/>
          </p:cNvCxnSpPr>
          <p:nvPr/>
        </p:nvCxnSpPr>
        <p:spPr bwMode="auto">
          <a:xfrm flipV="1">
            <a:off x="2063643" y="1463688"/>
            <a:ext cx="683" cy="14850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3" name="AutoShape 75"/>
          <p:cNvCxnSpPr>
            <a:cxnSpLocks noChangeShapeType="1"/>
          </p:cNvCxnSpPr>
          <p:nvPr/>
        </p:nvCxnSpPr>
        <p:spPr bwMode="auto">
          <a:xfrm flipH="1">
            <a:off x="1817849" y="3176111"/>
            <a:ext cx="21445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4" name="AutoShape 76"/>
          <p:cNvCxnSpPr>
            <a:cxnSpLocks noChangeShapeType="1"/>
          </p:cNvCxnSpPr>
          <p:nvPr/>
        </p:nvCxnSpPr>
        <p:spPr bwMode="auto">
          <a:xfrm flipV="1">
            <a:off x="1817849" y="1463688"/>
            <a:ext cx="683" cy="171169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5" name="AutoShape 88"/>
          <p:cNvCxnSpPr>
            <a:cxnSpLocks noChangeShapeType="1"/>
          </p:cNvCxnSpPr>
          <p:nvPr/>
        </p:nvCxnSpPr>
        <p:spPr bwMode="auto">
          <a:xfrm>
            <a:off x="5245989" y="1027799"/>
            <a:ext cx="1629749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6" name="AutoShape 90"/>
          <p:cNvCxnSpPr>
            <a:cxnSpLocks noChangeShapeType="1"/>
          </p:cNvCxnSpPr>
          <p:nvPr/>
        </p:nvCxnSpPr>
        <p:spPr bwMode="auto">
          <a:xfrm>
            <a:off x="6913973" y="918465"/>
            <a:ext cx="0" cy="46702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67" name="Rectangle 93"/>
          <p:cNvSpPr>
            <a:spLocks noChangeArrowheads="1"/>
          </p:cNvSpPr>
          <p:nvPr/>
        </p:nvSpPr>
        <p:spPr bwMode="auto">
          <a:xfrm>
            <a:off x="990600" y="990600"/>
            <a:ext cx="1581956" cy="4981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ADMIN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Oval 94"/>
          <p:cNvSpPr>
            <a:spLocks noChangeArrowheads="1"/>
          </p:cNvSpPr>
          <p:nvPr/>
        </p:nvSpPr>
        <p:spPr bwMode="auto">
          <a:xfrm>
            <a:off x="3895489" y="2357189"/>
            <a:ext cx="1504121" cy="145281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alibri" pitchFamily="34" charset="0"/>
                <a:cs typeface="Arial" pitchFamily="34" charset="0"/>
              </a:rPr>
              <a:t>4.2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Purchased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and Title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Oval 97"/>
          <p:cNvSpPr>
            <a:spLocks noChangeArrowheads="1"/>
          </p:cNvSpPr>
          <p:nvPr/>
        </p:nvSpPr>
        <p:spPr bwMode="auto">
          <a:xfrm>
            <a:off x="3962400" y="499953"/>
            <a:ext cx="1447800" cy="141193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4.1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cs typeface="Arial" pitchFamily="34" charset="0"/>
              </a:rPr>
              <a:t>Payment Agreement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 Box 98"/>
          <p:cNvSpPr txBox="1">
            <a:spLocks noChangeArrowheads="1"/>
          </p:cNvSpPr>
          <p:nvPr/>
        </p:nvSpPr>
        <p:spPr bwMode="auto">
          <a:xfrm>
            <a:off x="2667000" y="45720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Manage Payment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 Box 102"/>
          <p:cNvSpPr txBox="1">
            <a:spLocks noChangeArrowheads="1"/>
          </p:cNvSpPr>
          <p:nvPr/>
        </p:nvSpPr>
        <p:spPr bwMode="auto">
          <a:xfrm>
            <a:off x="5486400" y="685800"/>
            <a:ext cx="1371601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Store Detail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 Box 103"/>
          <p:cNvSpPr txBox="1">
            <a:spLocks noChangeArrowheads="1"/>
          </p:cNvSpPr>
          <p:nvPr/>
        </p:nvSpPr>
        <p:spPr bwMode="auto">
          <a:xfrm>
            <a:off x="5562600" y="1371600"/>
            <a:ext cx="1252865" cy="39100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 Box 104"/>
          <p:cNvSpPr txBox="1">
            <a:spLocks noChangeArrowheads="1"/>
          </p:cNvSpPr>
          <p:nvPr/>
        </p:nvSpPr>
        <p:spPr bwMode="auto">
          <a:xfrm>
            <a:off x="2819400" y="14478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Reply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 Box 105"/>
          <p:cNvSpPr txBox="1">
            <a:spLocks noChangeArrowheads="1"/>
          </p:cNvSpPr>
          <p:nvPr/>
        </p:nvSpPr>
        <p:spPr bwMode="auto">
          <a:xfrm>
            <a:off x="2819400" y="3276600"/>
            <a:ext cx="914400" cy="338554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Reply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 Box 109"/>
          <p:cNvSpPr txBox="1">
            <a:spLocks noChangeArrowheads="1"/>
          </p:cNvSpPr>
          <p:nvPr/>
        </p:nvSpPr>
        <p:spPr bwMode="auto">
          <a:xfrm>
            <a:off x="6974056" y="990600"/>
            <a:ext cx="1865144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PAY_MASTER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6" name="AutoShape 82"/>
          <p:cNvCxnSpPr>
            <a:cxnSpLocks noChangeShapeType="1"/>
          </p:cNvCxnSpPr>
          <p:nvPr/>
        </p:nvCxnSpPr>
        <p:spPr bwMode="auto">
          <a:xfrm>
            <a:off x="4038600" y="990600"/>
            <a:ext cx="13716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7" name="AutoShape 82"/>
          <p:cNvCxnSpPr>
            <a:cxnSpLocks noChangeShapeType="1"/>
          </p:cNvCxnSpPr>
          <p:nvPr/>
        </p:nvCxnSpPr>
        <p:spPr bwMode="auto">
          <a:xfrm>
            <a:off x="3929660" y="2895600"/>
            <a:ext cx="14478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" name="AutoShape 9"/>
          <p:cNvCxnSpPr>
            <a:cxnSpLocks noChangeShapeType="1"/>
          </p:cNvCxnSpPr>
          <p:nvPr/>
        </p:nvCxnSpPr>
        <p:spPr bwMode="auto">
          <a:xfrm rot="10800000">
            <a:off x="5410202" y="1295400"/>
            <a:ext cx="1447799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79" name="AutoShape 68"/>
          <p:cNvCxnSpPr>
            <a:cxnSpLocks noChangeShapeType="1"/>
          </p:cNvCxnSpPr>
          <p:nvPr/>
        </p:nvCxnSpPr>
        <p:spPr bwMode="auto">
          <a:xfrm flipV="1">
            <a:off x="6934200" y="1371600"/>
            <a:ext cx="1849027" cy="40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80" name="Rectangle 79"/>
          <p:cNvSpPr/>
          <p:nvPr/>
        </p:nvSpPr>
        <p:spPr>
          <a:xfrm>
            <a:off x="304800" y="304800"/>
            <a:ext cx="86868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AutoShape 68"/>
          <p:cNvCxnSpPr>
            <a:cxnSpLocks noChangeShapeType="1"/>
          </p:cNvCxnSpPr>
          <p:nvPr/>
        </p:nvCxnSpPr>
        <p:spPr bwMode="auto">
          <a:xfrm flipV="1">
            <a:off x="6934200" y="2819400"/>
            <a:ext cx="1849027" cy="40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82" name="AutoShape 88"/>
          <p:cNvCxnSpPr>
            <a:cxnSpLocks noChangeShapeType="1"/>
          </p:cNvCxnSpPr>
          <p:nvPr/>
        </p:nvCxnSpPr>
        <p:spPr bwMode="auto">
          <a:xfrm>
            <a:off x="5257800" y="2895600"/>
            <a:ext cx="1629749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3" name="AutoShape 90"/>
          <p:cNvCxnSpPr>
            <a:cxnSpLocks noChangeShapeType="1"/>
          </p:cNvCxnSpPr>
          <p:nvPr/>
        </p:nvCxnSpPr>
        <p:spPr bwMode="auto">
          <a:xfrm>
            <a:off x="6934200" y="2823465"/>
            <a:ext cx="0" cy="46702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84" name="Text Box 102"/>
          <p:cNvSpPr txBox="1">
            <a:spLocks noChangeArrowheads="1"/>
          </p:cNvSpPr>
          <p:nvPr/>
        </p:nvSpPr>
        <p:spPr bwMode="auto">
          <a:xfrm>
            <a:off x="5486400" y="2514600"/>
            <a:ext cx="1371601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Store Detail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 Box 103"/>
          <p:cNvSpPr txBox="1">
            <a:spLocks noChangeArrowheads="1"/>
          </p:cNvSpPr>
          <p:nvPr/>
        </p:nvSpPr>
        <p:spPr bwMode="auto">
          <a:xfrm>
            <a:off x="5638800" y="3276600"/>
            <a:ext cx="1252865" cy="39100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6" name="AutoShape 9"/>
          <p:cNvCxnSpPr>
            <a:cxnSpLocks noChangeShapeType="1"/>
          </p:cNvCxnSpPr>
          <p:nvPr/>
        </p:nvCxnSpPr>
        <p:spPr bwMode="auto">
          <a:xfrm rot="10800000">
            <a:off x="5410200" y="3200400"/>
            <a:ext cx="1447799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7" name="AutoShape 68"/>
          <p:cNvCxnSpPr>
            <a:cxnSpLocks noChangeShapeType="1"/>
          </p:cNvCxnSpPr>
          <p:nvPr/>
        </p:nvCxnSpPr>
        <p:spPr bwMode="auto">
          <a:xfrm flipV="1">
            <a:off x="6954427" y="3276600"/>
            <a:ext cx="1849027" cy="40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89" name="TextBox 88"/>
          <p:cNvSpPr txBox="1"/>
          <p:nvPr/>
        </p:nvSpPr>
        <p:spPr>
          <a:xfrm>
            <a:off x="2514600" y="23622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Info About purchasing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934200" y="28956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PURCHASE_MASTER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9600" y="58674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="1" u="sng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 LEVEL DFD OF 4.0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4400" b="0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PROFILE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04800"/>
            <a:ext cx="86106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838200"/>
          <a:ext cx="7620000" cy="5257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19400"/>
                <a:gridCol w="4800600"/>
              </a:tblGrid>
              <a:tr h="902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Project </a:t>
                      </a:r>
                      <a:r>
                        <a:rPr lang="en-US" sz="2000" dirty="0" smtClean="0"/>
                        <a:t>Profile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Car(Hyundai)</a:t>
                      </a:r>
                      <a:r>
                        <a:rPr lang="en-US" sz="2000" baseline="0" dirty="0" smtClean="0"/>
                        <a:t> Showroom Management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/>
                        <a:t>System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>
                    <a:solidFill>
                      <a:schemeClr val="bg1"/>
                    </a:solidFill>
                  </a:tcPr>
                </a:tc>
              </a:tr>
              <a:tr h="902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Developed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Shri Sarvajanik M.Sc.(CA&amp;IT)</a:t>
                      </a:r>
                      <a:endParaRPr lang="en-US" sz="1100" dirty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Collage,Mehsana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>
                    <a:solidFill>
                      <a:schemeClr val="bg1"/>
                    </a:solidFill>
                  </a:tcPr>
                </a:tc>
              </a:tr>
              <a:tr h="8658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Front-end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Microsoft Visual Basic 6.0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>
                    <a:solidFill>
                      <a:schemeClr val="bg1"/>
                    </a:solidFill>
                  </a:tcPr>
                </a:tc>
              </a:tr>
              <a:tr h="8181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Back-end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Microsoft Access 2007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>
                    <a:solidFill>
                      <a:schemeClr val="bg1"/>
                    </a:solidFill>
                  </a:tcPr>
                </a:tc>
              </a:tr>
              <a:tr h="902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Developed By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Gopi</a:t>
                      </a:r>
                      <a:r>
                        <a:rPr lang="en-US" sz="2000" baseline="0" dirty="0" smtClean="0"/>
                        <a:t>  S. Suthar</a:t>
                      </a:r>
                      <a:endParaRPr lang="en-US" sz="1100" dirty="0"/>
                    </a:p>
                  </a:txBody>
                  <a:tcPr marL="67943" marR="67943" marT="0" marB="0">
                    <a:solidFill>
                      <a:schemeClr val="bg1"/>
                    </a:solidFill>
                  </a:tcPr>
                </a:tc>
              </a:tr>
              <a:tr h="8658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Project Guide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Mr.</a:t>
                      </a:r>
                      <a:r>
                        <a:rPr lang="en-US" sz="2000" baseline="0" dirty="0" smtClean="0"/>
                        <a:t> Bhavesh Prajapati</a:t>
                      </a:r>
                      <a:endParaRPr lang="en-US" sz="2000" dirty="0" smtClean="0"/>
                    </a:p>
                  </a:txBody>
                  <a:tcPr marL="67943" marR="67943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rot="5400000">
            <a:off x="952500" y="3467100"/>
            <a:ext cx="525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u="sng" dirty="0" smtClean="0">
                <a:latin typeface="+mj-lt"/>
                <a:ea typeface="+mj-ea"/>
                <a:cs typeface="+mj-cs"/>
              </a:rPr>
              <a:t>ORGANIZATION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04800"/>
            <a:ext cx="86106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Hyundai Motor Company was established in the year 1967, South Korea. And presently is world’s 5</a:t>
            </a:r>
            <a:r>
              <a:rPr lang="en-US" baseline="30000" dirty="0" smtClean="0"/>
              <a:t>th</a:t>
            </a:r>
            <a:r>
              <a:rPr lang="en-US" dirty="0" smtClean="0"/>
              <a:t> largest car manufacturer.</a:t>
            </a:r>
          </a:p>
          <a:p>
            <a:r>
              <a:rPr lang="en-US" dirty="0" smtClean="0"/>
              <a:t>Hyundai Motor India Limited(HMIL) is a subsidiary of HMC and is the second largest and the fastest growing car manufacture in India.</a:t>
            </a:r>
          </a:p>
          <a:p>
            <a:r>
              <a:rPr lang="en-US" dirty="0" smtClean="0"/>
              <a:t>HMIL is an automobile industry with the combination of Korean and Indian technology achieved by professionals from Korea and India.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6106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every shop, Most positions are held by Indians and top most position generally are held by engineers from Korea.</a:t>
            </a:r>
          </a:p>
          <a:p>
            <a:r>
              <a:rPr lang="en-US" dirty="0" smtClean="0"/>
              <a:t>This adaptability ensures that whatever technology introduced by Hyundai Motor Plants.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6106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u="sng" dirty="0" smtClean="0">
                <a:latin typeface="+mj-lt"/>
                <a:ea typeface="+mj-ea"/>
                <a:cs typeface="+mj-cs"/>
              </a:rPr>
              <a:t>EXISTING SYSTEM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04800"/>
            <a:ext cx="86106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990600"/>
            <a:ext cx="8153400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spc="150" dirty="0" smtClean="0">
                <a:ln w="11430"/>
                <a:latin typeface="Calibri" pitchFamily="34" charset="0"/>
              </a:rPr>
              <a:t>  Current system is manually handled and too slow.</a:t>
            </a:r>
            <a:endParaRPr lang="en-US" sz="2400" b="1" spc="150" dirty="0">
              <a:ln w="11430"/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2209800"/>
            <a:ext cx="8991600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spc="150" dirty="0" smtClean="0">
                <a:ln w="11430"/>
                <a:latin typeface="Calibri" pitchFamily="34" charset="0"/>
              </a:rPr>
              <a:t>  As well as this work is time consuming and also</a:t>
            </a:r>
          </a:p>
          <a:p>
            <a:r>
              <a:rPr lang="en-US" sz="2400" b="1" spc="150" dirty="0" smtClean="0">
                <a:ln w="11430"/>
                <a:latin typeface="Calibri" pitchFamily="34" charset="0"/>
              </a:rPr>
              <a:t>   expensive.</a:t>
            </a:r>
            <a:endParaRPr lang="en-US" sz="2400" b="1" spc="150" dirty="0">
              <a:ln w="11430"/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3809999"/>
            <a:ext cx="8153400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spc="150" dirty="0" smtClean="0">
                <a:ln w="11430"/>
                <a:latin typeface="Calibri" pitchFamily="34" charset="0"/>
              </a:rPr>
              <a:t>  Report work may be not accurate and not faster.</a:t>
            </a:r>
            <a:endParaRPr lang="en-US" sz="2400" b="1" spc="150" dirty="0">
              <a:ln w="11430"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5029200"/>
            <a:ext cx="8305800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b="1" spc="150" dirty="0" smtClean="0">
                <a:ln w="11430"/>
                <a:latin typeface="Calibri" pitchFamily="34" charset="0"/>
              </a:rPr>
              <a:t>  In this system searching process is manual so not easy                            </a:t>
            </a:r>
            <a:endParaRPr lang="en-US" sz="2400" b="1" spc="150" dirty="0">
              <a:ln w="11430"/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600199"/>
            <a:ext cx="55118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Calibri" pitchFamily="34" charset="0"/>
              </a:rPr>
              <a:t>  There are so many error in the system.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3124199"/>
            <a:ext cx="5067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Calibri" pitchFamily="34" charset="0"/>
              </a:rPr>
              <a:t>  Not proper reports generate.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4419600"/>
            <a:ext cx="3417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Calibri" pitchFamily="34" charset="0"/>
              </a:rPr>
              <a:t>  Database is not proper.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304800"/>
            <a:ext cx="86106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570</Words>
  <Application>Microsoft Office PowerPoint</Application>
  <PresentationFormat>On-screen Show (4:3)</PresentationFormat>
  <Paragraphs>180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CONTEXT LEVEL DIAGRAM</vt:lpstr>
      <vt:lpstr>Slide 15</vt:lpstr>
      <vt:lpstr>FIRST LEVEL DFD</vt:lpstr>
      <vt:lpstr>Slide 17</vt:lpstr>
      <vt:lpstr>Slide 18</vt:lpstr>
      <vt:lpstr>SECOND LEVEL  DFD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NILE5H</dc:creator>
  <cp:lastModifiedBy>NILE5H</cp:lastModifiedBy>
  <cp:revision>39</cp:revision>
  <dcterms:created xsi:type="dcterms:W3CDTF">2017-03-12T12:15:56Z</dcterms:created>
  <dcterms:modified xsi:type="dcterms:W3CDTF">2017-03-17T01:59:40Z</dcterms:modified>
</cp:coreProperties>
</file>