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626EBBF-3BAE-433E-90A9-07D2A29E228F}" type="datetimeFigureOut">
              <a:rPr lang="en-US" smtClean="0"/>
              <a:t>28-Apr-21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2AF78A0-FFD9-408D-ADAB-66053EF43812}" type="slidenum">
              <a:rPr lang="en-US" smtClean="0"/>
              <a:t>‹#›</a:t>
            </a:fld>
            <a:endParaRPr lang="en-US"/>
          </a:p>
        </p:txBody>
      </p:sp>
    </p:spTree>
    <p:extLst>
      <p:ext uri="{BB962C8B-B14F-4D97-AF65-F5344CB8AC3E}">
        <p14:creationId xmlns:p14="http://schemas.microsoft.com/office/powerpoint/2010/main" val="3152948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AF78A0-FFD9-408D-ADAB-66053EF43812}" type="slidenum">
              <a:rPr lang="en-US" smtClean="0"/>
              <a:t>1</a:t>
            </a:fld>
            <a:endParaRPr lang="en-US"/>
          </a:p>
        </p:txBody>
      </p:sp>
    </p:spTree>
    <p:extLst>
      <p:ext uri="{BB962C8B-B14F-4D97-AF65-F5344CB8AC3E}">
        <p14:creationId xmlns:p14="http://schemas.microsoft.com/office/powerpoint/2010/main" val="7417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03C5B94C-73D3-4395-A6CF-9F0B4EAF3730}" type="datetime">
              <a:rPr lang="en-IN" sz="1200" b="0" strike="noStrike" spc="-1">
                <a:solidFill>
                  <a:srgbClr val="8B8B8B"/>
                </a:solidFill>
                <a:latin typeface="Calibri"/>
              </a:rPr>
              <a:t>28-04-2021</a:t>
            </a:fld>
            <a:endParaRPr lang="en-IN" sz="1200" b="0" strike="noStrike" spc="-1">
              <a:latin typeface="Times New Roman"/>
            </a:endParaRPr>
          </a:p>
        </p:txBody>
      </p:sp>
      <p:sp>
        <p:nvSpPr>
          <p:cNvPr id="6" name="PlaceHolder 2"/>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D1EC6571-865B-4387-9C3A-790DF8EEA5F9}" type="slidenum">
              <a:rPr lang="en-IN" sz="1200" b="0" strike="noStrike" spc="-1">
                <a:solidFill>
                  <a:srgbClr val="8B8B8B"/>
                </a:solidFill>
                <a:latin typeface="Calibri"/>
              </a:rPr>
              <a:t>‹#›</a:t>
            </a:fld>
            <a:endParaRPr lang="en-IN" sz="1200" b="0" strike="noStrike" spc="-1">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2_3" descr="Related image"/>
          <p:cNvPicPr/>
          <p:nvPr/>
        </p:nvPicPr>
        <p:blipFill>
          <a:blip r:embed="rId3"/>
          <a:stretch/>
        </p:blipFill>
        <p:spPr>
          <a:xfrm>
            <a:off x="0" y="0"/>
            <a:ext cx="12212280" cy="6869520"/>
          </a:xfrm>
          <a:prstGeom prst="rect">
            <a:avLst/>
          </a:prstGeom>
          <a:ln>
            <a:noFill/>
          </a:ln>
        </p:spPr>
      </p:pic>
      <p:sp>
        <p:nvSpPr>
          <p:cNvPr id="73" name="TextShape 1"/>
          <p:cNvSpPr txBox="1"/>
          <p:nvPr/>
        </p:nvSpPr>
        <p:spPr>
          <a:xfrm>
            <a:off x="72000" y="144000"/>
            <a:ext cx="11952000" cy="743040"/>
          </a:xfrm>
          <a:prstGeom prst="rect">
            <a:avLst/>
          </a:prstGeom>
          <a:noFill/>
          <a:ln>
            <a:noFill/>
          </a:ln>
        </p:spPr>
        <p:txBody>
          <a:bodyPr lIns="90000" tIns="45000" rIns="90000" bIns="45000">
            <a:noAutofit/>
          </a:bodyPr>
          <a:lstStyle/>
          <a:p>
            <a:r>
              <a:rPr lang="en-IN" sz="1800" b="0" strike="noStrike" spc="-1">
                <a:latin typeface="Arial"/>
              </a:rPr>
              <a:t>     </a:t>
            </a:r>
            <a:r>
              <a:rPr lang="en-IN" sz="1800" b="1" strike="noStrike" spc="-1">
                <a:latin typeface="Arial"/>
              </a:rPr>
              <a:t>COMPARISON OF DIFFERENT ANTI-PID TECHNIQUES FOR GRID-TIED ISOLATED SOLAR INVERTERS</a:t>
            </a:r>
            <a:endParaRPr lang="en-IN" sz="1800" b="0" strike="noStrike" spc="-1">
              <a:latin typeface="Arial"/>
            </a:endParaRPr>
          </a:p>
          <a:p>
            <a:r>
              <a:rPr lang="en-IN" sz="1400" b="0" strike="noStrike" spc="-1">
                <a:latin typeface="Arial"/>
              </a:rPr>
              <a:t>Prashanth Sangani, Rishabh Makholia, Vijayaraju Pagolu, Nagaraja Kumari M, Bhavani Prasad D.V, Dharmappa Barki, Greenko Group Hyderabad</a:t>
            </a:r>
          </a:p>
        </p:txBody>
      </p:sp>
      <p:sp>
        <p:nvSpPr>
          <p:cNvPr id="74" name="TextShape 2"/>
          <p:cNvSpPr txBox="1"/>
          <p:nvPr/>
        </p:nvSpPr>
        <p:spPr>
          <a:xfrm>
            <a:off x="121862" y="835684"/>
            <a:ext cx="4176000" cy="1783800"/>
          </a:xfrm>
          <a:prstGeom prst="rect">
            <a:avLst/>
          </a:prstGeom>
          <a:noFill/>
          <a:ln>
            <a:noFill/>
          </a:ln>
        </p:spPr>
        <p:txBody>
          <a:bodyPr lIns="90000" tIns="45000" rIns="90000" bIns="45000">
            <a:noAutofit/>
          </a:bodyPr>
          <a:lstStyle/>
          <a:p>
            <a:pPr algn="just"/>
            <a:r>
              <a:rPr lang="en-IN" sz="1500" b="0" strike="noStrike" spc="-1" dirty="0">
                <a:latin typeface="Arial"/>
              </a:rPr>
              <a:t>ABSTRACT - </a:t>
            </a:r>
            <a:r>
              <a:rPr lang="en-IN" sz="1400" b="0" strike="noStrike" spc="-1" dirty="0">
                <a:latin typeface="Arial"/>
              </a:rPr>
              <a:t>Potential Induced  Degradation (PID) is caused by the high potential </a:t>
            </a:r>
            <a:r>
              <a:rPr lang="en-IN" sz="1400" b="0" strike="noStrike" spc="-1" dirty="0">
                <a:latin typeface="Arial"/>
                <a:ea typeface="Noto Sans CJK SC"/>
              </a:rPr>
              <a:t>difference with respect to earth. </a:t>
            </a:r>
            <a:r>
              <a:rPr lang="en-IN" sz="1400" b="0" strike="noStrike" spc="-1" dirty="0">
                <a:latin typeface="Arial"/>
              </a:rPr>
              <a:t>PID effect can be eliminated by raising the potential of negative side of DC link to positive with respect to </a:t>
            </a:r>
            <a:r>
              <a:rPr lang="en-IN" sz="1400" b="0" strike="noStrike" spc="-1" dirty="0" smtClean="0">
                <a:latin typeface="Arial"/>
              </a:rPr>
              <a:t>ground. This </a:t>
            </a:r>
            <a:r>
              <a:rPr lang="en-IN" sz="1400" b="0" strike="noStrike" spc="-1" dirty="0">
                <a:latin typeface="Arial"/>
              </a:rPr>
              <a:t>work compares different anti PID techniques being used in strings and central inverters.</a:t>
            </a:r>
          </a:p>
        </p:txBody>
      </p:sp>
      <p:pic>
        <p:nvPicPr>
          <p:cNvPr id="76" name="Picture 75"/>
          <p:cNvPicPr/>
          <p:nvPr/>
        </p:nvPicPr>
        <p:blipFill>
          <a:blip r:embed="rId4"/>
          <a:stretch/>
        </p:blipFill>
        <p:spPr>
          <a:xfrm>
            <a:off x="121498" y="4954137"/>
            <a:ext cx="4081497" cy="1874519"/>
          </a:xfrm>
          <a:prstGeom prst="rect">
            <a:avLst/>
          </a:prstGeom>
          <a:ln>
            <a:noFill/>
          </a:ln>
        </p:spPr>
      </p:pic>
      <p:sp>
        <p:nvSpPr>
          <p:cNvPr id="77" name="TextShape 3"/>
          <p:cNvSpPr txBox="1"/>
          <p:nvPr/>
        </p:nvSpPr>
        <p:spPr>
          <a:xfrm>
            <a:off x="5184000" y="2448000"/>
            <a:ext cx="180720" cy="346320"/>
          </a:xfrm>
          <a:prstGeom prst="rect">
            <a:avLst/>
          </a:prstGeom>
          <a:noFill/>
          <a:ln>
            <a:noFill/>
          </a:ln>
        </p:spPr>
      </p:sp>
      <p:sp>
        <p:nvSpPr>
          <p:cNvPr id="78" name="TextShape 4"/>
          <p:cNvSpPr txBox="1"/>
          <p:nvPr/>
        </p:nvSpPr>
        <p:spPr>
          <a:xfrm>
            <a:off x="4358870" y="719999"/>
            <a:ext cx="3987725" cy="3971880"/>
          </a:xfrm>
          <a:prstGeom prst="rect">
            <a:avLst/>
          </a:prstGeom>
          <a:noFill/>
          <a:ln>
            <a:noFill/>
          </a:ln>
        </p:spPr>
        <p:txBody>
          <a:bodyPr lIns="90000" tIns="45000" rIns="90000" bIns="45000">
            <a:noAutofit/>
          </a:bodyPr>
          <a:lstStyle/>
          <a:p>
            <a:pPr algn="just"/>
            <a:r>
              <a:rPr lang="en-IN" sz="1400" b="0" strike="noStrike" spc="-1" dirty="0">
                <a:latin typeface="Arial"/>
              </a:rPr>
              <a:t>METHODOLOGY - The PID effect is stronger in panels that are closer to the negative side of the string because  the negative potential with respect to earth is the highest at that side. In India the system voltages changed from 1000V to 1500V hence PID effect is more pronounced in floating system.</a:t>
            </a:r>
          </a:p>
          <a:p>
            <a:pPr algn="just"/>
            <a:r>
              <a:rPr lang="en-IN" sz="1400" b="0" strike="noStrike" spc="-1" dirty="0">
                <a:latin typeface="Arial"/>
              </a:rPr>
              <a:t>PID effect can be eliminated by raising the potential of negative side of DC link to positive with respect to ground provided the grid- connected inverters are isolated from the grid by transformer.</a:t>
            </a:r>
          </a:p>
          <a:p>
            <a:pPr algn="just"/>
            <a:r>
              <a:rPr lang="en-IN" sz="1400" b="0" strike="noStrike" spc="-1" dirty="0">
                <a:latin typeface="Arial"/>
              </a:rPr>
              <a:t>In String inverters, it is achieved by lifting the negative of DC link from DC side, lifting the DC link negative from the AC side by forming virtual neutral point, anti-PID recovery at night. In central inverter, the negative of the DC link is</a:t>
            </a:r>
          </a:p>
          <a:p>
            <a:pPr algn="just"/>
            <a:r>
              <a:rPr lang="en-IN" sz="1400" b="0" strike="noStrike" spc="-1" dirty="0">
                <a:latin typeface="Arial"/>
              </a:rPr>
              <a:t>grounded with a resistor to eliminate PID effect.</a:t>
            </a:r>
          </a:p>
        </p:txBody>
      </p:sp>
      <p:pic>
        <p:nvPicPr>
          <p:cNvPr id="2" name="Picture 1"/>
          <p:cNvPicPr>
            <a:picLocks noChangeAspect="1"/>
          </p:cNvPicPr>
          <p:nvPr/>
        </p:nvPicPr>
        <p:blipFill rotWithShape="1">
          <a:blip r:embed="rId5"/>
          <a:srcRect r="-1424"/>
          <a:stretch/>
        </p:blipFill>
        <p:spPr>
          <a:xfrm>
            <a:off x="134996" y="2448000"/>
            <a:ext cx="4067999" cy="2381180"/>
          </a:xfrm>
          <a:prstGeom prst="rect">
            <a:avLst/>
          </a:prstGeom>
        </p:spPr>
      </p:pic>
      <p:sp>
        <p:nvSpPr>
          <p:cNvPr id="3" name="TextBox 2"/>
          <p:cNvSpPr txBox="1"/>
          <p:nvPr/>
        </p:nvSpPr>
        <p:spPr>
          <a:xfrm>
            <a:off x="736978" y="4353636"/>
            <a:ext cx="1992573" cy="307777"/>
          </a:xfrm>
          <a:prstGeom prst="rect">
            <a:avLst/>
          </a:prstGeom>
          <a:noFill/>
        </p:spPr>
        <p:txBody>
          <a:bodyPr wrap="square" rtlCol="0">
            <a:spAutoFit/>
          </a:bodyPr>
          <a:lstStyle/>
          <a:p>
            <a:r>
              <a:rPr lang="en-US" sz="1400" b="1" dirty="0" smtClean="0"/>
              <a:t>String inverter</a:t>
            </a:r>
            <a:endParaRPr lang="en-US" sz="1400" b="1" dirty="0"/>
          </a:p>
        </p:txBody>
      </p:sp>
      <p:pic>
        <p:nvPicPr>
          <p:cNvPr id="8" name="Picture 7"/>
          <p:cNvPicPr>
            <a:picLocks noChangeAspect="1"/>
          </p:cNvPicPr>
          <p:nvPr/>
        </p:nvPicPr>
        <p:blipFill>
          <a:blip r:embed="rId6"/>
          <a:stretch>
            <a:fillRect/>
          </a:stretch>
        </p:blipFill>
        <p:spPr>
          <a:xfrm>
            <a:off x="8379724" y="893910"/>
            <a:ext cx="3752282" cy="2839723"/>
          </a:xfrm>
          <a:prstGeom prst="rect">
            <a:avLst/>
          </a:prstGeom>
        </p:spPr>
      </p:pic>
      <p:sp>
        <p:nvSpPr>
          <p:cNvPr id="9" name="TextBox 8"/>
          <p:cNvSpPr txBox="1"/>
          <p:nvPr/>
        </p:nvSpPr>
        <p:spPr>
          <a:xfrm>
            <a:off x="8433725" y="3029803"/>
            <a:ext cx="1597379" cy="523220"/>
          </a:xfrm>
          <a:prstGeom prst="rect">
            <a:avLst/>
          </a:prstGeom>
          <a:noFill/>
        </p:spPr>
        <p:txBody>
          <a:bodyPr wrap="square" rtlCol="0">
            <a:spAutoFit/>
          </a:bodyPr>
          <a:lstStyle/>
          <a:p>
            <a:r>
              <a:rPr lang="en-US" sz="1400" b="1" dirty="0" smtClean="0"/>
              <a:t>Simulated Circuit </a:t>
            </a:r>
            <a:endParaRPr lang="en-US" sz="1400" b="1" dirty="0"/>
          </a:p>
        </p:txBody>
      </p:sp>
      <p:sp>
        <p:nvSpPr>
          <p:cNvPr id="11" name="TextBox 10"/>
          <p:cNvSpPr txBox="1"/>
          <p:nvPr/>
        </p:nvSpPr>
        <p:spPr>
          <a:xfrm>
            <a:off x="8373596" y="3733634"/>
            <a:ext cx="3775013" cy="2092881"/>
          </a:xfrm>
          <a:prstGeom prst="rect">
            <a:avLst/>
          </a:prstGeom>
          <a:noFill/>
        </p:spPr>
        <p:txBody>
          <a:bodyPr wrap="square" rtlCol="0">
            <a:spAutoFit/>
          </a:bodyPr>
          <a:lstStyle/>
          <a:p>
            <a:pPr algn="just"/>
            <a:r>
              <a:rPr lang="en-US" sz="1400" b="1" dirty="0" smtClean="0"/>
              <a:t>Conclusions :</a:t>
            </a:r>
          </a:p>
          <a:p>
            <a:pPr algn="just"/>
            <a:r>
              <a:rPr lang="en-IN" sz="1400" dirty="0"/>
              <a:t>All techniques are superior in terms of PIS recovery, However while comparing all techniques Lifting DC link Negative terminal voltage with respective to ground voltage has an added advantage with respective to cost, </a:t>
            </a:r>
            <a:r>
              <a:rPr lang="en-IN" sz="1400" dirty="0" smtClean="0"/>
              <a:t>paralleling of </a:t>
            </a:r>
            <a:r>
              <a:rPr lang="en-IN" sz="1400" dirty="0"/>
              <a:t>inverters, easy to implementation &amp; Maintenance, safety of human beings</a:t>
            </a:r>
            <a:r>
              <a:rPr lang="en-IN" dirty="0"/>
              <a:t>. </a:t>
            </a:r>
            <a:endParaRPr lang="en-US" dirty="0"/>
          </a:p>
        </p:txBody>
      </p:sp>
      <p:sp>
        <p:nvSpPr>
          <p:cNvPr id="12" name="TextBox 11"/>
          <p:cNvSpPr txBox="1"/>
          <p:nvPr/>
        </p:nvSpPr>
        <p:spPr>
          <a:xfrm>
            <a:off x="8433725" y="5760449"/>
            <a:ext cx="4341064" cy="954107"/>
          </a:xfrm>
          <a:prstGeom prst="rect">
            <a:avLst/>
          </a:prstGeom>
          <a:noFill/>
        </p:spPr>
        <p:txBody>
          <a:bodyPr wrap="square" rtlCol="0">
            <a:spAutoFit/>
          </a:bodyPr>
          <a:lstStyle/>
          <a:p>
            <a:r>
              <a:rPr lang="en-US" sz="1400" b="1" dirty="0" smtClean="0"/>
              <a:t>References </a:t>
            </a:r>
            <a:endParaRPr lang="en-US" sz="1400" b="1" dirty="0"/>
          </a:p>
          <a:p>
            <a:r>
              <a:rPr lang="en-US" sz="1400" dirty="0" smtClean="0"/>
              <a:t>Huawei </a:t>
            </a:r>
            <a:r>
              <a:rPr lang="en-US" sz="1400" dirty="0"/>
              <a:t>Smart PV </a:t>
            </a:r>
            <a:r>
              <a:rPr lang="en-US" sz="1400" dirty="0" smtClean="0"/>
              <a:t>Solution </a:t>
            </a:r>
            <a:r>
              <a:rPr lang="en-US" sz="1400" dirty="0" smtClean="0"/>
              <a:t>Anti-PID Module</a:t>
            </a:r>
          </a:p>
          <a:p>
            <a:r>
              <a:rPr lang="en-US" sz="1400" dirty="0" smtClean="0"/>
              <a:t>SMA central inverter </a:t>
            </a:r>
            <a:endParaRPr lang="en-US" sz="1400" dirty="0" smtClean="0"/>
          </a:p>
          <a:p>
            <a:endParaRPr lang="en-US" sz="1400" dirty="0"/>
          </a:p>
        </p:txBody>
      </p:sp>
      <p:pic>
        <p:nvPicPr>
          <p:cNvPr id="13" name="Picture 12"/>
          <p:cNvPicPr>
            <a:picLocks noChangeAspect="1"/>
          </p:cNvPicPr>
          <p:nvPr/>
        </p:nvPicPr>
        <p:blipFill>
          <a:blip r:embed="rId7"/>
          <a:stretch>
            <a:fillRect/>
          </a:stretch>
        </p:blipFill>
        <p:spPr>
          <a:xfrm>
            <a:off x="4398932" y="4627543"/>
            <a:ext cx="3974664" cy="22304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304</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DejaVu Sans</vt:lpstr>
      <vt:lpstr>Noto Sans CJK SC</vt:lpstr>
      <vt:lpstr>Symbol</vt:lpstr>
      <vt:lpstr>Times New Roman</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KETUL MEHTA</dc:creator>
  <dc:description/>
  <cp:lastModifiedBy>Microsoft account</cp:lastModifiedBy>
  <cp:revision>49</cp:revision>
  <cp:lastPrinted>2018-03-08T11:12:56Z</cp:lastPrinted>
  <dcterms:created xsi:type="dcterms:W3CDTF">2018-03-03T18:40:07Z</dcterms:created>
  <dcterms:modified xsi:type="dcterms:W3CDTF">2021-04-28T09:49:21Z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