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3" r:id="rId2"/>
    <p:sldMasterId id="2147483720" r:id="rId3"/>
    <p:sldMasterId id="2147483737" r:id="rId4"/>
  </p:sldMasterIdLst>
  <p:notesMasterIdLst>
    <p:notesMasterId r:id="rId19"/>
  </p:notesMasterIdLst>
  <p:handoutMasterIdLst>
    <p:handoutMasterId r:id="rId20"/>
  </p:handoutMasterIdLst>
  <p:sldIdLst>
    <p:sldId id="328" r:id="rId5"/>
    <p:sldId id="329" r:id="rId6"/>
    <p:sldId id="351" r:id="rId7"/>
    <p:sldId id="352" r:id="rId8"/>
    <p:sldId id="331" r:id="rId9"/>
    <p:sldId id="345" r:id="rId10"/>
    <p:sldId id="332" r:id="rId11"/>
    <p:sldId id="347" r:id="rId12"/>
    <p:sldId id="336" r:id="rId13"/>
    <p:sldId id="346" r:id="rId14"/>
    <p:sldId id="348" r:id="rId15"/>
    <p:sldId id="342" r:id="rId16"/>
    <p:sldId id="353" r:id="rId17"/>
    <p:sldId id="349" r:id="rId18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F3B"/>
    <a:srgbClr val="AEBF2F"/>
    <a:srgbClr val="00685D"/>
    <a:srgbClr val="1C7B70"/>
    <a:srgbClr val="2E7CA2"/>
    <a:srgbClr val="51A7BB"/>
    <a:srgbClr val="ADC339"/>
    <a:srgbClr val="E96C42"/>
    <a:srgbClr val="1B695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9" autoAdjust="0"/>
    <p:restoredTop sz="96812" autoAdjust="0"/>
  </p:normalViewPr>
  <p:slideViewPr>
    <p:cSldViewPr snapToGrid="0" showGuides="1">
      <p:cViewPr>
        <p:scale>
          <a:sx n="125" d="100"/>
          <a:sy n="125" d="100"/>
        </p:scale>
        <p:origin x="-480" y="-107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1312910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4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4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3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6" y="4686263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9" y="5018453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9" y="785816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8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8" y="1419227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9" y="785816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20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9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3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9" y="5018453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8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2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 sz="3600" b="1" i="0" u="none" strike="noStrike" cap="none" baseline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1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18" name="Shape 1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9" name="Shape 1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65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0276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06542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3_Title and Content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7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3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9" y="5018453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3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9" y="2447130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6" y="4686263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 sz="3600" b="1" i="0" u="none" strike="noStrike" cap="none" baseline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1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" name="Shape 1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9" name="Shape 1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4783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 sz="28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0943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 sz="4400" b="0" i="0" u="none" strike="noStrike" cap="none" baseline="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 sz="2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295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 -Large Text">
  <p:cSld name="Divider 3 -Large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 sz="96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6428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38463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2_Title and Content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6075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89754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39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0796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411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3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995595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9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graphic area on left">
  <p:cSld name="Title, Content, graphic area on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Verdana"/>
              <a:buNone/>
              <a:defRPr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158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graphic area at left">
  <p:cSld name="Title, Subtitle, and Content with graphic area at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9596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6793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bar only">
  <p:cSld name="Footer bar 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562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0" name="Shape 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01751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votal Title Slide">
  <p:cSld name="Pivotal Title Slide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934109" y="1452325"/>
            <a:ext cx="5152490" cy="13625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85" name="Shape 85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kern="0" cap="small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-US" sz="2400" kern="0" cap="small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300" kern="0" cap="small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-US" sz="2400" kern="0" cap="small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400" kern="0" cap="small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3029659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 sz="3600" b="1" i="0" u="none" strike="noStrike" cap="none" baseline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1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" name="Shape 1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9" name="Shape 1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265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 sz="28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47819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 sz="4400" b="0" i="0" u="none" strike="noStrike" cap="none" baseline="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 sz="2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208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 -Large Text">
  <p:cSld name="Divider 3 -Large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 sz="96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887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3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9" y="5018453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8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6" y="4686263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10858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2_Title and Content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8793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78598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7560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542276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401603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graphic area on left">
  <p:cSld name="Title, Content, graphic area on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Verdana"/>
              <a:buNone/>
              <a:defRPr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41130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graphic area at left">
  <p:cSld name="Title, Subtitle, and Content with graphic area at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67270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01070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bar only">
  <p:cSld name="Footer bar 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20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0" name="Shape 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17378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votal Title Slide">
  <p:cSld name="Pivotal Title Slide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934109" y="1452325"/>
            <a:ext cx="5152490" cy="13625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85" name="Shape 85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kern="0" cap="small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-US" sz="2400" kern="0" cap="small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300" kern="0" cap="small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-US" sz="2400" kern="0" cap="small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400" kern="0" cap="small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18006058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 sz="3600" b="1" i="0" u="none" strike="noStrike" cap="none" baseline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1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" name="Shape 1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9" name="Shape 1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6356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 sz="28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 sz="4400" b="0" i="0" u="none" strike="noStrike" cap="none" baseline="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 sz="2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 sz="2000" b="0" i="0" u="none" strike="noStrike" cap="none" baseline="0">
                <a:solidFill>
                  <a:srgbClr val="88B8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3207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 -Large Text">
  <p:cSld name="Divider 3 -Large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 sz="96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963545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380812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2_Title and Content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5613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112697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8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20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58081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082843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graphic area on left">
  <p:cSld name="Title, Content, graphic area on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Verdana"/>
              <a:buNone/>
              <a:defRPr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25936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graphic area at left">
  <p:cSld name="Title, Subtitle, and Content with graphic area at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89072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8991599" y="344825"/>
            <a:ext cx="152400" cy="156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047357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bar only">
  <p:cSld name="Footer bar 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3160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0" name="Shape 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77719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votal Title Slide">
  <p:cSld name="Pivotal Title Slide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934109" y="1452325"/>
            <a:ext cx="5152490" cy="13625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85" name="Shape 85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kern="0" cap="small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-US" sz="2400" kern="0" cap="small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300" kern="0" cap="small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-US" sz="2400" kern="0" cap="small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400" kern="0" cap="small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9602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9" y="785816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9" y="325441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theme" Target="../theme/theme3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3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 bwMode="gray">
          <a:xfrm>
            <a:off x="7951416" y="4686263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9" y="5018453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  <p:sldLayoutId id="2147483700" r:id="rId17"/>
    <p:sldLayoutId id="2147483701" r:id="rId18"/>
    <p:sldLayoutId id="2147483702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685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Confidential–Internal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6069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685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Confidential–Internal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78916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00685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51410" y="4686262"/>
            <a:ext cx="899577" cy="255362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685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Confidential–Internal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99746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 txBox="1">
            <a:spLocks/>
          </p:cNvSpPr>
          <p:nvPr/>
        </p:nvSpPr>
        <p:spPr bwMode="gray">
          <a:xfrm>
            <a:off x="6653219" y="6838544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Additional Line 18 Point Verdana</a:t>
            </a:r>
          </a:p>
        </p:txBody>
      </p:sp>
    </p:spTree>
    <p:extLst>
      <p:ext uri="{BB962C8B-B14F-4D97-AF65-F5344CB8AC3E}">
        <p14:creationId xmlns:p14="http://schemas.microsoft.com/office/powerpoint/2010/main" val="2737449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66712" y="20637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Current Functionality</a:t>
            </a:r>
            <a:endParaRPr lang="en-US" dirty="0"/>
          </a:p>
        </p:txBody>
      </p:sp>
      <p:sp>
        <p:nvSpPr>
          <p:cNvPr id="211" name="Shape 211"/>
          <p:cNvSpPr/>
          <p:nvPr/>
        </p:nvSpPr>
        <p:spPr>
          <a:xfrm>
            <a:off x="174200" y="1889550"/>
            <a:ext cx="4932599" cy="18896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kern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MADlib</a:t>
            </a:r>
            <a:r>
              <a:rPr lang="en-US" b="1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Wrapper</a:t>
            </a:r>
            <a:endParaRPr lang="en-US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Linear regression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Logistic regression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Table summary</a:t>
            </a:r>
          </a:p>
        </p:txBody>
      </p:sp>
      <p:sp>
        <p:nvSpPr>
          <p:cNvPr id="212" name="Shape 212"/>
          <p:cNvSpPr/>
          <p:nvPr/>
        </p:nvSpPr>
        <p:spPr>
          <a:xfrm>
            <a:off x="2743525" y="711650"/>
            <a:ext cx="5963099" cy="38180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743525" y="1889550"/>
            <a:ext cx="2198700" cy="17765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Categorical Variable Support </a:t>
            </a:r>
            <a:endParaRPr lang="en-US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>
              <a:lnSpc>
                <a:spcPct val="150000"/>
              </a:lnSpc>
            </a:pPr>
            <a:r>
              <a:rPr lang="en-US" sz="1400" b="1" kern="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as.factor</a:t>
            </a:r>
            <a:r>
              <a:rPr lang="en-US" sz="1400" b="1" kern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159725" y="1220000"/>
            <a:ext cx="34011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$  [  [[  $&lt;-  [&lt;-  [[&lt;-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456825" y="1829600"/>
            <a:ext cx="12813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is.na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808625" y="1220000"/>
            <a:ext cx="25469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  -  *  /  %%  %/%  ^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159725" y="1829600"/>
            <a:ext cx="14426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&amp;  |  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159725" y="1524800"/>
            <a:ext cx="33588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==  !=  &gt;  &lt;  &gt;=  &lt;=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420000" y="1829600"/>
            <a:ext cx="12813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merge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159725" y="2134400"/>
            <a:ext cx="10175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by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170825" y="2439200"/>
            <a:ext cx="21987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FF0000"/>
              </a:buClr>
              <a:buSzPct val="166666"/>
              <a:buFont typeface="Arial"/>
              <a:buChar char="•"/>
            </a:pPr>
            <a:r>
              <a:rPr lang="en-US" sz="1400" b="1" kern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db.data.frame</a:t>
            </a:r>
            <a:endParaRPr lang="en-US" sz="14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170825" y="2744000"/>
            <a:ext cx="24242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FF0000"/>
              </a:buClr>
              <a:buSzPct val="166666"/>
              <a:buFont typeface="Arial"/>
              <a:buChar char="•"/>
            </a:pPr>
            <a:r>
              <a:rPr lang="en-US" sz="1400" b="1" kern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as.db.data.frame</a:t>
            </a:r>
            <a:endParaRPr lang="en-US" sz="14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7075825" y="2134400"/>
            <a:ext cx="14426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preview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074125" y="2134400"/>
            <a:ext cx="11873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sort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170825" y="3048800"/>
            <a:ext cx="3401100" cy="590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 mean sum sd var min max length colMeans colSums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170825" y="3582200"/>
            <a:ext cx="3175200" cy="750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db.connect db.disconnect db.list db.objects db.existsObject delete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037225" y="3887000"/>
            <a:ext cx="21987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dim names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075825" y="2439200"/>
            <a:ext cx="1565399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FF"/>
              </a:buClr>
              <a:buSzPct val="166666"/>
              <a:buFont typeface="Arial"/>
              <a:buChar char="•"/>
            </a:pPr>
            <a:r>
              <a:rPr lang="en-US" sz="1400" b="1" ker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content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959825" y="760475"/>
            <a:ext cx="2198700" cy="343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more ...</a:t>
            </a:r>
          </a:p>
        </p:txBody>
      </p:sp>
    </p:spTree>
    <p:extLst>
      <p:ext uri="{BB962C8B-B14F-4D97-AF65-F5344CB8AC3E}">
        <p14:creationId xmlns:p14="http://schemas.microsoft.com/office/powerpoint/2010/main" val="39028104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322600" y="2236350"/>
            <a:ext cx="3067500" cy="21369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6712" y="96837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Class hierarchy</a:t>
            </a:r>
          </a:p>
        </p:txBody>
      </p:sp>
      <p:sp>
        <p:nvSpPr>
          <p:cNvPr id="184" name="Shape 184"/>
          <p:cNvSpPr/>
          <p:nvPr/>
        </p:nvSpPr>
        <p:spPr>
          <a:xfrm>
            <a:off x="3545286" y="1116527"/>
            <a:ext cx="1193100" cy="5030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  <a:r>
              <a:rPr lang="en-US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db.obj</a:t>
            </a:r>
            <a:endParaRPr lang="en-US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637358" y="2404358"/>
            <a:ext cx="2102099" cy="5030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db.data.frame</a:t>
            </a:r>
            <a:endParaRPr lang="en-US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658304" y="2404358"/>
            <a:ext cx="1469400" cy="5030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db.Rquery</a:t>
            </a:r>
            <a:endParaRPr lang="en-US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1505416" y="3692189"/>
            <a:ext cx="1251300" cy="5030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db.table</a:t>
            </a:r>
            <a:endParaRPr lang="en-US"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044703" y="3692189"/>
            <a:ext cx="1193100" cy="5030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db.view</a:t>
            </a:r>
            <a:endParaRPr lang="en-US"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cxnSp>
        <p:nvCxnSpPr>
          <p:cNvPr id="189" name="Shape 189"/>
          <p:cNvCxnSpPr>
            <a:stCxn id="184" idx="2"/>
            <a:endCxn id="185" idx="0"/>
          </p:cNvCxnSpPr>
          <p:nvPr/>
        </p:nvCxnSpPr>
        <p:spPr>
          <a:xfrm flipH="1">
            <a:off x="2688407" y="1619627"/>
            <a:ext cx="1453428" cy="78473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>
            <a:stCxn id="184" idx="2"/>
            <a:endCxn id="186" idx="0"/>
          </p:cNvCxnSpPr>
          <p:nvPr/>
        </p:nvCxnSpPr>
        <p:spPr>
          <a:xfrm>
            <a:off x="4141836" y="1619627"/>
            <a:ext cx="1251167" cy="78473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>
            <a:stCxn id="185" idx="2"/>
            <a:endCxn id="187" idx="0"/>
          </p:cNvCxnSpPr>
          <p:nvPr/>
        </p:nvCxnSpPr>
        <p:spPr>
          <a:xfrm flipH="1">
            <a:off x="2131066" y="2907458"/>
            <a:ext cx="557341" cy="78473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>
            <a:stCxn id="185" idx="2"/>
            <a:endCxn id="188" idx="0"/>
          </p:cNvCxnSpPr>
          <p:nvPr/>
        </p:nvCxnSpPr>
        <p:spPr>
          <a:xfrm>
            <a:off x="2688407" y="2907458"/>
            <a:ext cx="952845" cy="78473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>
            <a:stCxn id="185" idx="3"/>
            <a:endCxn id="186" idx="1"/>
          </p:cNvCxnSpPr>
          <p:nvPr/>
        </p:nvCxnSpPr>
        <p:spPr>
          <a:xfrm>
            <a:off x="3739457" y="2655908"/>
            <a:ext cx="918846" cy="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4" name="Shape 194"/>
          <p:cNvSpPr/>
          <p:nvPr/>
        </p:nvSpPr>
        <p:spPr>
          <a:xfrm>
            <a:off x="3717728" y="2899820"/>
            <a:ext cx="961996" cy="201859"/>
          </a:xfrm>
          <a:custGeom>
            <a:avLst/>
            <a:gdLst/>
            <a:ahLst/>
            <a:cxnLst/>
            <a:rect l="0" t="0" r="0" b="0"/>
            <a:pathLst>
              <a:path w="32599" h="6520" extrusionOk="0">
                <a:moveTo>
                  <a:pt x="32599" y="0"/>
                </a:moveTo>
                <a:cubicBezTo>
                  <a:pt x="30003" y="1086"/>
                  <a:pt x="22457" y="6520"/>
                  <a:pt x="17024" y="6520"/>
                </a:cubicBezTo>
                <a:cubicBezTo>
                  <a:pt x="11590" y="6520"/>
                  <a:pt x="2837" y="1086"/>
                  <a:pt x="0" y="0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cxnSp>
        <p:nvCxnSpPr>
          <p:cNvPr id="195" name="Shape 195"/>
          <p:cNvCxnSpPr>
            <a:endCxn id="196" idx="1"/>
          </p:cNvCxnSpPr>
          <p:nvPr/>
        </p:nvCxnSpPr>
        <p:spPr>
          <a:xfrm>
            <a:off x="4583500" y="2939155"/>
            <a:ext cx="815099" cy="827100"/>
          </a:xfrm>
          <a:prstGeom prst="straightConnector1">
            <a:avLst/>
          </a:prstGeom>
          <a:noFill/>
          <a:ln w="19050" cap="flat">
            <a:solidFill>
              <a:srgbClr val="4A86E8"/>
            </a:solidFill>
            <a:prstDash val="dashDot"/>
            <a:round/>
            <a:headEnd type="triangle" w="lg" len="lg"/>
            <a:tailEnd type="non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5398600" y="3545605"/>
            <a:ext cx="3284700" cy="441300"/>
          </a:xfrm>
          <a:prstGeom prst="rect">
            <a:avLst/>
          </a:prstGeom>
          <a:solidFill>
            <a:srgbClr val="F4CCCC"/>
          </a:solidFill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 b="1" i="1" u="sng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as.db.data.frame(...)</a:t>
            </a:r>
          </a:p>
        </p:txBody>
      </p:sp>
      <p:cxnSp>
        <p:nvCxnSpPr>
          <p:cNvPr id="197" name="Shape 197"/>
          <p:cNvCxnSpPr>
            <a:endCxn id="198" idx="1"/>
          </p:cNvCxnSpPr>
          <p:nvPr/>
        </p:nvCxnSpPr>
        <p:spPr>
          <a:xfrm>
            <a:off x="3832000" y="2658792"/>
            <a:ext cx="1566599" cy="1659600"/>
          </a:xfrm>
          <a:prstGeom prst="straightConnector1">
            <a:avLst/>
          </a:prstGeom>
          <a:noFill/>
          <a:ln w="19050" cap="flat">
            <a:solidFill>
              <a:srgbClr val="4A86E8"/>
            </a:solidFill>
            <a:prstDash val="dashDot"/>
            <a:round/>
            <a:headEnd type="triangle" w="lg" len="lg"/>
            <a:tailEnd type="none" w="lg" len="lg"/>
          </a:ln>
        </p:spPr>
      </p:cxnSp>
      <p:sp>
        <p:nvSpPr>
          <p:cNvPr id="198" name="Shape 198"/>
          <p:cNvSpPr txBox="1"/>
          <p:nvPr/>
        </p:nvSpPr>
        <p:spPr>
          <a:xfrm>
            <a:off x="5398600" y="4097742"/>
            <a:ext cx="2575199" cy="441300"/>
          </a:xfrm>
          <a:prstGeom prst="rect">
            <a:avLst/>
          </a:prstGeom>
          <a:solidFill>
            <a:srgbClr val="F4CCCC"/>
          </a:solidFill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 b="1" i="1" u="sng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Most operations</a:t>
            </a:r>
          </a:p>
        </p:txBody>
      </p:sp>
      <p:cxnSp>
        <p:nvCxnSpPr>
          <p:cNvPr id="199" name="Shape 199"/>
          <p:cNvCxnSpPr/>
          <p:nvPr/>
        </p:nvCxnSpPr>
        <p:spPr>
          <a:xfrm rot="10800000">
            <a:off x="1341675" y="1608050"/>
            <a:ext cx="769799" cy="624899"/>
          </a:xfrm>
          <a:prstGeom prst="straightConnector1">
            <a:avLst/>
          </a:prstGeom>
          <a:noFill/>
          <a:ln w="19050" cap="flat">
            <a:solidFill>
              <a:srgbClr val="4A86E8"/>
            </a:solidFill>
            <a:prstDash val="dashDot"/>
            <a:round/>
            <a:headEnd type="triangle" w="lg" len="lg"/>
            <a:tailEnd type="non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176287" y="1122377"/>
            <a:ext cx="2732699" cy="570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i="1" u="sng" ker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Points to objects in database</a:t>
            </a:r>
          </a:p>
          <a:p>
            <a:r>
              <a:rPr lang="en-US" sz="1200" b="1" kern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 = db.data.frame("table")</a:t>
            </a:r>
          </a:p>
        </p:txBody>
      </p:sp>
      <p:cxnSp>
        <p:nvCxnSpPr>
          <p:cNvPr id="201" name="Shape 201"/>
          <p:cNvCxnSpPr>
            <a:stCxn id="186" idx="3"/>
          </p:cNvCxnSpPr>
          <p:nvPr/>
        </p:nvCxnSpPr>
        <p:spPr>
          <a:xfrm>
            <a:off x="6127704" y="2655908"/>
            <a:ext cx="511499" cy="310500"/>
          </a:xfrm>
          <a:prstGeom prst="straightConnector1">
            <a:avLst/>
          </a:prstGeom>
          <a:noFill/>
          <a:ln w="19050" cap="flat">
            <a:solidFill>
              <a:srgbClr val="4A86E8"/>
            </a:solidFill>
            <a:prstDash val="dashDot"/>
            <a:round/>
            <a:headEnd type="triangle" w="lg" len="lg"/>
            <a:tailEnd type="non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563009" y="2429450"/>
            <a:ext cx="2504999" cy="74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i="1" u="sng" kern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Resides in R only</a:t>
            </a:r>
          </a:p>
          <a:p>
            <a:r>
              <a:rPr lang="en-US" sz="1200" b="1" kern="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x[,1:2], </a:t>
            </a:r>
          </a:p>
          <a:p>
            <a:r>
              <a:rPr lang="en-US" sz="1200" b="1" kern="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merge(x, </a:t>
            </a:r>
            <a:r>
              <a:rPr lang="en-US" sz="1200" b="1" kern="0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y,by</a:t>
            </a:r>
            <a:r>
              <a:rPr lang="en-US" sz="1200" b="1" kern="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="column"), etc.</a:t>
            </a:r>
          </a:p>
        </p:txBody>
      </p:sp>
      <p:sp>
        <p:nvSpPr>
          <p:cNvPr id="203" name="Shape 203"/>
          <p:cNvSpPr/>
          <p:nvPr/>
        </p:nvSpPr>
        <p:spPr>
          <a:xfrm>
            <a:off x="5842325" y="340352"/>
            <a:ext cx="2183648" cy="1073522"/>
          </a:xfrm>
          <a:prstGeom prst="flowChartDecision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 dirty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  <a:r>
              <a:rPr lang="en-US" sz="1400" b="1" kern="0" dirty="0" err="1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MADlib</a:t>
            </a:r>
            <a:r>
              <a:rPr lang="en-US" sz="1400" b="1" kern="0" dirty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</a:t>
            </a:r>
          </a:p>
          <a:p>
            <a:r>
              <a:rPr lang="en-US" sz="1400" b="1" kern="0" dirty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400" b="1" kern="0" dirty="0" smtClea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Wrapper </a:t>
            </a:r>
          </a:p>
          <a:p>
            <a:r>
              <a:rPr lang="en-US" sz="1400" b="1" kern="0" dirty="0" smtClea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</a:t>
            </a:r>
            <a:endParaRPr lang="en-US" sz="1400" b="1" kern="0" dirty="0">
              <a:solidFill>
                <a:srgbClr val="F16F3B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398600" y="883675"/>
            <a:ext cx="502375" cy="1521325"/>
          </a:xfrm>
          <a:custGeom>
            <a:avLst/>
            <a:gdLst/>
            <a:ahLst/>
            <a:cxnLst/>
            <a:rect l="0" t="0" r="0" b="0"/>
            <a:pathLst>
              <a:path w="20095" h="60853" extrusionOk="0">
                <a:moveTo>
                  <a:pt x="18111" y="0"/>
                </a:moveTo>
                <a:cubicBezTo>
                  <a:pt x="18231" y="5010"/>
                  <a:pt x="21853" y="19921"/>
                  <a:pt x="18835" y="30064"/>
                </a:cubicBezTo>
                <a:cubicBezTo>
                  <a:pt x="15816" y="40206"/>
                  <a:pt x="3139" y="55721"/>
                  <a:pt x="0" y="60853"/>
                </a:cubicBezTo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round/>
            <a:headEnd type="none" w="lg" len="lg"/>
            <a:tailEnd type="diamond" w="lg" len="lg"/>
          </a:ln>
        </p:spPr>
      </p:sp>
      <p:sp>
        <p:nvSpPr>
          <p:cNvPr id="205" name="Shape 205"/>
          <p:cNvSpPr/>
          <p:nvPr/>
        </p:nvSpPr>
        <p:spPr>
          <a:xfrm>
            <a:off x="3714275" y="883675"/>
            <a:ext cx="2137100" cy="1539425"/>
          </a:xfrm>
          <a:custGeom>
            <a:avLst/>
            <a:gdLst/>
            <a:ahLst/>
            <a:cxnLst/>
            <a:rect l="0" t="0" r="0" b="0"/>
            <a:pathLst>
              <a:path w="85484" h="61577" extrusionOk="0">
                <a:moveTo>
                  <a:pt x="85484" y="0"/>
                </a:moveTo>
                <a:cubicBezTo>
                  <a:pt x="80412" y="6278"/>
                  <a:pt x="69304" y="27408"/>
                  <a:pt x="55057" y="37671"/>
                </a:cubicBezTo>
                <a:cubicBezTo>
                  <a:pt x="40809" y="47933"/>
                  <a:pt x="9176" y="57592"/>
                  <a:pt x="0" y="61577"/>
                </a:cubicBezTo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round/>
            <a:headEnd type="none" w="lg" len="lg"/>
            <a:tailEnd type="diamond" w="lg" len="lg"/>
          </a:ln>
        </p:spPr>
      </p:sp>
    </p:spTree>
    <p:extLst>
      <p:ext uri="{BB962C8B-B14F-4D97-AF65-F5344CB8AC3E}">
        <p14:creationId xmlns:p14="http://schemas.microsoft.com/office/powerpoint/2010/main" val="14145962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66712" y="96837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People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15314" y="870541"/>
            <a:ext cx="7570445" cy="371162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1111"/>
            </a:pPr>
            <a:r>
              <a:rPr lang="en-US" sz="2400" b="1" i="1" dirty="0">
                <a:solidFill>
                  <a:schemeClr val="lt2"/>
                </a:solidFill>
              </a:rPr>
              <a:t>Predictive Analytics Team: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>
                <a:solidFill>
                  <a:schemeClr val="lt2"/>
                </a:solidFill>
              </a:rPr>
              <a:t>Caleb </a:t>
            </a:r>
            <a:r>
              <a:rPr lang="en-US" sz="2000" dirty="0" err="1">
                <a:solidFill>
                  <a:schemeClr val="lt2"/>
                </a:solidFill>
              </a:rPr>
              <a:t>Welton</a:t>
            </a:r>
            <a:r>
              <a:rPr lang="en-US" sz="2000" dirty="0">
                <a:solidFill>
                  <a:schemeClr val="lt2"/>
                </a:solidFill>
              </a:rPr>
              <a:t>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 err="1">
                <a:solidFill>
                  <a:schemeClr val="lt2"/>
                </a:solidFill>
              </a:rPr>
              <a:t>Anant</a:t>
            </a:r>
            <a:r>
              <a:rPr lang="en-US" sz="2000" dirty="0">
                <a:solidFill>
                  <a:schemeClr val="lt2"/>
                </a:solidFill>
              </a:rPr>
              <a:t> </a:t>
            </a:r>
            <a:r>
              <a:rPr lang="en-US" sz="2000" dirty="0" err="1">
                <a:solidFill>
                  <a:schemeClr val="lt2"/>
                </a:solidFill>
              </a:rPr>
              <a:t>Chintamaneni</a:t>
            </a:r>
            <a:r>
              <a:rPr lang="en-US" sz="2000" dirty="0">
                <a:solidFill>
                  <a:schemeClr val="lt2"/>
                </a:solidFill>
              </a:rPr>
              <a:t>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 err="1">
                <a:solidFill>
                  <a:schemeClr val="lt2"/>
                </a:solidFill>
              </a:rPr>
              <a:t>Sujit</a:t>
            </a:r>
            <a:r>
              <a:rPr lang="en-US" sz="2000" dirty="0">
                <a:solidFill>
                  <a:schemeClr val="lt2"/>
                </a:solidFill>
              </a:rPr>
              <a:t> Philip,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>
                <a:solidFill>
                  <a:schemeClr val="lt2"/>
                </a:solidFill>
              </a:rPr>
              <a:t>Grace Gee,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 err="1">
                <a:solidFill>
                  <a:schemeClr val="lt2"/>
                </a:solidFill>
              </a:rPr>
              <a:t>Shengwen</a:t>
            </a:r>
            <a:r>
              <a:rPr lang="en-US" sz="2000" dirty="0">
                <a:solidFill>
                  <a:schemeClr val="lt2"/>
                </a:solidFill>
              </a:rPr>
              <a:t> Yang,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>
                <a:solidFill>
                  <a:schemeClr val="lt2"/>
                </a:solidFill>
              </a:rPr>
              <a:t>Rahul </a:t>
            </a:r>
            <a:r>
              <a:rPr lang="en-US" sz="2000" dirty="0" err="1">
                <a:solidFill>
                  <a:schemeClr val="lt2"/>
                </a:solidFill>
              </a:rPr>
              <a:t>Iyer</a:t>
            </a:r>
            <a:r>
              <a:rPr lang="en-US" sz="2000" dirty="0">
                <a:solidFill>
                  <a:schemeClr val="lt2"/>
                </a:solidFill>
              </a:rPr>
              <a:t>, </a:t>
            </a:r>
          </a:p>
          <a:p>
            <a:pPr marL="457200" lv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8750"/>
            </a:pPr>
            <a:r>
              <a:rPr lang="en-US" sz="2000" dirty="0" err="1">
                <a:solidFill>
                  <a:schemeClr val="lt2"/>
                </a:solidFill>
              </a:rPr>
              <a:t>Hai</a:t>
            </a:r>
            <a:r>
              <a:rPr lang="en-US" sz="2000" dirty="0">
                <a:solidFill>
                  <a:schemeClr val="lt2"/>
                </a:solidFill>
              </a:rPr>
              <a:t> </a:t>
            </a:r>
            <a:r>
              <a:rPr lang="en-US" sz="2000" dirty="0" err="1" smtClean="0">
                <a:solidFill>
                  <a:schemeClr val="lt2"/>
                </a:solidFill>
              </a:rPr>
              <a:t>Qian</a:t>
            </a:r>
          </a:p>
          <a:p>
            <a:pPr lvl="0" rtl="0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2400" b="1" i="1" dirty="0" smtClean="0">
                <a:solidFill>
                  <a:schemeClr val="lt2"/>
                </a:solidFill>
              </a:rPr>
              <a:t>Data Science Team: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Clr>
                <a:srgbClr val="000000"/>
              </a:buClr>
              <a:buSzPct val="61111"/>
            </a:pPr>
            <a:r>
              <a:rPr lang="en-US" sz="2000" dirty="0" smtClean="0">
                <a:solidFill>
                  <a:schemeClr val="lt2"/>
                </a:solidFill>
              </a:rPr>
              <a:t>Woo Jae Jung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7600" y="802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832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PivotalR</a:t>
            </a:r>
            <a:r>
              <a:rPr lang="en-US" dirty="0" smtClean="0"/>
              <a:t> Download: </a:t>
            </a:r>
            <a:r>
              <a:rPr lang="en-US" dirty="0" err="1" smtClean="0"/>
              <a:t>GitHub</a:t>
            </a:r>
            <a:r>
              <a:rPr lang="en-US" dirty="0" smtClean="0"/>
              <a:t> or CRAN</a:t>
            </a:r>
          </a:p>
          <a:p>
            <a:r>
              <a:rPr lang="en-US" dirty="0" smtClean="0"/>
              <a:t>Practitioner’s Guide to Pivotal &amp; R Interoperability: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/>
              <a:t>Questions/Feedback: </a:t>
            </a:r>
            <a:r>
              <a:rPr lang="en-US" dirty="0" err="1" smtClean="0"/>
              <a:t>user</a:t>
            </a:r>
            <a:r>
              <a:rPr lang="en-US" dirty="0" err="1"/>
              <a:t>@madlib.net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638900" y="968950"/>
            <a:ext cx="4534800" cy="247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9600" b="1" kern="0">
                <a:solidFill>
                  <a:srgbClr val="F1480B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07002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890587" y="1262107"/>
            <a:ext cx="4384200" cy="100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sz="7200" dirty="0" err="1"/>
              <a:t>PivotalR</a:t>
            </a:r>
            <a:endParaRPr lang="en-US" sz="7200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90587" y="2546039"/>
            <a:ext cx="7999799" cy="56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i="1" dirty="0" smtClean="0"/>
              <a:t>An R Interface to the Pivotal Platform</a:t>
            </a:r>
            <a:endParaRPr lang="en-US" sz="3600" i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890587" y="3530533"/>
            <a:ext cx="7104600" cy="27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F6B26B"/>
                </a:solidFill>
              </a:rPr>
              <a:t>Hai</a:t>
            </a:r>
            <a:r>
              <a:rPr lang="en-US" sz="2400" dirty="0">
                <a:solidFill>
                  <a:srgbClr val="F6B26B"/>
                </a:solidFill>
              </a:rPr>
              <a:t> </a:t>
            </a:r>
            <a:r>
              <a:rPr lang="en-US" sz="2400" dirty="0" err="1">
                <a:solidFill>
                  <a:srgbClr val="F6B26B"/>
                </a:solidFill>
              </a:rPr>
              <a:t>Qian</a:t>
            </a:r>
            <a:r>
              <a:rPr lang="en-US" sz="2400" dirty="0">
                <a:solidFill>
                  <a:srgbClr val="F6B26B"/>
                </a:solidFill>
              </a:rPr>
              <a:t> @ Predictive Analytics </a:t>
            </a:r>
            <a:r>
              <a:rPr lang="en-US" sz="2400" dirty="0" smtClean="0">
                <a:solidFill>
                  <a:srgbClr val="F6B26B"/>
                </a:solidFill>
              </a:rPr>
              <a:t>Team</a:t>
            </a:r>
          </a:p>
          <a:p>
            <a:pPr>
              <a:buNone/>
            </a:pPr>
            <a:r>
              <a:rPr lang="en-US" sz="2400" dirty="0" smtClean="0">
                <a:solidFill>
                  <a:srgbClr val="F6B26B"/>
                </a:solidFill>
              </a:rPr>
              <a:t>Woo Jae Jung @ Data Science Team</a:t>
            </a:r>
            <a:endParaRPr lang="en-US" sz="2400" dirty="0">
              <a:solidFill>
                <a:srgbClr val="F6B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993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66712" y="96837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/>
              <a:t>Introduction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712" y="690265"/>
            <a:ext cx="8410499" cy="37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SzPct val="97222"/>
            </a:pPr>
            <a:r>
              <a:rPr lang="en-US" dirty="0"/>
              <a:t>In a traditional analytics workflow using R, data are loaded from a </a:t>
            </a:r>
            <a:r>
              <a:rPr lang="en-US" dirty="0" smtClean="0"/>
              <a:t>source</a:t>
            </a:r>
            <a:r>
              <a:rPr lang="en-US" dirty="0"/>
              <a:t>, </a:t>
            </a:r>
            <a:r>
              <a:rPr lang="en-US" dirty="0" smtClean="0"/>
              <a:t>modeled, </a:t>
            </a:r>
            <a:r>
              <a:rPr lang="en-US" dirty="0"/>
              <a:t>and </a:t>
            </a:r>
            <a:r>
              <a:rPr lang="en-US" dirty="0" smtClean="0"/>
              <a:t>scores are </a:t>
            </a:r>
            <a:r>
              <a:rPr lang="en-US" dirty="0"/>
              <a:t>pushed back to the data </a:t>
            </a:r>
            <a:r>
              <a:rPr lang="en-US" dirty="0" smtClean="0"/>
              <a:t>source</a:t>
            </a:r>
          </a:p>
          <a:p>
            <a:pPr marL="457200" indent="-317500">
              <a:buSzPct val="97222"/>
            </a:pPr>
            <a:r>
              <a:rPr lang="en-US" dirty="0" smtClean="0"/>
              <a:t>Such </a:t>
            </a:r>
            <a:r>
              <a:rPr lang="en-US" dirty="0"/>
              <a:t>an approach works </a:t>
            </a:r>
            <a:r>
              <a:rPr lang="en-US" dirty="0" smtClean="0"/>
              <a:t>well when:</a:t>
            </a:r>
          </a:p>
          <a:p>
            <a:pPr marL="971550" lvl="1" indent="-317500">
              <a:buSzPct val="97222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amount of data can be loaded into </a:t>
            </a:r>
            <a:r>
              <a:rPr lang="en-US" dirty="0" smtClean="0"/>
              <a:t>memory</a:t>
            </a:r>
          </a:p>
          <a:p>
            <a:pPr marL="971550" lvl="1" indent="-317500">
              <a:buSzPct val="97222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transfer of large amounts of data is inexpensive and/or </a:t>
            </a:r>
            <a:r>
              <a:rPr lang="en-US" dirty="0" smtClean="0"/>
              <a:t>fast </a:t>
            </a:r>
          </a:p>
          <a:p>
            <a:pPr marL="482600" indent="-342900">
              <a:buSzPct val="97222"/>
            </a:pPr>
            <a:r>
              <a:rPr lang="en-US" dirty="0" smtClean="0"/>
              <a:t>Here </a:t>
            </a:r>
            <a:r>
              <a:rPr lang="en-US" dirty="0"/>
              <a:t>we explore the situation involving large data sets where these </a:t>
            </a:r>
            <a:r>
              <a:rPr lang="en-US" dirty="0" smtClean="0"/>
              <a:t>assumptions </a:t>
            </a:r>
            <a:r>
              <a:rPr lang="en-US" dirty="0"/>
              <a:t>are </a:t>
            </a:r>
            <a:r>
              <a:rPr lang="en-US" dirty="0" smtClean="0"/>
              <a:t>violated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7121" y="-59383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9973" y="-36543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12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52" y="203517"/>
            <a:ext cx="8410574" cy="460374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902017"/>
            <a:ext cx="8410574" cy="37207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MADlib</a:t>
            </a:r>
            <a:r>
              <a:rPr lang="en-US" dirty="0"/>
              <a:t> is an open-source library for highly scalable </a:t>
            </a:r>
            <a:r>
              <a:rPr lang="en-US" dirty="0" smtClean="0"/>
              <a:t>in</a:t>
            </a:r>
            <a:r>
              <a:rPr lang="en-US" dirty="0"/>
              <a:t>-</a:t>
            </a:r>
            <a:r>
              <a:rPr lang="en-US" dirty="0" smtClean="0"/>
              <a:t>DB analytics, providing parallelized SQL implementations of statistical &amp; </a:t>
            </a:r>
            <a:r>
              <a:rPr lang="en-US" dirty="0"/>
              <a:t>machine learning models that run directly inside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In addition to statistical model estimation, traditional SQL queries including JOINS also benefit from the performance &amp; scalability of a distributed &amp; parallel computing platform</a:t>
            </a:r>
          </a:p>
          <a:p>
            <a:r>
              <a:rPr lang="en-US" sz="2400" b="1" dirty="0" err="1" smtClean="0"/>
              <a:t>PivotalR</a:t>
            </a:r>
            <a:r>
              <a:rPr lang="en-US" sz="2400" b="1" dirty="0" smtClean="0"/>
              <a:t> aims to harness the </a:t>
            </a:r>
            <a:r>
              <a:rPr lang="en-US" sz="2400" b="1" dirty="0"/>
              <a:t>the familiarity of R’s interface and the performance &amp; scalability benefits of in-DB </a:t>
            </a:r>
            <a:r>
              <a:rPr lang="en-US" sz="2400" b="1" dirty="0" smtClean="0"/>
              <a:t>analytics</a:t>
            </a:r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3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don’t we already have this (PL/R)?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2116" y="208298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PL/R is wonderful:</a:t>
            </a:r>
          </a:p>
          <a:p>
            <a:pPr lvl="1"/>
            <a:r>
              <a:rPr lang="en-US" dirty="0"/>
              <a:t>Mostly focuses on explicitly parallel jobs</a:t>
            </a:r>
          </a:p>
          <a:p>
            <a:pPr lvl="1"/>
            <a:r>
              <a:rPr lang="en-US" dirty="0"/>
              <a:t>Scales to each mapper</a:t>
            </a:r>
          </a:p>
          <a:p>
            <a:pPr lvl="1"/>
            <a:r>
              <a:rPr lang="en-US" dirty="0"/>
              <a:t>Primarily a SQL &amp; R interface for the end user </a:t>
            </a:r>
          </a:p>
          <a:p>
            <a:r>
              <a:rPr lang="en-US" dirty="0"/>
              <a:t>Would </a:t>
            </a:r>
            <a:r>
              <a:rPr lang="en-US" dirty="0" smtClean="0"/>
              <a:t>also be </a:t>
            </a:r>
            <a:r>
              <a:rPr lang="en-US" dirty="0"/>
              <a:t>nice to have an interface &amp; tool that:</a:t>
            </a:r>
          </a:p>
          <a:p>
            <a:pPr lvl="1"/>
            <a:r>
              <a:rPr lang="en-US" dirty="0"/>
              <a:t>Is implicitly parallelized</a:t>
            </a:r>
          </a:p>
          <a:p>
            <a:pPr lvl="1"/>
            <a:r>
              <a:rPr lang="en-US" dirty="0"/>
              <a:t>Scales to the database</a:t>
            </a:r>
          </a:p>
          <a:p>
            <a:pPr lvl="1"/>
            <a:r>
              <a:rPr lang="en-US" dirty="0"/>
              <a:t>Primarily an R interface for end users who are less familiar with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PivotalR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Challenge</a:t>
            </a:r>
          </a:p>
          <a:p>
            <a:pPr marL="457200" lvl="1" indent="0">
              <a:buNone/>
            </a:pPr>
            <a:r>
              <a:rPr lang="en-US" sz="2400" i="1" dirty="0" smtClean="0"/>
              <a:t>Want </a:t>
            </a:r>
            <a:r>
              <a:rPr lang="en-US" sz="2400" i="1" dirty="0"/>
              <a:t>to harness the </a:t>
            </a:r>
            <a:r>
              <a:rPr lang="en-US" sz="2400" i="1" dirty="0" smtClean="0"/>
              <a:t>familiarity of </a:t>
            </a:r>
            <a:r>
              <a:rPr lang="en-US" sz="2400" i="1" dirty="0"/>
              <a:t>R’s interface and the performance &amp; scalability benefits of in-DB </a:t>
            </a:r>
            <a:r>
              <a:rPr lang="en-US" sz="2400" i="1" dirty="0" smtClean="0"/>
              <a:t>analytics</a:t>
            </a:r>
          </a:p>
          <a:p>
            <a:r>
              <a:rPr lang="en-US" sz="2800" dirty="0" smtClean="0"/>
              <a:t>Simple </a:t>
            </a:r>
            <a:r>
              <a:rPr lang="en-US" sz="2800" dirty="0"/>
              <a:t>solution: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400" i="1" dirty="0" smtClean="0"/>
              <a:t>Translate </a:t>
            </a:r>
            <a:r>
              <a:rPr lang="en-US" sz="2400" i="1" dirty="0"/>
              <a:t>R code into 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00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34078"/>
            <a:ext cx="8410574" cy="460374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Double Wave 3"/>
          <p:cNvSpPr/>
          <p:nvPr/>
        </p:nvSpPr>
        <p:spPr>
          <a:xfrm>
            <a:off x="3124200" y="1676400"/>
            <a:ext cx="3810000" cy="2057400"/>
          </a:xfrm>
          <a:prstGeom prst="doubleWave">
            <a:avLst>
              <a:gd name="adj1" fmla="val 6250"/>
              <a:gd name="adj2" fmla="val -709"/>
            </a:avLst>
          </a:prstGeom>
          <a:solidFill>
            <a:srgbClr val="D7E9F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1524000"/>
            <a:ext cx="3099392" cy="2337620"/>
            <a:chOff x="191170" y="-1539749"/>
            <a:chExt cx="3222232" cy="24493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70" y="-1539749"/>
              <a:ext cx="3222232" cy="24493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811" y="-1300225"/>
              <a:ext cx="553140" cy="419622"/>
            </a:xfrm>
            <a:prstGeom prst="rect">
              <a:avLst/>
            </a:prstGeom>
          </p:spPr>
        </p:pic>
      </p:grpSp>
      <p:pic>
        <p:nvPicPr>
          <p:cNvPr id="9" name="Picture 8" descr="Generic Datab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524000"/>
            <a:ext cx="2286000" cy="224976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352800" y="2057400"/>
            <a:ext cx="3352800" cy="560832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to </a:t>
            </a:r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3352800" y="2667000"/>
            <a:ext cx="3352800" cy="533400"/>
          </a:xfrm>
          <a:prstGeom prst="lef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24384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</a:t>
            </a:r>
            <a:r>
              <a:rPr lang="en-US" dirty="0" smtClean="0">
                <a:sym typeface="Wingdings"/>
              </a:rPr>
              <a:t> SQL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181599" y="914400"/>
            <a:ext cx="1493521" cy="457200"/>
          </a:xfrm>
          <a:prstGeom prst="wedgeRoundRectCallout">
            <a:avLst>
              <a:gd name="adj1" fmla="val -20833"/>
              <a:gd name="adj2" fmla="val 114352"/>
              <a:gd name="adj3" fmla="val 16667"/>
            </a:avLst>
          </a:prstGeom>
          <a:solidFill>
            <a:srgbClr val="D7E9F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4D4D4D"/>
                </a:solidFill>
                <a:latin typeface="Courier New"/>
                <a:cs typeface="Courier New"/>
              </a:rPr>
              <a:t>RPostgreSQL</a:t>
            </a:r>
            <a:endParaRPr lang="en-US" sz="1100" dirty="0">
              <a:solidFill>
                <a:srgbClr val="4D4D4D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676400" y="1752600"/>
            <a:ext cx="1219200" cy="304800"/>
          </a:xfrm>
          <a:prstGeom prst="wedgeRoundRectCallout">
            <a:avLst>
              <a:gd name="adj1" fmla="val -19444"/>
              <a:gd name="adj2" fmla="val 164352"/>
              <a:gd name="adj3" fmla="val 16667"/>
            </a:avLst>
          </a:prstGeom>
          <a:solidFill>
            <a:srgbClr val="D7E9F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4D4D4D"/>
                </a:solidFill>
                <a:latin typeface="Courier New"/>
                <a:cs typeface="Courier New"/>
              </a:rPr>
              <a:t>PivotalR</a:t>
            </a:r>
            <a:endParaRPr lang="en-US" dirty="0">
              <a:solidFill>
                <a:srgbClr val="4D4D4D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467600" y="1143000"/>
            <a:ext cx="914400" cy="2501578"/>
            <a:chOff x="7467600" y="1143000"/>
            <a:chExt cx="914400" cy="2501578"/>
          </a:xfrm>
        </p:grpSpPr>
        <p:pic>
          <p:nvPicPr>
            <p:cNvPr id="17" name="Picture 16" descr="stk19918boj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1143000"/>
              <a:ext cx="895593" cy="762000"/>
            </a:xfrm>
            <a:prstGeom prst="rect">
              <a:avLst/>
            </a:prstGeom>
          </p:spPr>
        </p:pic>
        <p:pic>
          <p:nvPicPr>
            <p:cNvPr id="18" name="Picture 17" descr="BU005259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2895600"/>
              <a:ext cx="762000" cy="748978"/>
            </a:xfrm>
            <a:prstGeom prst="rect">
              <a:avLst/>
            </a:prstGeom>
          </p:spPr>
        </p:pic>
        <p:pic>
          <p:nvPicPr>
            <p:cNvPr id="19" name="Picture 18" descr="BU005259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1905000"/>
              <a:ext cx="762000" cy="748978"/>
            </a:xfrm>
            <a:prstGeom prst="rect">
              <a:avLst/>
            </a:prstGeom>
          </p:spPr>
        </p:pic>
      </p:grpSp>
      <p:sp>
        <p:nvSpPr>
          <p:cNvPr id="20" name="Shape 131"/>
          <p:cNvSpPr txBox="1"/>
          <p:nvPr/>
        </p:nvSpPr>
        <p:spPr>
          <a:xfrm>
            <a:off x="7208908" y="3836322"/>
            <a:ext cx="1690674" cy="264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Data </a:t>
            </a:r>
            <a:r>
              <a:rPr lang="en-US" sz="1600" b="1" dirty="0" smtClean="0"/>
              <a:t>lives here</a:t>
            </a:r>
            <a:endParaRPr lang="en-US" sz="1600" b="1" dirty="0"/>
          </a:p>
        </p:txBody>
      </p:sp>
      <p:sp>
        <p:nvSpPr>
          <p:cNvPr id="21" name="Shape 132"/>
          <p:cNvSpPr txBox="1"/>
          <p:nvPr/>
        </p:nvSpPr>
        <p:spPr>
          <a:xfrm>
            <a:off x="856800" y="3868068"/>
            <a:ext cx="1639200" cy="264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No data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6470" y="2618232"/>
            <a:ext cx="189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w/ </a:t>
            </a:r>
            <a:r>
              <a:rPr lang="en-US" sz="1400" b="1" dirty="0" err="1" smtClean="0"/>
              <a:t>MADlib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80744" y="-53901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5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66712" y="81280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PivotalR</a:t>
            </a:r>
            <a:r>
              <a:rPr lang="en-US" dirty="0"/>
              <a:t> as an R Interface to </a:t>
            </a:r>
            <a:r>
              <a:rPr lang="en-US" dirty="0" smtClean="0"/>
              <a:t>Traditional DB Operations</a:t>
            </a:r>
            <a:endParaRPr lang="en-US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Manipulate database tables directly from R without needing </a:t>
            </a:r>
            <a:r>
              <a:rPr lang="en-US" dirty="0" smtClean="0"/>
              <a:t>to </a:t>
            </a:r>
            <a:r>
              <a:rPr lang="en-US" dirty="0"/>
              <a:t>be familiar </a:t>
            </a:r>
            <a:r>
              <a:rPr lang="en-US" dirty="0" smtClean="0"/>
              <a:t>with SQL</a:t>
            </a:r>
            <a:endParaRPr lang="en-US" dirty="0"/>
          </a:p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Perform the equivalent of select statements (including joins) in a syntax that is similar to</a:t>
            </a:r>
            <a:r>
              <a:rPr lang="en-US" dirty="0" smtClean="0"/>
              <a:t> </a:t>
            </a:r>
            <a:r>
              <a:rPr lang="en-US" dirty="0"/>
              <a:t>R's 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dirty="0"/>
              <a:t> </a:t>
            </a:r>
            <a:r>
              <a:rPr lang="en-US" dirty="0" smtClean="0"/>
              <a:t>operations</a:t>
            </a:r>
          </a:p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600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PivotalR</a:t>
            </a:r>
            <a:r>
              <a:rPr lang="en-US" dirty="0" smtClean="0"/>
              <a:t> as an R Interface to </a:t>
            </a:r>
            <a:r>
              <a:rPr lang="en-US" dirty="0" err="1"/>
              <a:t>MADlib</a:t>
            </a:r>
            <a:endParaRPr lang="en-US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Call </a:t>
            </a:r>
            <a:r>
              <a:rPr lang="en-US" dirty="0" err="1" smtClean="0"/>
              <a:t>MADlib’s</a:t>
            </a:r>
            <a:r>
              <a:rPr lang="en-US" dirty="0" smtClean="0"/>
              <a:t> in-DB machine learning functions directly from R</a:t>
            </a:r>
          </a:p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Syntax is analogous to native R functions – for example,  </a:t>
            </a:r>
            <a:r>
              <a:rPr lang="en-US" dirty="0" err="1" smtClean="0"/>
              <a:t>madlib.lm</a:t>
            </a:r>
            <a:r>
              <a:rPr lang="en-US" dirty="0" smtClean="0"/>
              <a:t>() mimics the syntax of the native lm() function</a:t>
            </a:r>
          </a:p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Data doesn’t need to leave the database</a:t>
            </a:r>
          </a:p>
          <a:p>
            <a:pPr marL="457200" lvl="0" indent="-317500" rtl="0">
              <a:buClr>
                <a:srgbClr val="ADC339"/>
              </a:buClr>
              <a:buSzPct val="97222"/>
              <a:buFont typeface="Arial"/>
              <a:buChar char="•"/>
            </a:pPr>
            <a:r>
              <a:rPr lang="en-US" dirty="0" smtClean="0"/>
              <a:t>All heavy lifting, including model estimation &amp; computation, are done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678783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16286</TotalTime>
  <Words>606</Words>
  <Application>Microsoft Macintosh PowerPoint</Application>
  <PresentationFormat>On-screen Show (16:9)</PresentationFormat>
  <Paragraphs>102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Pivotal_interim_16x9_external_040113 (3)</vt:lpstr>
      <vt:lpstr>Office Theme</vt:lpstr>
      <vt:lpstr>1_Office Theme</vt:lpstr>
      <vt:lpstr>2_Office Theme</vt:lpstr>
      <vt:lpstr>PowerPoint Presentation</vt:lpstr>
      <vt:lpstr>PivotalR</vt:lpstr>
      <vt:lpstr>Introduction</vt:lpstr>
      <vt:lpstr>Objective</vt:lpstr>
      <vt:lpstr>Wait, don’t we already have this (PL/R)? </vt:lpstr>
      <vt:lpstr>Enter PivotalR</vt:lpstr>
      <vt:lpstr>Design</vt:lpstr>
      <vt:lpstr>PivotalR as an R Interface to Traditional DB Operations</vt:lpstr>
      <vt:lpstr>PivotalR as an R Interface to MADlib</vt:lpstr>
      <vt:lpstr>Current Functionality</vt:lpstr>
      <vt:lpstr>Class hierarchy</vt:lpstr>
      <vt:lpstr>People</vt:lpstr>
      <vt:lpstr>Resources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Jung, Woo</cp:lastModifiedBy>
  <cp:revision>173</cp:revision>
  <dcterms:created xsi:type="dcterms:W3CDTF">2013-04-01T23:03:32Z</dcterms:created>
  <dcterms:modified xsi:type="dcterms:W3CDTF">2013-06-05T00:13:25Z</dcterms:modified>
</cp:coreProperties>
</file>