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39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867400" y="2067305"/>
            <a:ext cx="3129025" cy="1519647"/>
          </a:xfrm>
          <a:prstGeom prst="rect">
            <a:avLst/>
          </a:prstGeom>
        </p:spPr>
        <p:txBody>
          <a:bodyPr vert="horz" wrap="square" lIns="0" tIns="16510" rIns="0" bIns="0" rtlCol="0">
            <a:spAutoFit/>
          </a:bodyPr>
          <a:lstStyle/>
          <a:p>
            <a:pPr marL="12700">
              <a:lnSpc>
                <a:spcPct val="100000"/>
              </a:lnSpc>
              <a:spcBef>
                <a:spcPts val="130"/>
              </a:spcBef>
            </a:pPr>
            <a:r>
              <a:rPr lang="en-US" sz="3200" b="1" dirty="0">
                <a:latin typeface="Trebuchet MS"/>
                <a:cs typeface="Trebuchet MS"/>
              </a:rPr>
              <a:t>GOPPIKKHA K</a:t>
            </a:r>
          </a:p>
          <a:p>
            <a:pPr marL="12700">
              <a:lnSpc>
                <a:spcPct val="100000"/>
              </a:lnSpc>
              <a:spcBef>
                <a:spcPts val="130"/>
              </a:spcBef>
            </a:pPr>
            <a:r>
              <a:rPr lang="en-US" sz="3200" b="1" dirty="0">
                <a:latin typeface="Trebuchet MS"/>
                <a:cs typeface="Trebuchet MS"/>
              </a:rPr>
              <a:t>711721104041</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5870448" y="3391054"/>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0260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5E722E42-EC4B-32E5-2107-68653AE2EE33}"/>
              </a:ext>
            </a:extLst>
          </p:cNvPr>
          <p:cNvSpPr txBox="1"/>
          <p:nvPr/>
        </p:nvSpPr>
        <p:spPr>
          <a:xfrm>
            <a:off x="457200" y="1049337"/>
            <a:ext cx="8896350" cy="5763629"/>
          </a:xfrm>
          <a:prstGeom prst="rect">
            <a:avLst/>
          </a:prstGeom>
          <a:noFill/>
        </p:spPr>
        <p:txBody>
          <a:bodyPr wrap="square" rtlCol="0">
            <a:spAutoFit/>
          </a:bodyPr>
          <a:lstStyle/>
          <a:p>
            <a:pPr>
              <a:lnSpc>
                <a:spcPct val="107000"/>
              </a:lnSpc>
              <a:spcAft>
                <a:spcPts val="800"/>
              </a:spcAf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Training the System:</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With our collection of sign images, we train our system to recognize them. We use a special kind of computer program called a Convolutional Neural Network (CNN) to do this. The CNN looks at the pictures and learns to identify the signs based on their shapes, </a:t>
            </a:r>
            <a:r>
              <a:rPr lang="en-IN" sz="1900" kern="100" dirty="0" err="1">
                <a:effectLst/>
                <a:latin typeface="Calibri" panose="020F0502020204030204" pitchFamily="34" charset="0"/>
                <a:ea typeface="Calibri" panose="020F0502020204030204" pitchFamily="34" charset="0"/>
                <a:cs typeface="Times New Roman" panose="02020603050405020304" pitchFamily="18" charset="0"/>
              </a:rPr>
              <a:t>colors</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and patterns.</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Testing and Refinement:</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Once our system has been trained, we test it to see how well it works. We show it new pictures of signs that it hasn't seen before and see if it can recognize them correctly. If there are any mistakes, we go back and adjust the system to make it better.</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Integration and Deployment:</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Once we're happy with how our system performs, we integrate it into cars or other vehicles. This means making sure it works smoothly with the vehicle's other systems and sensors. Then, we deploy it out into the real world where it can start helping cars recognize signs on the road.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504605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0260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5E722E42-EC4B-32E5-2107-68653AE2EE33}"/>
              </a:ext>
            </a:extLst>
          </p:cNvPr>
          <p:cNvSpPr txBox="1"/>
          <p:nvPr/>
        </p:nvSpPr>
        <p:spPr>
          <a:xfrm>
            <a:off x="457200" y="1545545"/>
            <a:ext cx="8896350" cy="5121467"/>
          </a:xfrm>
          <a:prstGeom prst="rect">
            <a:avLst/>
          </a:prstGeom>
          <a:noFill/>
        </p:spPr>
        <p:txBody>
          <a:bodyPr wrap="square" rtlCol="0">
            <a:spAutoFit/>
          </a:bodyPr>
          <a:lstStyle/>
          <a:p>
            <a:pPr>
              <a:lnSpc>
                <a:spcPct val="107000"/>
              </a:lnSpc>
              <a:spcAft>
                <a:spcPts val="800"/>
              </a:spcAf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Monitoring and Updates:</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Even after deployment, we keep an eye on how our system is doing. We monitor its performance and make updates as needed to keep it working well. This might involve adding more sign images to its training data or tweaking its algorithms to improve accuracy.</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Future Development:</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Finally, we're always looking ahead to the future. We continue researching and developing new technologies to make our system even smarter and more reliable. Our goal is to keep pushing the boundaries of what's possible in traffic sign recognition and make driving safer and more efficient for everyone.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33478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11" name="Picture 10">
            <a:extLst>
              <a:ext uri="{FF2B5EF4-FFF2-40B4-BE49-F238E27FC236}">
                <a16:creationId xmlns:a16="http://schemas.microsoft.com/office/drawing/2014/main" id="{09B191E7-1468-3A96-A8CD-1FAF1361EA3F}"/>
              </a:ext>
            </a:extLst>
          </p:cNvPr>
          <p:cNvPicPr>
            <a:picLocks noChangeAspect="1"/>
          </p:cNvPicPr>
          <p:nvPr/>
        </p:nvPicPr>
        <p:blipFill rotWithShape="1">
          <a:blip r:embed="rId3"/>
          <a:srcRect l="16250" t="13315" r="30000" b="11370"/>
          <a:stretch/>
        </p:blipFill>
        <p:spPr>
          <a:xfrm>
            <a:off x="1896872" y="1151096"/>
            <a:ext cx="6553200" cy="5162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3049FCE-10B4-1741-1501-2B1215BA8F9F}"/>
              </a:ext>
            </a:extLst>
          </p:cNvPr>
          <p:cNvSpPr txBox="1"/>
          <p:nvPr/>
        </p:nvSpPr>
        <p:spPr>
          <a:xfrm>
            <a:off x="1753933" y="2411076"/>
            <a:ext cx="7719441" cy="1384995"/>
          </a:xfrm>
          <a:prstGeom prst="rect">
            <a:avLst/>
          </a:prstGeom>
          <a:noFill/>
        </p:spPr>
        <p:txBody>
          <a:bodyPr wrap="square" rtlCol="0">
            <a:spAutoFit/>
          </a:bodyPr>
          <a:lstStyle/>
          <a:p>
            <a:r>
              <a:rPr lang="en-IN" sz="2800" b="1" dirty="0">
                <a:latin typeface="Trebuchet MS" panose="020B0603020202020204" pitchFamily="34" charset="0"/>
              </a:rPr>
              <a:t>TRAFFIC SIGN IDENTIFICATION USING CONVOLUTIONAL NEURAL NETWORKS (CNN) AND KERAS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EBB7AC6E-D27E-82C1-910E-2B2AA45F151D}"/>
              </a:ext>
            </a:extLst>
          </p:cNvPr>
          <p:cNvSpPr txBox="1"/>
          <p:nvPr/>
        </p:nvSpPr>
        <p:spPr>
          <a:xfrm>
            <a:off x="2022729" y="2002125"/>
            <a:ext cx="7123153" cy="3385542"/>
          </a:xfrm>
          <a:prstGeom prst="rect">
            <a:avLst/>
          </a:prstGeom>
          <a:noFill/>
        </p:spPr>
        <p:txBody>
          <a:bodyPr wrap="square" rtlCol="0">
            <a:spAutoFit/>
          </a:bodyPr>
          <a:lstStyle/>
          <a:p>
            <a:pPr marL="742950" indent="-742950">
              <a:buFont typeface="+mj-lt"/>
              <a:buAutoNum type="arabicPeriod"/>
            </a:pPr>
            <a:r>
              <a:rPr lang="en-IN" sz="2800" dirty="0">
                <a:latin typeface="+mj-lt"/>
              </a:rPr>
              <a:t>Problem Statement</a:t>
            </a:r>
          </a:p>
          <a:p>
            <a:pPr marL="742950" indent="-742950">
              <a:buFont typeface="+mj-lt"/>
              <a:buAutoNum type="arabicPeriod"/>
            </a:pPr>
            <a:r>
              <a:rPr lang="en-IN" sz="2800" dirty="0">
                <a:latin typeface="+mj-lt"/>
              </a:rPr>
              <a:t>Project Overview</a:t>
            </a:r>
          </a:p>
          <a:p>
            <a:pPr marL="742950" indent="-742950">
              <a:buFont typeface="+mj-lt"/>
              <a:buAutoNum type="arabicPeriod"/>
            </a:pPr>
            <a:r>
              <a:rPr lang="en-IN" sz="2800" dirty="0">
                <a:latin typeface="+mj-lt"/>
              </a:rPr>
              <a:t>End Users</a:t>
            </a:r>
          </a:p>
          <a:p>
            <a:pPr marL="742950" indent="-742950">
              <a:buFont typeface="+mj-lt"/>
              <a:buAutoNum type="arabicPeriod"/>
            </a:pPr>
            <a:r>
              <a:rPr lang="en-IN" sz="2800" dirty="0">
                <a:latin typeface="+mj-lt"/>
              </a:rPr>
              <a:t>Our solution and Proposition</a:t>
            </a:r>
          </a:p>
          <a:p>
            <a:pPr marL="742950" indent="-742950">
              <a:buFont typeface="+mj-lt"/>
              <a:buAutoNum type="arabicPeriod"/>
            </a:pPr>
            <a:r>
              <a:rPr lang="en-IN" sz="2800" dirty="0">
                <a:latin typeface="+mj-lt"/>
              </a:rPr>
              <a:t>Key Features</a:t>
            </a:r>
          </a:p>
          <a:p>
            <a:pPr marL="742950" indent="-742950">
              <a:buFont typeface="+mj-lt"/>
              <a:buAutoNum type="arabicPeriod"/>
            </a:pPr>
            <a:r>
              <a:rPr lang="en-IN" sz="2800" dirty="0">
                <a:latin typeface="+mj-lt"/>
              </a:rPr>
              <a:t>Modelling </a:t>
            </a:r>
          </a:p>
          <a:p>
            <a:pPr marL="742950" indent="-742950">
              <a:buFont typeface="+mj-lt"/>
              <a:buAutoNum type="arabicPeriod"/>
            </a:pPr>
            <a:r>
              <a:rPr lang="en-IN" sz="2800" dirty="0">
                <a:latin typeface="+mj-lt"/>
              </a:rPr>
              <a:t>Results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323770FC-B586-DA31-6B8F-159C0935DE52}"/>
              </a:ext>
            </a:extLst>
          </p:cNvPr>
          <p:cNvSpPr txBox="1"/>
          <p:nvPr/>
        </p:nvSpPr>
        <p:spPr>
          <a:xfrm>
            <a:off x="834071" y="1447800"/>
            <a:ext cx="7157403" cy="4093428"/>
          </a:xfrm>
          <a:prstGeom prst="rect">
            <a:avLst/>
          </a:prstGeom>
          <a:noFill/>
        </p:spPr>
        <p:txBody>
          <a:bodyPr wrap="square" rtlCol="0">
            <a:spAutoFit/>
          </a:bodyPr>
          <a:lstStyle/>
          <a:p>
            <a:r>
              <a:rPr lang="en-US" sz="2000" dirty="0">
                <a:latin typeface="+mj-lt"/>
              </a:rPr>
              <a:t>Traffic Sign Identification is a critical component of autonomous driving systems and advanced driver-assistance systems (ADAS). The accurate detection and classification of traffic signs are vital for ensuring safe and efficient navigation on roadways.</a:t>
            </a:r>
          </a:p>
          <a:p>
            <a:endParaRPr lang="en-US" sz="2000" dirty="0">
              <a:latin typeface="+mj-lt"/>
            </a:endParaRPr>
          </a:p>
          <a:p>
            <a:r>
              <a:rPr lang="en-US" sz="2000" dirty="0">
                <a:latin typeface="+mj-lt"/>
              </a:rPr>
              <a:t>The goal of this project is to develop a robust Traffic Sign Identification system using Convolutional Neural Networks (CNNs) implemented with </a:t>
            </a:r>
            <a:r>
              <a:rPr lang="en-US" sz="2000" dirty="0" err="1">
                <a:latin typeface="+mj-lt"/>
              </a:rPr>
              <a:t>Keras</a:t>
            </a:r>
            <a:r>
              <a:rPr lang="en-US" sz="2000" dirty="0">
                <a:latin typeface="+mj-lt"/>
              </a:rPr>
              <a:t>.</a:t>
            </a:r>
          </a:p>
          <a:p>
            <a:endParaRPr lang="en-US" sz="2000" dirty="0">
              <a:latin typeface="+mj-lt"/>
            </a:endParaRPr>
          </a:p>
          <a:p>
            <a:r>
              <a:rPr lang="en-US" sz="2000" dirty="0">
                <a:latin typeface="+mj-lt"/>
              </a:rPr>
              <a:t> By leveraging deep learning techniques, we aim to create a model capable of accurately recognizing and classifying various types of traffic signs from input images captured by onboard cameras or external sensors.</a:t>
            </a:r>
            <a:endParaRPr lang="en-IN" sz="20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63000"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87F90EDC-FE65-51A7-A61E-B594D8B6101B}"/>
              </a:ext>
            </a:extLst>
          </p:cNvPr>
          <p:cNvSpPr txBox="1"/>
          <p:nvPr/>
        </p:nvSpPr>
        <p:spPr>
          <a:xfrm>
            <a:off x="739775" y="1695450"/>
            <a:ext cx="7794625" cy="4339650"/>
          </a:xfrm>
          <a:prstGeom prst="rect">
            <a:avLst/>
          </a:prstGeom>
          <a:noFill/>
        </p:spPr>
        <p:txBody>
          <a:bodyPr wrap="square" rtlCol="0">
            <a:spAutoFit/>
          </a:bodyPr>
          <a:lstStyle/>
          <a:p>
            <a:endParaRPr lang="en-US" sz="2400" dirty="0">
              <a:latin typeface="Trebuchet MS" panose="020B0603020202020204" pitchFamily="34" charset="0"/>
            </a:endParaRPr>
          </a:p>
          <a:p>
            <a:r>
              <a:rPr lang="en-US" sz="2400" dirty="0">
                <a:latin typeface="+mj-lt"/>
              </a:rPr>
              <a:t>Here we’re developing a system to help people recognize traffic signs better using Convolutional Neural Networks (CNNs). </a:t>
            </a:r>
          </a:p>
          <a:p>
            <a:endParaRPr lang="en-US" sz="2400" dirty="0">
              <a:latin typeface="+mj-lt"/>
            </a:endParaRPr>
          </a:p>
          <a:p>
            <a:r>
              <a:rPr lang="en-US" sz="2400" dirty="0">
                <a:latin typeface="+mj-lt"/>
              </a:rPr>
              <a:t>Our goal is to make driving safer by teaching people to quickly and accurately identify signs, even in challenging conditions. By doing this, we aim to enhance road safety and efficiency, ultimately benefiting both drivers and pedestrians.</a:t>
            </a:r>
          </a:p>
          <a:p>
            <a:endParaRPr lang="en-US" dirty="0">
              <a:latin typeface="+mj-lt"/>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8486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lang="en-US" sz="3200" dirty="0"/>
              <a:t>WHO</a:t>
            </a:r>
            <a:r>
              <a:rPr lang="en-US" sz="3200" spc="-245" dirty="0"/>
              <a:t> </a:t>
            </a:r>
            <a:r>
              <a:rPr lang="en-US" sz="3200" dirty="0"/>
              <a:t>ARE</a:t>
            </a:r>
            <a:r>
              <a:rPr lang="en-US" sz="3200" spc="-70" dirty="0"/>
              <a:t> </a:t>
            </a:r>
            <a:r>
              <a:rPr lang="en-US" sz="3200" dirty="0"/>
              <a:t>THE</a:t>
            </a:r>
            <a:r>
              <a:rPr lang="en-US" sz="3200" spc="-55" dirty="0"/>
              <a:t> </a:t>
            </a:r>
            <a:r>
              <a:rPr lang="en-US" sz="3200" dirty="0"/>
              <a:t>END</a:t>
            </a:r>
            <a:r>
              <a:rPr lang="en-US" sz="3200" spc="-70" dirty="0"/>
              <a:t> </a:t>
            </a:r>
            <a:r>
              <a:rPr lang="en-US"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55C96EB4-4CE7-5D3C-BF37-A44DDA35B2B6}"/>
              </a:ext>
            </a:extLst>
          </p:cNvPr>
          <p:cNvSpPr txBox="1"/>
          <p:nvPr/>
        </p:nvSpPr>
        <p:spPr>
          <a:xfrm>
            <a:off x="739774" y="1695450"/>
            <a:ext cx="7108825" cy="3539430"/>
          </a:xfrm>
          <a:prstGeom prst="rect">
            <a:avLst/>
          </a:prstGeom>
          <a:noFill/>
        </p:spPr>
        <p:txBody>
          <a:bodyPr wrap="square" rtlCol="0">
            <a:spAutoFit/>
          </a:bodyPr>
          <a:lstStyle/>
          <a:p>
            <a:r>
              <a:rPr lang="en-US" sz="2800" dirty="0">
                <a:latin typeface="+mj-lt"/>
              </a:rPr>
              <a:t>People who make self-driving cars, companies with delivery trucks, regular drivers, city planners, and researchers could all use our system. </a:t>
            </a:r>
          </a:p>
          <a:p>
            <a:endParaRPr lang="en-US" sz="2800" dirty="0">
              <a:latin typeface="+mj-lt"/>
            </a:endParaRPr>
          </a:p>
          <a:p>
            <a:r>
              <a:rPr lang="en-US" sz="2800" dirty="0">
                <a:latin typeface="+mj-lt"/>
              </a:rPr>
              <a:t>It helps people recognize traffic signs better, making driving safer and smoother for everyone.</a:t>
            </a:r>
            <a:endParaRPr lang="en-IN" sz="28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46408" y="19335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602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95B5F84D-EAAA-8BB7-276F-B2BB8E1D1164}"/>
              </a:ext>
            </a:extLst>
          </p:cNvPr>
          <p:cNvSpPr txBox="1"/>
          <p:nvPr/>
        </p:nvSpPr>
        <p:spPr>
          <a:xfrm>
            <a:off x="457201" y="1507806"/>
            <a:ext cx="7503096" cy="4093428"/>
          </a:xfrm>
          <a:prstGeom prst="rect">
            <a:avLst/>
          </a:prstGeom>
          <a:noFill/>
        </p:spPr>
        <p:txBody>
          <a:bodyPr wrap="square" rtlCol="0">
            <a:spAutoFit/>
          </a:bodyPr>
          <a:lstStyle/>
          <a:p>
            <a:r>
              <a:rPr lang="en-US" sz="2000" b="1" u="sng" dirty="0">
                <a:latin typeface="+mj-lt"/>
              </a:rPr>
              <a:t>Solution:</a:t>
            </a:r>
          </a:p>
          <a:p>
            <a:r>
              <a:rPr lang="en-US" sz="2000" dirty="0">
                <a:latin typeface="+mj-lt"/>
              </a:rPr>
              <a:t>Our smart system uses advanced technology to help people recognize traffic signs accurately, even in tricky conditions like bad weather.</a:t>
            </a:r>
          </a:p>
          <a:p>
            <a:endParaRPr lang="en-US" sz="2000" dirty="0">
              <a:latin typeface="+mj-lt"/>
            </a:endParaRPr>
          </a:p>
          <a:p>
            <a:r>
              <a:rPr lang="en-US" sz="2000" b="1" u="sng" dirty="0">
                <a:latin typeface="+mj-lt"/>
              </a:rPr>
              <a:t>Value Proposition:</a:t>
            </a:r>
          </a:p>
          <a:p>
            <a:endParaRPr lang="en-US" sz="2000" b="1" u="sng" dirty="0">
              <a:latin typeface="+mj-lt"/>
            </a:endParaRPr>
          </a:p>
          <a:p>
            <a:r>
              <a:rPr lang="en-US" sz="2000" u="sng" dirty="0">
                <a:latin typeface="+mj-lt"/>
              </a:rPr>
              <a:t>Safety</a:t>
            </a:r>
            <a:r>
              <a:rPr lang="en-US" sz="2000" dirty="0">
                <a:latin typeface="+mj-lt"/>
              </a:rPr>
              <a:t>: Prevent accidents by ensuring cars always follow signs correctly.</a:t>
            </a:r>
          </a:p>
          <a:p>
            <a:r>
              <a:rPr lang="en-US" sz="2000" u="sng" dirty="0">
                <a:latin typeface="+mj-lt"/>
              </a:rPr>
              <a:t>Efficiency</a:t>
            </a:r>
            <a:r>
              <a:rPr lang="en-US" sz="2000" dirty="0">
                <a:latin typeface="+mj-lt"/>
              </a:rPr>
              <a:t>: Reduce congestion and travel times by helping cars navigate roads more efficiently.</a:t>
            </a:r>
          </a:p>
          <a:p>
            <a:r>
              <a:rPr lang="en-US" sz="2000" u="sng" dirty="0">
                <a:latin typeface="+mj-lt"/>
              </a:rPr>
              <a:t>Convenience</a:t>
            </a:r>
            <a:r>
              <a:rPr lang="en-US" sz="2000" dirty="0">
                <a:latin typeface="+mj-lt"/>
              </a:rPr>
              <a:t>: Make driving easier and less stressful for drivers.</a:t>
            </a:r>
          </a:p>
          <a:p>
            <a:r>
              <a:rPr lang="en-US" sz="2000" u="sng" dirty="0">
                <a:latin typeface="+mj-lt"/>
              </a:rPr>
              <a:t>Future-Readiness</a:t>
            </a:r>
            <a:r>
              <a:rPr lang="en-US" sz="2000" dirty="0">
                <a:latin typeface="+mj-lt"/>
              </a:rPr>
              <a:t>: Prepare for the future of transportation with reliable sign recognition technology.</a:t>
            </a:r>
            <a:endParaRPr lang="en-IN" sz="20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891147" y="14615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05472" y="1219200"/>
            <a:ext cx="2295525" cy="33432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6D524F5-0A65-F1B2-37AB-0ABDFAA28ED1}"/>
              </a:ext>
            </a:extLst>
          </p:cNvPr>
          <p:cNvSpPr txBox="1"/>
          <p:nvPr/>
        </p:nvSpPr>
        <p:spPr>
          <a:xfrm>
            <a:off x="752476" y="1507806"/>
            <a:ext cx="6138672" cy="4339650"/>
          </a:xfrm>
          <a:prstGeom prst="rect">
            <a:avLst/>
          </a:prstGeom>
          <a:noFill/>
        </p:spPr>
        <p:txBody>
          <a:bodyPr wrap="square" rtlCol="0">
            <a:spAutoFit/>
          </a:bodyPr>
          <a:lstStyle/>
          <a:p>
            <a:r>
              <a:rPr lang="en-US" sz="2000" dirty="0">
                <a:latin typeface="+mj-lt"/>
              </a:rPr>
              <a:t>Our system sets a new standard in traffic sign recognition with unparalleled accuracy and adaptability.</a:t>
            </a:r>
          </a:p>
          <a:p>
            <a:endParaRPr lang="en-US" sz="2000" dirty="0">
              <a:latin typeface="+mj-lt"/>
            </a:endParaRPr>
          </a:p>
          <a:p>
            <a:r>
              <a:rPr lang="en-US" sz="2000" dirty="0">
                <a:latin typeface="+mj-lt"/>
              </a:rPr>
              <a:t>Using state-of-the-art technology, it ensures safety, efficiency, and convenience across various transportation scenarios.</a:t>
            </a:r>
          </a:p>
          <a:p>
            <a:endParaRPr lang="en-US" sz="2000" dirty="0">
              <a:latin typeface="+mj-lt"/>
            </a:endParaRPr>
          </a:p>
          <a:p>
            <a:r>
              <a:rPr lang="en-US" sz="2000" dirty="0">
                <a:latin typeface="+mj-lt"/>
              </a:rPr>
              <a:t>Plus, our commitment to innovation ensures it remains at the forefront of future advancements in mobility. </a:t>
            </a:r>
          </a:p>
          <a:p>
            <a:endParaRPr lang="en-US" sz="2000" dirty="0">
              <a:latin typeface="+mj-lt"/>
            </a:endParaRPr>
          </a:p>
          <a:p>
            <a:r>
              <a:rPr lang="en-US" sz="2000" dirty="0">
                <a:latin typeface="+mj-lt"/>
              </a:rPr>
              <a:t>In essence, our solution isn't just impressive it's revolutionizing transportation as we know it.</a:t>
            </a:r>
          </a:p>
          <a:p>
            <a:endParaRPr lang="en-US" dirty="0">
              <a:latin typeface="+mj-lt"/>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8874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61A3C4E3-D9E6-0950-8167-066A4B68B317}"/>
              </a:ext>
            </a:extLst>
          </p:cNvPr>
          <p:cNvSpPr txBox="1"/>
          <p:nvPr/>
        </p:nvSpPr>
        <p:spPr>
          <a:xfrm>
            <a:off x="739775" y="1211262"/>
            <a:ext cx="7642225" cy="5692905"/>
          </a:xfrm>
          <a:prstGeom prst="rect">
            <a:avLst/>
          </a:prstGeom>
          <a:noFill/>
        </p:spPr>
        <p:txBody>
          <a:bodyPr wrap="square" rtlCol="0">
            <a:spAutoFit/>
          </a:bodyPr>
          <a:lstStyle/>
          <a:p>
            <a:pPr>
              <a:lnSpc>
                <a:spcPct val="107000"/>
              </a:lnSpc>
              <a:spcAft>
                <a:spcPts val="800"/>
              </a:spcAft>
            </a:pPr>
            <a:r>
              <a:rPr lang="en-IN" sz="1900" b="1" kern="100" dirty="0">
                <a:effectLst/>
                <a:latin typeface="Trebuchet MS" panose="020B0603020202020204" pitchFamily="34" charset="0"/>
                <a:ea typeface="Calibri" panose="020F0502020204030204" pitchFamily="34" charset="0"/>
                <a:cs typeface="Times New Roman" panose="02020603050405020304" pitchFamily="18" charset="0"/>
              </a:rPr>
              <a:t>Understanding the Problem:</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We start by understanding the problem we're tackling: helping cars recognize traffic signs better. We know that sometimes cars struggle to understand signs, especially in tricky situations like bad weather or when signs are hard to see.</a:t>
            </a:r>
          </a:p>
          <a:p>
            <a:pPr>
              <a:lnSpc>
                <a:spcPct val="107000"/>
              </a:lnSpc>
              <a:spcAft>
                <a:spcPts val="800"/>
              </a:spcAf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Research and Planning:</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Next, we do some research to figure out how we can solve this problem. We look into different technologies and techniques that can help cars recognize signs accurately. We also plan out how we're going to build our solution step by step.</a:t>
            </a:r>
          </a:p>
          <a:p>
            <a:pPr>
              <a:lnSpc>
                <a:spcPct val="107000"/>
              </a:lnSpc>
              <a:spcAft>
                <a:spcPts val="800"/>
              </a:spcAf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Data Collection:</a:t>
            </a:r>
          </a:p>
          <a:p>
            <a:pPr>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One important step is gathering lots of pictures of different traffic signs. This helps us teach the system to recognize all kinds of signs, like stop signs, speed limit signs, and more. We need a big collection of images to make sure the system learns properly.</a:t>
            </a:r>
          </a:p>
          <a:p>
            <a:endParaRPr lang="en-IN"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904</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MODELLING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K.Goppikkha</dc:creator>
  <cp:lastModifiedBy>Goppikkha kalimuthu</cp:lastModifiedBy>
  <cp:revision>2</cp:revision>
  <dcterms:created xsi:type="dcterms:W3CDTF">2024-04-10T04:05:55Z</dcterms:created>
  <dcterms:modified xsi:type="dcterms:W3CDTF">2024-04-10T10:21:33Z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