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65" r:id="rId5"/>
    <p:sldId id="261" r:id="rId6"/>
    <p:sldId id="266" r:id="rId7"/>
    <p:sldId id="268" r:id="rId8"/>
    <p:sldId id="267" r:id="rId9"/>
    <p:sldId id="263" r:id="rId10"/>
    <p:sldId id="264" r:id="rId1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C9CACE81-3480-4874-B751-2A0E90819BD2}" type="datetimeFigureOut">
              <a:rPr lang="en-IN" smtClean="0"/>
              <a:t>26-02-2024</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DCE3807D-C0C1-4BD5-B7AC-0989D13D2DFD}" type="slidenum">
              <a:rPr lang="en-IN" smtClean="0"/>
              <a:t>‹#›</a:t>
            </a:fld>
            <a:endParaRPr lang="en-IN"/>
          </a:p>
        </p:txBody>
      </p:sp>
    </p:spTree>
    <p:extLst>
      <p:ext uri="{BB962C8B-B14F-4D97-AF65-F5344CB8AC3E}">
        <p14:creationId xmlns:p14="http://schemas.microsoft.com/office/powerpoint/2010/main" val="1792648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E3807D-C0C1-4BD5-B7AC-0989D13D2DFD}" type="slidenum">
              <a:rPr lang="en-IN" smtClean="0"/>
              <a:t>1</a:t>
            </a:fld>
            <a:endParaRPr lang="en-IN"/>
          </a:p>
        </p:txBody>
      </p:sp>
    </p:spTree>
    <p:extLst>
      <p:ext uri="{BB962C8B-B14F-4D97-AF65-F5344CB8AC3E}">
        <p14:creationId xmlns:p14="http://schemas.microsoft.com/office/powerpoint/2010/main" val="2123749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tandfonline.com/doi/full/10.1080/15140326.2022.2045466" TargetMode="External"/><Relationship Id="rId2" Type="http://schemas.openxmlformats.org/officeDocument/2006/relationships/hyperlink" Target="https://www.researchgate.net/publication/349477129_House_Price_Prediction/link/60322284299bf1cc26de117f/download?_tp=eyJjb250ZXh0Ijp7ImZpcnN0UGFnZSI6InB1YmxpY2F0aW9uIiwicGFnZSI6InB1YmxpY2F0aW9uIn19" TargetMode="External"/><Relationship Id="rId1" Type="http://schemas.openxmlformats.org/officeDocument/2006/relationships/slideLayout" Target="../slideLayouts/slideLayout1.xml"/><Relationship Id="rId4" Type="http://schemas.openxmlformats.org/officeDocument/2006/relationships/hyperlink" Target="https://github.com/SouravG/Housing-price-prediction-using-Regularised-linear-regress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319176" y="2007210"/>
            <a:ext cx="12191400" cy="5319360"/>
          </a:xfrm>
          <a:prstGeom prst="rect">
            <a:avLst/>
          </a:prstGeom>
          <a:noFill/>
          <a:ln w="0">
            <a:noFill/>
          </a:ln>
        </p:spPr>
        <p:txBody>
          <a:bodyPr lIns="90000" tIns="45000" rIns="90000" bIns="45000" anchor="t">
            <a:normAutofit/>
          </a:bodyPr>
          <a:lstStyle/>
          <a:p>
            <a:pPr marL="246960" indent="0" algn="ctr">
              <a:lnSpc>
                <a:spcPct val="200000"/>
              </a:lnSpc>
              <a:spcBef>
                <a:spcPts val="1001"/>
              </a:spcBef>
              <a:buNone/>
              <a:tabLst>
                <a:tab pos="0" algn="l"/>
              </a:tabLst>
            </a:pPr>
            <a:endParaRPr lang="en-IN" sz="1800" b="0" strike="noStrike" spc="-1" dirty="0">
              <a:solidFill>
                <a:srgbClr val="000000"/>
              </a:solidFill>
              <a:latin typeface="Arial"/>
            </a:endParaRPr>
          </a:p>
          <a:p>
            <a:pPr marL="0" indent="0">
              <a:buNone/>
            </a:pPr>
            <a:r>
              <a:rPr lang="en-IN" sz="18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Gopu</a:t>
            </a:r>
            <a:r>
              <a:rPr lang="en-IN" sz="2000" dirty="0">
                <a:latin typeface="Times New Roman" panose="02020603050405020304" pitchFamily="18" charset="0"/>
                <a:cs typeface="Times New Roman" panose="02020603050405020304" pitchFamily="18" charset="0"/>
              </a:rPr>
              <a:t> Akshaya                     2010030553</a:t>
            </a:r>
          </a:p>
          <a:p>
            <a:pPr marL="0" indent="0">
              <a:buNone/>
            </a:pPr>
            <a:r>
              <a:rPr lang="en-IN" sz="2000" dirty="0">
                <a:latin typeface="Times New Roman" panose="02020603050405020304" pitchFamily="18" charset="0"/>
                <a:cs typeface="Times New Roman" panose="02020603050405020304" pitchFamily="18" charset="0"/>
              </a:rPr>
              <a:t>                                                                  Marri Sahasra Reddy           2010030556</a:t>
            </a:r>
          </a:p>
          <a:p>
            <a:pPr marL="0" indent="0">
              <a:buNone/>
            </a:pPr>
            <a:r>
              <a:rPr lang="en-IN" sz="2000" dirty="0">
                <a:latin typeface="Times New Roman" panose="02020603050405020304" pitchFamily="18" charset="0"/>
                <a:cs typeface="Times New Roman" panose="02020603050405020304" pitchFamily="18" charset="0"/>
              </a:rPr>
              <a:t>                                                                  Arika Asha </a:t>
            </a:r>
            <a:r>
              <a:rPr lang="en-IN" sz="2000" dirty="0" err="1">
                <a:latin typeface="Times New Roman" panose="02020603050405020304" pitchFamily="18" charset="0"/>
                <a:cs typeface="Times New Roman" panose="02020603050405020304" pitchFamily="18" charset="0"/>
              </a:rPr>
              <a:t>Susmitha</a:t>
            </a:r>
            <a:r>
              <a:rPr lang="en-IN" sz="2000" dirty="0">
                <a:latin typeface="Times New Roman" panose="02020603050405020304" pitchFamily="18" charset="0"/>
                <a:cs typeface="Times New Roman" panose="02020603050405020304" pitchFamily="18" charset="0"/>
              </a:rPr>
              <a:t>           2010030471</a:t>
            </a:r>
          </a:p>
          <a:p>
            <a:pPr marL="246960" indent="0" algn="ctr">
              <a:lnSpc>
                <a:spcPct val="200000"/>
              </a:lnSpc>
              <a:spcBef>
                <a:spcPts val="1001"/>
              </a:spcBef>
              <a:buNone/>
              <a:tabLst>
                <a:tab pos="0" algn="l"/>
              </a:tabLst>
            </a:pPr>
            <a:r>
              <a:rPr lang="en-US" sz="1800" spc="-1" dirty="0">
                <a:solidFill>
                  <a:srgbClr val="333333"/>
                </a:solidFill>
                <a:latin typeface="Times New Roman" panose="02020603050405020304" pitchFamily="18" charset="0"/>
                <a:cs typeface="Times New Roman" panose="02020603050405020304" pitchFamily="18" charset="0"/>
              </a:rPr>
              <a:t>Under the Guidance of</a:t>
            </a:r>
            <a:endParaRPr lang="en-IN" sz="1800"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00000"/>
              </a:lnSpc>
              <a:spcBef>
                <a:spcPts val="1001"/>
              </a:spcBef>
              <a:buNone/>
              <a:tabLst>
                <a:tab pos="0" algn="l"/>
              </a:tabLst>
            </a:pPr>
            <a:r>
              <a:rPr lang="en-IN" sz="1800" dirty="0" err="1">
                <a:latin typeface="Times New Roman" panose="02020603050405020304" pitchFamily="18" charset="0"/>
                <a:cs typeface="Times New Roman" panose="02020603050405020304" pitchFamily="18" charset="0"/>
              </a:rPr>
              <a:t>Dr.</a:t>
            </a:r>
            <a:r>
              <a:rPr lang="en-IN" sz="1800" dirty="0">
                <a:latin typeface="Times New Roman" panose="02020603050405020304" pitchFamily="18" charset="0"/>
                <a:cs typeface="Times New Roman" panose="02020603050405020304" pitchFamily="18" charset="0"/>
              </a:rPr>
              <a:t> Pavan Kumar </a:t>
            </a:r>
            <a:r>
              <a:rPr lang="en-IN" sz="1800" dirty="0" err="1">
                <a:latin typeface="Times New Roman" panose="02020603050405020304" pitchFamily="18" charset="0"/>
                <a:cs typeface="Times New Roman" panose="02020603050405020304" pitchFamily="18" charset="0"/>
              </a:rPr>
              <a:t>Pagadala</a:t>
            </a:r>
            <a:endParaRPr lang="en-IN" sz="1800" spc="-1" dirty="0">
              <a:solidFill>
                <a:srgbClr val="000000"/>
              </a:solidFill>
              <a:latin typeface="Times New Roman" panose="02020603050405020304" pitchFamily="18" charset="0"/>
              <a:cs typeface="Times New Roman" panose="02020603050405020304" pitchFamily="18" charset="0"/>
            </a:endParaRPr>
          </a:p>
          <a:p>
            <a:pPr marL="246960" indent="0" algn="ctr">
              <a:lnSpc>
                <a:spcPct val="100000"/>
              </a:lnSpc>
              <a:spcBef>
                <a:spcPts val="1001"/>
              </a:spcBef>
              <a:buNone/>
              <a:tabLst>
                <a:tab pos="0" algn="l"/>
              </a:tabLst>
            </a:pPr>
            <a:r>
              <a:rPr lang="en-US" sz="1800" spc="-1" dirty="0" err="1">
                <a:solidFill>
                  <a:srgbClr val="333333"/>
                </a:solidFill>
                <a:latin typeface="Times New Roman" panose="02020603050405020304" pitchFamily="18" charset="0"/>
                <a:cs typeface="Times New Roman" panose="02020603050405020304" pitchFamily="18" charset="0"/>
              </a:rPr>
              <a:t>Assitant</a:t>
            </a:r>
            <a:r>
              <a:rPr lang="en-US" sz="1800" spc="-1" dirty="0">
                <a:solidFill>
                  <a:srgbClr val="333333"/>
                </a:solidFill>
                <a:latin typeface="Times New Roman" panose="02020603050405020304" pitchFamily="18" charset="0"/>
                <a:cs typeface="Times New Roman" panose="02020603050405020304" pitchFamily="18" charset="0"/>
              </a:rPr>
              <a:t> Professor </a:t>
            </a:r>
            <a:endParaRPr lang="en-IN" sz="1800" spc="-1" dirty="0">
              <a:solidFill>
                <a:srgbClr val="000000"/>
              </a:solidFill>
              <a:latin typeface="Times New Roman" panose="02020603050405020304" pitchFamily="18" charset="0"/>
              <a:cs typeface="Times New Roman" panose="02020603050405020304" pitchFamily="18" charset="0"/>
            </a:endParaRPr>
          </a:p>
          <a:p>
            <a:pPr marL="246960" indent="0" algn="ctr">
              <a:spcBef>
                <a:spcPts val="1001"/>
              </a:spcBef>
              <a:buNone/>
              <a:tabLst>
                <a:tab pos="0" algn="l"/>
              </a:tabLst>
            </a:pPr>
            <a:r>
              <a:rPr lang="en-US" spc="-1" dirty="0">
                <a:solidFill>
                  <a:srgbClr val="333333"/>
                </a:solidFill>
                <a:latin typeface="inter-regular"/>
              </a:rPr>
              <a:t>Computer Science and Engineering Department </a:t>
            </a:r>
            <a:endParaRPr lang="en-IN" spc="-1" dirty="0">
              <a:solidFill>
                <a:srgbClr val="000000"/>
              </a:solidFill>
            </a:endParaRPr>
          </a:p>
          <a:p>
            <a:pPr marL="246960" indent="0" algn="ctr">
              <a:spcBef>
                <a:spcPts val="1001"/>
              </a:spcBef>
              <a:buNone/>
              <a:tabLst>
                <a:tab pos="0" algn="l"/>
              </a:tabLst>
            </a:pPr>
            <a:r>
              <a:rPr lang="en-US" spc="-1" dirty="0">
                <a:solidFill>
                  <a:srgbClr val="333333"/>
                </a:solidFill>
                <a:latin typeface="inter-regular"/>
              </a:rPr>
              <a:t>KL Hyderabad Off Campus, Aziz Nagar ,Hyderabad</a:t>
            </a:r>
            <a:endParaRPr lang="en-IN" spc="-1" dirty="0">
              <a:solidFill>
                <a:srgbClr val="000000"/>
              </a:solidFill>
            </a:endParaRPr>
          </a:p>
          <a:p>
            <a:pPr marL="246960" indent="0">
              <a:lnSpc>
                <a:spcPct val="90000"/>
              </a:lnSpc>
              <a:spcBef>
                <a:spcPts val="1001"/>
              </a:spcBef>
              <a:buNone/>
              <a:tabLst>
                <a:tab pos="0" algn="l"/>
              </a:tabLst>
            </a:pPr>
            <a:endParaRPr lang="en-IN" sz="2800" b="0" strike="noStrike" spc="-1" dirty="0">
              <a:solidFill>
                <a:srgbClr val="000000"/>
              </a:solidFill>
              <a:latin typeface="Arial"/>
            </a:endParaRPr>
          </a:p>
        </p:txBody>
      </p:sp>
      <p:sp>
        <p:nvSpPr>
          <p:cNvPr id="43" name="PlaceHolder 2"/>
          <p:cNvSpPr>
            <a:spLocks noGrp="1"/>
          </p:cNvSpPr>
          <p:nvPr>
            <p:ph type="title"/>
          </p:nvPr>
        </p:nvSpPr>
        <p:spPr>
          <a:xfrm>
            <a:off x="1043797" y="1035171"/>
            <a:ext cx="9790981" cy="1155940"/>
          </a:xfrm>
          <a:prstGeom prst="rect">
            <a:avLst/>
          </a:prstGeom>
          <a:noFill/>
          <a:ln w="0">
            <a:noFill/>
          </a:ln>
        </p:spPr>
        <p:txBody>
          <a:bodyPr lIns="90000" tIns="45000" rIns="90000" bIns="45000" anchor="ctr">
            <a:normAutofit/>
          </a:bodyPr>
          <a:lstStyle/>
          <a:p>
            <a:pPr algn="ctr">
              <a:tabLst>
                <a:tab pos="0" algn="l"/>
              </a:tabLst>
            </a:pPr>
            <a:r>
              <a:rPr lang="en-US" sz="3600" b="1" dirty="0">
                <a:latin typeface="Calibri Light" panose="020F0302020204030204" pitchFamily="34" charset="0"/>
                <a:ea typeface="Calibri Light" panose="020F0302020204030204" pitchFamily="34" charset="0"/>
                <a:cs typeface="Calibri Light" panose="020F0302020204030204" pitchFamily="34" charset="0"/>
              </a:rPr>
              <a:t>Predicting Real Estate Market Trends: A Machine  Learning Approach</a:t>
            </a:r>
            <a:endParaRPr lang="en-IN" sz="3600" b="0" strike="noStrike" spc="-1"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1" end="1"/>
                                            </p:txEl>
                                          </p:spTgt>
                                        </p:tgtEl>
                                        <p:attrNameLst>
                                          <p:attrName>style.visibility</p:attrName>
                                        </p:attrNameLst>
                                      </p:cBhvr>
                                      <p:to>
                                        <p:strVal val="visible"/>
                                      </p:to>
                                    </p:set>
                                    <p:anim calcmode="lin" valueType="num">
                                      <p:cBhvr additive="repl">
                                        <p:cTn id="7" dur="500" fill="hold"/>
                                        <p:tgtEl>
                                          <p:spTgt spid="42">
                                            <p:txEl>
                                              <p:pRg st="1" end="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2" end="2"/>
                                            </p:txEl>
                                          </p:spTgt>
                                        </p:tgtEl>
                                        <p:attrNameLst>
                                          <p:attrName>style.visibility</p:attrName>
                                        </p:attrNameLst>
                                      </p:cBhvr>
                                      <p:to>
                                        <p:strVal val="visible"/>
                                      </p:to>
                                    </p:set>
                                    <p:anim calcmode="lin" valueType="num">
                                      <p:cBhvr additive="repl">
                                        <p:cTn id="13" dur="500" fill="hold"/>
                                        <p:tgtEl>
                                          <p:spTgt spid="42">
                                            <p:txEl>
                                              <p:pRg st="2" end="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xEl>
                                              <p:pRg st="3" end="3"/>
                                            </p:txEl>
                                          </p:spTgt>
                                        </p:tgtEl>
                                        <p:attrNameLst>
                                          <p:attrName>style.visibility</p:attrName>
                                        </p:attrNameLst>
                                      </p:cBhvr>
                                      <p:to>
                                        <p:strVal val="visible"/>
                                      </p:to>
                                    </p:set>
                                    <p:anim calcmode="lin" valueType="num">
                                      <p:cBhvr additive="repl">
                                        <p:cTn id="19" dur="500" fill="hold"/>
                                        <p:tgtEl>
                                          <p:spTgt spid="42">
                                            <p:txEl>
                                              <p:pRg st="3" end="3"/>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
                                            <p:txEl>
                                              <p:pRg st="4" end="4"/>
                                            </p:txEl>
                                          </p:spTgt>
                                        </p:tgtEl>
                                        <p:attrNameLst>
                                          <p:attrName>style.visibility</p:attrName>
                                        </p:attrNameLst>
                                      </p:cBhvr>
                                      <p:to>
                                        <p:strVal val="visible"/>
                                      </p:to>
                                    </p:set>
                                    <p:anim calcmode="lin" valueType="num">
                                      <p:cBhvr additive="repl">
                                        <p:cTn id="25" dur="500" fill="hold"/>
                                        <p:tgtEl>
                                          <p:spTgt spid="42">
                                            <p:txEl>
                                              <p:pRg st="4" end="4"/>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2">
                                            <p:txEl>
                                              <p:pRg st="5" end="5"/>
                                            </p:txEl>
                                          </p:spTgt>
                                        </p:tgtEl>
                                        <p:attrNameLst>
                                          <p:attrName>style.visibility</p:attrName>
                                        </p:attrNameLst>
                                      </p:cBhvr>
                                      <p:to>
                                        <p:strVal val="visible"/>
                                      </p:to>
                                    </p:set>
                                    <p:anim calcmode="lin" valueType="num">
                                      <p:cBhvr additive="repl">
                                        <p:cTn id="31" dur="500" fill="hold"/>
                                        <p:tgtEl>
                                          <p:spTgt spid="42">
                                            <p:txEl>
                                              <p:pRg st="5" end="5"/>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4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2">
                                            <p:txEl>
                                              <p:pRg st="6" end="6"/>
                                            </p:txEl>
                                          </p:spTgt>
                                        </p:tgtEl>
                                        <p:attrNameLst>
                                          <p:attrName>style.visibility</p:attrName>
                                        </p:attrNameLst>
                                      </p:cBhvr>
                                      <p:to>
                                        <p:strVal val="visible"/>
                                      </p:to>
                                    </p:set>
                                    <p:anim calcmode="lin" valueType="num">
                                      <p:cBhvr additive="repl">
                                        <p:cTn id="37" dur="500" fill="hold"/>
                                        <p:tgtEl>
                                          <p:spTgt spid="42">
                                            <p:txEl>
                                              <p:pRg st="6" end="6"/>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4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2">
                                            <p:txEl>
                                              <p:pRg st="7" end="7"/>
                                            </p:txEl>
                                          </p:spTgt>
                                        </p:tgtEl>
                                        <p:attrNameLst>
                                          <p:attrName>style.visibility</p:attrName>
                                        </p:attrNameLst>
                                      </p:cBhvr>
                                      <p:to>
                                        <p:strVal val="visible"/>
                                      </p:to>
                                    </p:set>
                                    <p:anim calcmode="lin" valueType="num">
                                      <p:cBhvr additive="repl">
                                        <p:cTn id="43" dur="500" fill="hold"/>
                                        <p:tgtEl>
                                          <p:spTgt spid="42">
                                            <p:txEl>
                                              <p:pRg st="7" end="7"/>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4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2">
                                            <p:txEl>
                                              <p:pRg st="8" end="8"/>
                                            </p:txEl>
                                          </p:spTgt>
                                        </p:tgtEl>
                                        <p:attrNameLst>
                                          <p:attrName>style.visibility</p:attrName>
                                        </p:attrNameLst>
                                      </p:cBhvr>
                                      <p:to>
                                        <p:strVal val="visible"/>
                                      </p:to>
                                    </p:set>
                                    <p:anim calcmode="lin" valueType="num">
                                      <p:cBhvr additive="repl">
                                        <p:cTn id="49" dur="500" fill="hold"/>
                                        <p:tgtEl>
                                          <p:spTgt spid="42">
                                            <p:txEl>
                                              <p:pRg st="8" end="8"/>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4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r>
              <a:rPr lang="en-US" sz="6000" b="0" strike="noStrike" spc="-1">
                <a:solidFill>
                  <a:srgbClr val="000000"/>
                </a:solidFill>
                <a:latin typeface="Times New Roman"/>
              </a:rPr>
              <a:t>Thank you and Any Queries</a:t>
            </a:r>
            <a:endParaRPr lang="en-IN" sz="6000" b="0" strike="noStrike" spc="-1">
              <a:solidFill>
                <a:srgbClr val="000000"/>
              </a:solidFill>
              <a:latin typeface="Arial"/>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777695" y="710097"/>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000" b="1" strike="noStrike" spc="-1" dirty="0">
                <a:solidFill>
                  <a:srgbClr val="000000"/>
                </a:solidFill>
                <a:latin typeface="Calibri Light"/>
              </a:rPr>
              <a:t>Overview</a:t>
            </a:r>
            <a:endParaRPr lang="en-IN" sz="4000" b="1" strike="noStrike" spc="-1" dirty="0">
              <a:solidFill>
                <a:srgbClr val="000000"/>
              </a:solidFill>
              <a:latin typeface="Arial"/>
            </a:endParaRPr>
          </a:p>
        </p:txBody>
      </p:sp>
      <p:sp>
        <p:nvSpPr>
          <p:cNvPr id="45" name="PlaceHolder 2"/>
          <p:cNvSpPr>
            <a:spLocks noGrp="1"/>
          </p:cNvSpPr>
          <p:nvPr>
            <p:ph/>
          </p:nvPr>
        </p:nvSpPr>
        <p:spPr>
          <a:xfrm>
            <a:off x="838080" y="2049847"/>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Introduction</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Objectives of the Project</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Proposed Methodology</a:t>
            </a:r>
          </a:p>
          <a:p>
            <a:pPr marL="228600" indent="-228600">
              <a:lnSpc>
                <a:spcPct val="90000"/>
              </a:lnSpc>
              <a:spcBef>
                <a:spcPts val="1001"/>
              </a:spcBef>
              <a:buClr>
                <a:srgbClr val="000000"/>
              </a:buClr>
              <a:buFont typeface="Arial"/>
              <a:buChar char="•"/>
            </a:pPr>
            <a:r>
              <a:rPr lang="en-US" sz="2400" spc="-1" dirty="0">
                <a:solidFill>
                  <a:srgbClr val="000000"/>
                </a:solidFill>
                <a:latin typeface="Times New Roman"/>
              </a:rPr>
              <a:t>Implementation Details</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Results </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References</a:t>
            </a: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146649" y="638355"/>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rPr>
              <a:t>Introduction</a:t>
            </a:r>
            <a:endParaRPr lang="en-IN" sz="4000" b="0" strike="noStrike" spc="-1"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47" name="PlaceHolder 2"/>
          <p:cNvSpPr>
            <a:spLocks noGrp="1"/>
          </p:cNvSpPr>
          <p:nvPr>
            <p:ph/>
          </p:nvPr>
        </p:nvSpPr>
        <p:spPr>
          <a:xfrm>
            <a:off x="440056" y="1851730"/>
            <a:ext cx="11498400" cy="485064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The real estate market is a dynamic and ever-changing world which makes precise land property price forecasts difficult for buyers ,sellers and investors.</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Considering this situation ,Machine learning (ML) algorithms have recently become effective tools for analyzing massive volumes of data and making remarkably accurate property price predictions. </a:t>
            </a:r>
          </a:p>
          <a:p>
            <a:pPr marL="228600" indent="-228600">
              <a:lnSpc>
                <a:spcPct val="90000"/>
              </a:lnSpc>
              <a:spcBef>
                <a:spcPts val="1001"/>
              </a:spcBef>
              <a:buClr>
                <a:srgbClr val="000000"/>
              </a:buClr>
              <a:buFont typeface="Arial"/>
              <a:buChar char="•"/>
            </a:pPr>
            <a:r>
              <a:rPr lang="en-US" sz="2400" spc="-1" dirty="0">
                <a:solidFill>
                  <a:srgbClr val="000000"/>
                </a:solidFill>
                <a:latin typeface="Times New Roman" panose="02020603050405020304" pitchFamily="18" charset="0"/>
                <a:cs typeface="Times New Roman" panose="02020603050405020304" pitchFamily="18" charset="0"/>
              </a:rPr>
              <a:t>That’s how our project </a:t>
            </a:r>
            <a:r>
              <a:rPr lang="en-US" sz="2400" spc="-1" dirty="0" err="1">
                <a:solidFill>
                  <a:srgbClr val="000000"/>
                </a:solidFill>
                <a:latin typeface="Times New Roman" panose="02020603050405020304" pitchFamily="18" charset="0"/>
                <a:cs typeface="Times New Roman" panose="02020603050405020304" pitchFamily="18" charset="0"/>
              </a:rPr>
              <a:t>i.e</a:t>
            </a:r>
            <a:r>
              <a:rPr lang="en-US" sz="2400" spc="-1" dirty="0">
                <a:solidFill>
                  <a:srgbClr val="0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Predicting Real Estate Market Trends </a:t>
            </a:r>
            <a:r>
              <a:rPr lang="en-US" sz="2400" spc="-1" dirty="0">
                <a:solidFill>
                  <a:srgbClr val="000000"/>
                </a:solidFill>
                <a:latin typeface="Times New Roman" panose="02020603050405020304" pitchFamily="18" charset="0"/>
                <a:cs typeface="Times New Roman" panose="02020603050405020304" pitchFamily="18" charset="0"/>
              </a:rPr>
              <a:t>system implemented where we use machine learning application in real estate domain.</a:t>
            </a:r>
          </a:p>
          <a:p>
            <a:pPr marL="228600" indent="-228600">
              <a:lnSpc>
                <a:spcPct val="90000"/>
              </a:lnSpc>
              <a:spcBef>
                <a:spcPts val="1001"/>
              </a:spcBef>
              <a:buClr>
                <a:srgbClr val="000000"/>
              </a:buClr>
              <a:buFont typeface="Arial"/>
              <a:buChar char="•"/>
            </a:pPr>
            <a:r>
              <a:rPr lang="en-US" sz="2400" spc="-1" dirty="0">
                <a:solidFill>
                  <a:srgbClr val="000000"/>
                </a:solidFill>
                <a:latin typeface="Times New Roman" panose="02020603050405020304" pitchFamily="18" charset="0"/>
                <a:cs typeface="Times New Roman" panose="02020603050405020304" pitchFamily="18" charset="0"/>
              </a:rPr>
              <a:t>In this approach, historical data, encompassing factors like location, size, amenities, and past sales, serves as the foundation for training models that can interpret intricate patterns and relationships.</a:t>
            </a:r>
          </a:p>
          <a:p>
            <a:pPr marL="228600" indent="-228600">
              <a:lnSpc>
                <a:spcPct val="90000"/>
              </a:lnSpc>
              <a:spcBef>
                <a:spcPts val="1001"/>
              </a:spcBef>
              <a:buClr>
                <a:srgbClr val="000000"/>
              </a:buClr>
              <a:buFont typeface="Arial"/>
              <a:buChar char="•"/>
            </a:pPr>
            <a:r>
              <a:rPr lang="en-US" sz="2400" spc="-1" dirty="0">
                <a:solidFill>
                  <a:srgbClr val="000000"/>
                </a:solidFill>
                <a:latin typeface="Times New Roman" panose="02020603050405020304" pitchFamily="18" charset="0"/>
                <a:cs typeface="Times New Roman" panose="02020603050405020304" pitchFamily="18" charset="0"/>
              </a:rPr>
              <a:t>And go through the intricacies of Land prices.</a:t>
            </a:r>
          </a:p>
          <a:p>
            <a:pPr marL="0" indent="0">
              <a:spcBef>
                <a:spcPts val="1001"/>
              </a:spcBef>
              <a:buClr>
                <a:srgbClr val="000000"/>
              </a:buClr>
              <a:buNone/>
            </a:pPr>
            <a:endParaRPr lang="en-IN" sz="2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0" y="586597"/>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rPr>
              <a:t>Objectives of the Project</a:t>
            </a:r>
          </a:p>
        </p:txBody>
      </p:sp>
      <p:sp>
        <p:nvSpPr>
          <p:cNvPr id="51" name="PlaceHolder 2"/>
          <p:cNvSpPr>
            <a:spLocks noGrp="1"/>
          </p:cNvSpPr>
          <p:nvPr>
            <p:ph/>
          </p:nvPr>
        </p:nvSpPr>
        <p:spPr>
          <a:xfrm>
            <a:off x="612584" y="1911397"/>
            <a:ext cx="11498400" cy="4850640"/>
          </a:xfrm>
          <a:prstGeom prst="rect">
            <a:avLst/>
          </a:prstGeom>
          <a:noFill/>
          <a:ln w="0">
            <a:noFill/>
          </a:ln>
        </p:spPr>
        <p:txBody>
          <a:bodyPr lIns="90000" tIns="45000" rIns="90000" bIns="45000" anchor="t">
            <a:normAutofit/>
          </a:bodyPr>
          <a:lstStyle/>
          <a:p>
            <a:pPr>
              <a:lnSpc>
                <a:spcPct val="107000"/>
              </a:lnSpc>
              <a:spcAft>
                <a:spcPts val="800"/>
              </a:spcAft>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Our objective</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is to predict the efficient Land pricing for real estate customers for their budgets and priorities. By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previous market trends and price ranges, and upcoming developments future prices will be predicted which can help the developer determine the selling price of a Land and also can help the customer to arrange the right time to purchase a Land.</a:t>
            </a:r>
          </a:p>
          <a:p>
            <a:pPr>
              <a:lnSpc>
                <a:spcPct val="107000"/>
              </a:lnSpc>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We use linear regression and Random Forest algorithm in machine learning where this application will help customers to invest in an estate without approaching an agent and  provide a better price to users without getting cheated.</a:t>
            </a:r>
          </a:p>
          <a:p>
            <a:pPr marL="571500" indent="-342900">
              <a:spcBef>
                <a:spcPts val="1001"/>
              </a:spcBef>
              <a:tabLst>
                <a:tab pos="0" algn="l"/>
              </a:tabLs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342900">
              <a:spcBef>
                <a:spcPts val="1001"/>
              </a:spcBef>
              <a:tabLst>
                <a:tab pos="0" algn="l"/>
              </a:tabLs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spcBef>
                <a:spcPts val="1001"/>
              </a:spcBef>
              <a:buNone/>
              <a:tabLst>
                <a:tab pos="0" algn="l"/>
              </a:tabLst>
            </a:pPr>
            <a:endParaRPr lang="en-US" sz="2400" b="0" strike="noStrike" spc="-1" dirty="0">
              <a:solidFill>
                <a:srgbClr val="000000"/>
              </a:solidFill>
              <a:latin typeface="Times New Roman" panose="02020603050405020304" pitchFamily="18" charset="0"/>
              <a:cs typeface="Times New Roman" panose="02020603050405020304" pitchFamily="18" charset="0"/>
            </a:endParaRPr>
          </a:p>
          <a:p>
            <a:pPr marL="571500" indent="-342900">
              <a:spcBef>
                <a:spcPts val="1001"/>
              </a:spcBef>
              <a:tabLst>
                <a:tab pos="0" algn="l"/>
              </a:tabLst>
            </a:pPr>
            <a:endParaRPr lang="en-US" sz="24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77637" y="595223"/>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4000" b="1" strike="noStrike" spc="-1"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rPr>
              <a:t>Proposed Methodology</a:t>
            </a:r>
          </a:p>
        </p:txBody>
      </p:sp>
      <p:pic>
        <p:nvPicPr>
          <p:cNvPr id="2" name="Content Placeholder 1">
            <a:extLst>
              <a:ext uri="{FF2B5EF4-FFF2-40B4-BE49-F238E27FC236}">
                <a16:creationId xmlns:a16="http://schemas.microsoft.com/office/drawing/2014/main" id="{59853744-D007-4E46-1C82-65916090B865}"/>
              </a:ext>
            </a:extLst>
          </p:cNvPr>
          <p:cNvPicPr>
            <a:picLocks noGrp="1" noChangeAspect="1"/>
          </p:cNvPicPr>
          <p:nvPr>
            <p:ph/>
          </p:nvPr>
        </p:nvPicPr>
        <p:blipFill>
          <a:blip r:embed="rId2"/>
          <a:stretch>
            <a:fillRect/>
          </a:stretch>
        </p:blipFill>
        <p:spPr>
          <a:xfrm>
            <a:off x="2303253" y="1682151"/>
            <a:ext cx="7444596" cy="46582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600" y="561070"/>
            <a:ext cx="12191400" cy="1324800"/>
          </a:xfrm>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US" sz="4000" b="1" spc="-1"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rPr>
              <a:t>Implementation Details</a:t>
            </a:r>
          </a:p>
        </p:txBody>
      </p:sp>
      <p:sp>
        <p:nvSpPr>
          <p:cNvPr id="53" name="PlaceHolder 2"/>
          <p:cNvSpPr>
            <a:spLocks noGrp="1"/>
          </p:cNvSpPr>
          <p:nvPr>
            <p:ph/>
          </p:nvPr>
        </p:nvSpPr>
        <p:spPr>
          <a:xfrm>
            <a:off x="414177" y="1601565"/>
            <a:ext cx="11498400" cy="4850640"/>
          </a:xfrm>
          <a:prstGeom prst="rect">
            <a:avLst/>
          </a:prstGeom>
          <a:noFill/>
          <a:ln w="0">
            <a:noFill/>
          </a:ln>
        </p:spPr>
        <p:txBody>
          <a:bodyPr lIns="90000" tIns="45000" rIns="90000" bIns="45000" anchor="t">
            <a:normAutofit/>
          </a:bodyPr>
          <a:lstStyle/>
          <a:p>
            <a:pPr indent="0">
              <a:spcBef>
                <a:spcPts val="1001"/>
              </a:spcBef>
              <a:buNone/>
              <a:tabLst>
                <a:tab pos="0" algn="l"/>
              </a:tabLst>
            </a:pPr>
            <a:r>
              <a:rPr lang="en-IN" sz="2400" b="1" spc="-1" dirty="0">
                <a:solidFill>
                  <a:srgbClr val="000000"/>
                </a:solidFill>
                <a:latin typeface="Arial"/>
              </a:rPr>
              <a:t>D</a:t>
            </a:r>
            <a:r>
              <a:rPr lang="en-IN" sz="2400" b="1" strike="noStrike" spc="-1" dirty="0">
                <a:solidFill>
                  <a:srgbClr val="000000"/>
                </a:solidFill>
                <a:latin typeface="Arial"/>
              </a:rPr>
              <a:t>atasets:</a:t>
            </a:r>
          </a:p>
          <a:p>
            <a:pPr marL="571500" indent="-342900">
              <a:spcBef>
                <a:spcPts val="1001"/>
              </a:spcBef>
              <a:tabLst>
                <a:tab pos="0" algn="l"/>
              </a:tabLst>
            </a:pPr>
            <a:r>
              <a:rPr lang="en-US" sz="2400" b="0" strike="noStrike" spc="-1" dirty="0">
                <a:solidFill>
                  <a:srgbClr val="000000"/>
                </a:solidFill>
                <a:latin typeface="Arial"/>
              </a:rPr>
              <a:t>The real estate housing data is used in this and it is taken from the UCI machine learning repository and  data is spread across 20000 rows and has the ten attributes</a:t>
            </a:r>
            <a:r>
              <a:rPr lang="en-IN" sz="2400" spc="-1" dirty="0">
                <a:solidFill>
                  <a:srgbClr val="000000"/>
                </a:solidFill>
                <a:latin typeface="Arial"/>
              </a:rPr>
              <a:t>.</a:t>
            </a:r>
          </a:p>
          <a:p>
            <a:pPr indent="0">
              <a:spcBef>
                <a:spcPts val="1001"/>
              </a:spcBef>
              <a:buNone/>
              <a:tabLst>
                <a:tab pos="0" algn="l"/>
              </a:tabLst>
            </a:pPr>
            <a:endParaRPr lang="en-IN" sz="2400" b="0" strike="noStrike" spc="-1" dirty="0">
              <a:solidFill>
                <a:srgbClr val="000000"/>
              </a:solidFill>
              <a:latin typeface="Arial"/>
            </a:endParaRPr>
          </a:p>
          <a:p>
            <a:pPr indent="0">
              <a:spcBef>
                <a:spcPts val="1001"/>
              </a:spcBef>
              <a:buNone/>
              <a:tabLst>
                <a:tab pos="0" algn="l"/>
              </a:tabLst>
            </a:pPr>
            <a:r>
              <a:rPr lang="en-IN" sz="2400" b="1" strike="noStrike" spc="-1" dirty="0">
                <a:solidFill>
                  <a:srgbClr val="000000"/>
                </a:solidFill>
                <a:latin typeface="Arial"/>
              </a:rPr>
              <a:t>Algorithms:</a:t>
            </a:r>
          </a:p>
          <a:p>
            <a:pPr marL="571500" indent="-342900">
              <a:spcBef>
                <a:spcPts val="1001"/>
              </a:spcBef>
              <a:tabLst>
                <a:tab pos="0" algn="l"/>
              </a:tabLst>
            </a:pPr>
            <a:r>
              <a:rPr lang="en-IN" sz="2400" b="0" strike="noStrike" spc="-1" dirty="0">
                <a:solidFill>
                  <a:srgbClr val="000000"/>
                </a:solidFill>
                <a:latin typeface="Arial"/>
              </a:rPr>
              <a:t>Random Forest</a:t>
            </a:r>
          </a:p>
          <a:p>
            <a:pPr marL="571500" indent="-342900">
              <a:spcBef>
                <a:spcPts val="1001"/>
              </a:spcBef>
              <a:tabLst>
                <a:tab pos="0" algn="l"/>
              </a:tabLst>
            </a:pPr>
            <a:r>
              <a:rPr lang="en-IN" sz="2400" spc="-1" dirty="0">
                <a:solidFill>
                  <a:srgbClr val="000000"/>
                </a:solidFill>
                <a:latin typeface="Arial"/>
              </a:rPr>
              <a:t>Decision Tree Algorithm</a:t>
            </a:r>
          </a:p>
          <a:p>
            <a:pPr marL="571500" indent="-342900">
              <a:spcBef>
                <a:spcPts val="1001"/>
              </a:spcBef>
              <a:tabLst>
                <a:tab pos="0" algn="l"/>
              </a:tabLst>
            </a:pPr>
            <a:r>
              <a:rPr lang="en-IN" sz="2400" b="0" strike="noStrike" spc="-1" dirty="0">
                <a:solidFill>
                  <a:srgbClr val="000000"/>
                </a:solidFill>
                <a:latin typeface="Arial"/>
              </a:rPr>
              <a:t>Linear Regression</a:t>
            </a:r>
          </a:p>
          <a:p>
            <a:pPr marL="571500" indent="-342900">
              <a:spcBef>
                <a:spcPts val="1001"/>
              </a:spcBef>
              <a:tabLst>
                <a:tab pos="0" algn="l"/>
              </a:tabLst>
            </a:pPr>
            <a:endParaRPr lang="en-US" sz="2400" b="0" strike="noStrike" spc="-1" dirty="0">
              <a:solidFill>
                <a:srgbClr val="000000"/>
              </a:solidFill>
              <a:latin typeface="Arial"/>
            </a:endParaRPr>
          </a:p>
        </p:txBody>
      </p:sp>
    </p:spTree>
    <p:extLst>
      <p:ext uri="{BB962C8B-B14F-4D97-AF65-F5344CB8AC3E}">
        <p14:creationId xmlns:p14="http://schemas.microsoft.com/office/powerpoint/2010/main" val="220128977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417A0-0C6D-1B6E-C56E-99F6FB66D13E}"/>
            </a:ext>
          </a:extLst>
        </p:cNvPr>
        <p:cNvGrpSpPr/>
        <p:nvPr/>
      </p:nvGrpSpPr>
      <p:grpSpPr>
        <a:xfrm>
          <a:off x="0" y="0"/>
          <a:ext cx="0" cy="0"/>
          <a:chOff x="0" y="0"/>
          <a:chExt cx="0" cy="0"/>
        </a:xfrm>
      </p:grpSpPr>
      <p:sp>
        <p:nvSpPr>
          <p:cNvPr id="52" name="PlaceHolder 1">
            <a:extLst>
              <a:ext uri="{FF2B5EF4-FFF2-40B4-BE49-F238E27FC236}">
                <a16:creationId xmlns:a16="http://schemas.microsoft.com/office/drawing/2014/main" id="{1EE13AFD-544C-BAF8-ABBE-B1405B60F9C1}"/>
              </a:ext>
            </a:extLst>
          </p:cNvPr>
          <p:cNvSpPr>
            <a:spLocks noGrp="1"/>
          </p:cNvSpPr>
          <p:nvPr>
            <p:ph type="title"/>
          </p:nvPr>
        </p:nvSpPr>
        <p:spPr>
          <a:xfrm>
            <a:off x="600" y="561070"/>
            <a:ext cx="12191400" cy="1324800"/>
          </a:xfrm>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US" sz="4000" b="1" spc="-1"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rPr>
              <a:t>Contd..</a:t>
            </a:r>
          </a:p>
        </p:txBody>
      </p:sp>
      <p:sp>
        <p:nvSpPr>
          <p:cNvPr id="53" name="PlaceHolder 2">
            <a:extLst>
              <a:ext uri="{FF2B5EF4-FFF2-40B4-BE49-F238E27FC236}">
                <a16:creationId xmlns:a16="http://schemas.microsoft.com/office/drawing/2014/main" id="{EF03A7BD-1ED0-F79D-8B3C-1E5AA36910DB}"/>
              </a:ext>
            </a:extLst>
          </p:cNvPr>
          <p:cNvSpPr>
            <a:spLocks noGrp="1"/>
          </p:cNvSpPr>
          <p:nvPr>
            <p:ph/>
          </p:nvPr>
        </p:nvSpPr>
        <p:spPr>
          <a:xfrm>
            <a:off x="414177" y="1601565"/>
            <a:ext cx="11498400" cy="4850640"/>
          </a:xfrm>
          <a:prstGeom prst="rect">
            <a:avLst/>
          </a:prstGeom>
          <a:noFill/>
          <a:ln w="0">
            <a:noFill/>
          </a:ln>
        </p:spPr>
        <p:txBody>
          <a:bodyPr lIns="90000" tIns="45000" rIns="90000" bIns="45000" anchor="t">
            <a:normAutofit/>
          </a:bodyPr>
          <a:lstStyle/>
          <a:p>
            <a:pPr indent="0">
              <a:spcBef>
                <a:spcPts val="1001"/>
              </a:spcBef>
              <a:buNone/>
              <a:tabLst>
                <a:tab pos="0" algn="l"/>
              </a:tabLst>
            </a:pPr>
            <a:r>
              <a:rPr lang="en-IN" sz="2400" b="1" strike="noStrike" spc="-1" dirty="0">
                <a:solidFill>
                  <a:srgbClr val="000000"/>
                </a:solidFill>
                <a:latin typeface="Arial"/>
              </a:rPr>
              <a:t>Hardware Requirements:</a:t>
            </a:r>
            <a:endParaRPr lang="en-IN" sz="2400" b="1" spc="-1" dirty="0">
              <a:solidFill>
                <a:srgbClr val="000000"/>
              </a:solidFill>
              <a:latin typeface="Arial"/>
            </a:endParaRPr>
          </a:p>
          <a:p>
            <a:pPr marL="571500" indent="-342900">
              <a:spcBef>
                <a:spcPts val="1001"/>
              </a:spcBef>
              <a:tabLst>
                <a:tab pos="0" algn="l"/>
              </a:tabLst>
            </a:pPr>
            <a:r>
              <a:rPr lang="en-US" sz="2400" spc="-1" dirty="0">
                <a:solidFill>
                  <a:srgbClr val="000000"/>
                </a:solidFill>
                <a:latin typeface="Arial"/>
              </a:rPr>
              <a:t> System: i3 Processor</a:t>
            </a:r>
          </a:p>
          <a:p>
            <a:pPr marL="571500" indent="-342900">
              <a:spcBef>
                <a:spcPts val="1001"/>
              </a:spcBef>
              <a:tabLst>
                <a:tab pos="0" algn="l"/>
              </a:tabLst>
            </a:pPr>
            <a:r>
              <a:rPr lang="en-US" sz="2400" spc="-1" dirty="0">
                <a:solidFill>
                  <a:srgbClr val="000000"/>
                </a:solidFill>
                <a:latin typeface="Arial"/>
              </a:rPr>
              <a:t> Hard Disk: 500 GB.</a:t>
            </a:r>
          </a:p>
          <a:p>
            <a:pPr marL="571500" indent="-342900">
              <a:spcBef>
                <a:spcPts val="1001"/>
              </a:spcBef>
              <a:tabLst>
                <a:tab pos="0" algn="l"/>
              </a:tabLst>
            </a:pPr>
            <a:r>
              <a:rPr lang="en-US" sz="2400" spc="-1" dirty="0">
                <a:solidFill>
                  <a:srgbClr val="000000"/>
                </a:solidFill>
                <a:latin typeface="Arial"/>
              </a:rPr>
              <a:t> Monitor: 15’’LED</a:t>
            </a:r>
          </a:p>
          <a:p>
            <a:pPr marL="571500" indent="-342900">
              <a:spcBef>
                <a:spcPts val="1001"/>
              </a:spcBef>
              <a:tabLst>
                <a:tab pos="0" algn="l"/>
              </a:tabLst>
            </a:pPr>
            <a:r>
              <a:rPr lang="en-US" sz="2400" spc="-1" dirty="0">
                <a:solidFill>
                  <a:srgbClr val="000000"/>
                </a:solidFill>
                <a:latin typeface="Arial"/>
              </a:rPr>
              <a:t> Input Devices: Keyboard, Mouse</a:t>
            </a:r>
          </a:p>
          <a:p>
            <a:pPr marL="571500" indent="-342900">
              <a:spcBef>
                <a:spcPts val="1001"/>
              </a:spcBef>
              <a:tabLst>
                <a:tab pos="0" algn="l"/>
              </a:tabLst>
            </a:pPr>
            <a:r>
              <a:rPr lang="en-US" sz="2400" spc="-1" dirty="0">
                <a:solidFill>
                  <a:srgbClr val="000000"/>
                </a:solidFill>
                <a:latin typeface="Arial"/>
              </a:rPr>
              <a:t> Ram: 4GB.</a:t>
            </a:r>
            <a:endParaRPr lang="en-IN" sz="2400" spc="-1" dirty="0">
              <a:solidFill>
                <a:srgbClr val="000000"/>
              </a:solidFill>
              <a:latin typeface="Arial"/>
            </a:endParaRPr>
          </a:p>
          <a:p>
            <a:pPr indent="0">
              <a:spcBef>
                <a:spcPts val="1001"/>
              </a:spcBef>
              <a:buNone/>
              <a:tabLst>
                <a:tab pos="0" algn="l"/>
              </a:tabLst>
            </a:pPr>
            <a:endParaRPr lang="en-IN" sz="2400" b="1" strike="noStrike" spc="-1" dirty="0">
              <a:solidFill>
                <a:srgbClr val="000000"/>
              </a:solidFill>
              <a:latin typeface="Arial"/>
            </a:endParaRPr>
          </a:p>
          <a:p>
            <a:pPr indent="0">
              <a:spcBef>
                <a:spcPts val="1001"/>
              </a:spcBef>
              <a:buNone/>
              <a:tabLst>
                <a:tab pos="0" algn="l"/>
              </a:tabLst>
            </a:pPr>
            <a:r>
              <a:rPr lang="en-IN" sz="2400" b="1" spc="-1" dirty="0">
                <a:solidFill>
                  <a:srgbClr val="000000"/>
                </a:solidFill>
                <a:latin typeface="Arial"/>
              </a:rPr>
              <a:t>Software Requirements:</a:t>
            </a:r>
            <a:endParaRPr lang="en-IN" sz="2400" b="1" strike="noStrike" spc="-1" dirty="0">
              <a:solidFill>
                <a:srgbClr val="000000"/>
              </a:solidFill>
              <a:latin typeface="Arial"/>
            </a:endParaRPr>
          </a:p>
          <a:p>
            <a:pPr marL="571500" indent="-342900">
              <a:spcBef>
                <a:spcPts val="1001"/>
              </a:spcBef>
              <a:tabLst>
                <a:tab pos="0" algn="l"/>
              </a:tabLst>
            </a:pPr>
            <a:r>
              <a:rPr lang="en-IN" sz="2400" b="0" strike="noStrike" spc="-1" dirty="0">
                <a:solidFill>
                  <a:srgbClr val="000000"/>
                </a:solidFill>
                <a:latin typeface="Arial"/>
              </a:rPr>
              <a:t> Platform: Google </a:t>
            </a:r>
            <a:r>
              <a:rPr lang="en-IN" sz="2400" b="0" strike="noStrike" spc="-1" dirty="0" err="1">
                <a:solidFill>
                  <a:srgbClr val="000000"/>
                </a:solidFill>
                <a:latin typeface="Arial"/>
              </a:rPr>
              <a:t>Colab</a:t>
            </a:r>
            <a:endParaRPr lang="en-IN" sz="2400" b="0" strike="noStrike" spc="-1" dirty="0">
              <a:solidFill>
                <a:srgbClr val="000000"/>
              </a:solidFill>
              <a:latin typeface="Arial"/>
            </a:endParaRPr>
          </a:p>
          <a:p>
            <a:pPr marL="571500" indent="-342900">
              <a:spcBef>
                <a:spcPts val="1001"/>
              </a:spcBef>
              <a:tabLst>
                <a:tab pos="0" algn="l"/>
              </a:tabLst>
            </a:pPr>
            <a:r>
              <a:rPr lang="en-IN" sz="2400" spc="-1" dirty="0">
                <a:solidFill>
                  <a:srgbClr val="000000"/>
                </a:solidFill>
                <a:latin typeface="Arial"/>
              </a:rPr>
              <a:t> </a:t>
            </a:r>
            <a:r>
              <a:rPr lang="en-IN" sz="2400" b="0" strike="noStrike" spc="-1" dirty="0">
                <a:solidFill>
                  <a:srgbClr val="000000"/>
                </a:solidFill>
                <a:latin typeface="Arial"/>
              </a:rPr>
              <a:t>Coding Language: Python</a:t>
            </a:r>
          </a:p>
          <a:p>
            <a:pPr marL="571500" indent="-342900">
              <a:spcBef>
                <a:spcPts val="1001"/>
              </a:spcBef>
              <a:tabLst>
                <a:tab pos="0" algn="l"/>
              </a:tabLst>
            </a:pPr>
            <a:endParaRPr lang="en-US" sz="2400" b="0" strike="noStrike" spc="-1" dirty="0">
              <a:solidFill>
                <a:srgbClr val="000000"/>
              </a:solidFill>
              <a:latin typeface="Arial"/>
            </a:endParaRPr>
          </a:p>
        </p:txBody>
      </p:sp>
    </p:spTree>
    <p:extLst>
      <p:ext uri="{BB962C8B-B14F-4D97-AF65-F5344CB8AC3E}">
        <p14:creationId xmlns:p14="http://schemas.microsoft.com/office/powerpoint/2010/main" val="25630391"/>
      </p:ext>
    </p:extLst>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US" sz="4000" spc="-1" dirty="0">
                <a:solidFill>
                  <a:srgbClr val="000000"/>
                </a:solidFill>
                <a:latin typeface="Times New Roman"/>
              </a:rPr>
              <a:t>Results</a:t>
            </a:r>
          </a:p>
        </p:txBody>
      </p:sp>
      <p:sp>
        <p:nvSpPr>
          <p:cNvPr id="53" name="PlaceHolder 2"/>
          <p:cNvSpPr>
            <a:spLocks noGrp="1"/>
          </p:cNvSpPr>
          <p:nvPr>
            <p:ph/>
          </p:nvPr>
        </p:nvSpPr>
        <p:spPr>
          <a:xfrm>
            <a:off x="526320" y="1325520"/>
            <a:ext cx="11498400" cy="4850640"/>
          </a:xfrm>
          <a:prstGeom prst="rect">
            <a:avLst/>
          </a:prstGeom>
          <a:noFill/>
          <a:ln w="0">
            <a:noFill/>
          </a:ln>
        </p:spPr>
        <p:txBody>
          <a:bodyPr lIns="90000" tIns="45000" rIns="90000" bIns="45000" anchor="t">
            <a:normAutofit/>
          </a:bodyPr>
          <a:lstStyle/>
          <a:p>
            <a:pPr indent="0">
              <a:lnSpc>
                <a:spcPct val="90000"/>
              </a:lnSpc>
              <a:spcBef>
                <a:spcPts val="1001"/>
              </a:spcBef>
              <a:buNone/>
              <a:tabLst>
                <a:tab pos="0" algn="l"/>
              </a:tabLst>
            </a:pPr>
            <a:r>
              <a:rPr lang="en-US" sz="2400" spc="-1" dirty="0">
                <a:solidFill>
                  <a:srgbClr val="000000"/>
                </a:solidFill>
                <a:latin typeface="Times New Roman"/>
              </a:rPr>
              <a:t>The coding part is still in progress</a:t>
            </a:r>
          </a:p>
          <a:p>
            <a:pPr indent="0">
              <a:lnSpc>
                <a:spcPct val="90000"/>
              </a:lnSpc>
              <a:spcBef>
                <a:spcPts val="1001"/>
              </a:spcBef>
              <a:buNone/>
              <a:tabLst>
                <a:tab pos="0" algn="l"/>
              </a:tabLst>
            </a:pPr>
            <a:endParaRPr lang="en-IN" sz="2400" b="0" strike="noStrike" spc="-1" dirty="0">
              <a:solidFill>
                <a:srgbClr val="000000"/>
              </a:solidFill>
              <a:latin typeface="Arial"/>
            </a:endParaRPr>
          </a:p>
        </p:txBody>
      </p:sp>
      <p:pic>
        <p:nvPicPr>
          <p:cNvPr id="3" name="Picture 2">
            <a:extLst>
              <a:ext uri="{FF2B5EF4-FFF2-40B4-BE49-F238E27FC236}">
                <a16:creationId xmlns:a16="http://schemas.microsoft.com/office/drawing/2014/main" id="{83C38FF2-39E8-7B1C-3DC4-F95D45CB1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467" y="1909014"/>
            <a:ext cx="9877245" cy="4672941"/>
          </a:xfrm>
          <a:prstGeom prst="rect">
            <a:avLst/>
          </a:prstGeom>
        </p:spPr>
      </p:pic>
    </p:spTree>
    <p:extLst>
      <p:ext uri="{BB962C8B-B14F-4D97-AF65-F5344CB8AC3E}">
        <p14:creationId xmlns:p14="http://schemas.microsoft.com/office/powerpoint/2010/main" val="3374729086"/>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34481" y="615206"/>
            <a:ext cx="1099296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4400" b="0" strike="noStrike" spc="-1" dirty="0">
                <a:solidFill>
                  <a:srgbClr val="000000"/>
                </a:solidFill>
                <a:latin typeface="Calibri Light"/>
              </a:rPr>
              <a:t>                                  </a:t>
            </a:r>
            <a:r>
              <a:rPr lang="en-US" sz="4000" b="1" strike="noStrike" spc="-1" dirty="0">
                <a:solidFill>
                  <a:srgbClr val="000000"/>
                </a:solidFill>
                <a:latin typeface="Calibri Light"/>
              </a:rPr>
              <a:t>References</a:t>
            </a:r>
            <a:endParaRPr lang="en-IN" sz="4000" b="1" strike="noStrike" spc="-1" dirty="0">
              <a:solidFill>
                <a:srgbClr val="000000"/>
              </a:solidFill>
              <a:latin typeface="Arial"/>
            </a:endParaRPr>
          </a:p>
        </p:txBody>
      </p:sp>
      <p:sp>
        <p:nvSpPr>
          <p:cNvPr id="57" name="PlaceHolder 2"/>
          <p:cNvSpPr>
            <a:spLocks noGrp="1"/>
          </p:cNvSpPr>
          <p:nvPr>
            <p:ph/>
          </p:nvPr>
        </p:nvSpPr>
        <p:spPr>
          <a:xfrm>
            <a:off x="812561" y="1816933"/>
            <a:ext cx="10514880" cy="4350600"/>
          </a:xfrm>
          <a:prstGeom prst="rect">
            <a:avLst/>
          </a:prstGeom>
          <a:noFill/>
          <a:ln w="0">
            <a:noFill/>
          </a:ln>
        </p:spPr>
        <p:txBody>
          <a:bodyPr lIns="90000" tIns="45000" rIns="90000" bIns="45000" anchor="t">
            <a:noAutofit/>
          </a:bodyPr>
          <a:lstStyle/>
          <a:p>
            <a:pPr marL="685800" indent="-457200">
              <a:spcBef>
                <a:spcPts val="1001"/>
              </a:spcBef>
              <a:tabLst>
                <a:tab pos="0" algn="l"/>
              </a:tabLst>
            </a:pPr>
            <a:r>
              <a:rPr lang="en-IN" sz="2400" b="0" strike="noStrike" spc="-1" dirty="0">
                <a:solidFill>
                  <a:srgbClr val="000000"/>
                </a:solidFill>
                <a:latin typeface="Times New Roman" panose="02020603050405020304" pitchFamily="18" charset="0"/>
                <a:cs typeface="Times New Roman" panose="02020603050405020304" pitchFamily="18" charset="0"/>
                <a:hlinkClick r:id="rId2"/>
              </a:rPr>
              <a:t>https://www.researchgate.net/publication/349477129_Land_Price_Prediction/link/60322284299bf1cc26de117f/download?_tp=eyJjb250ZXh0Ijp7ImZpcnN0UGFnZSI6InB1YmxpY2F0aW9uIiwicGFnZSI6InB1YmxpY2F0aW9uIn19</a:t>
            </a:r>
            <a:endParaRPr lang="en-IN" sz="2400" spc="-1" dirty="0">
              <a:solidFill>
                <a:srgbClr val="000000"/>
              </a:solidFill>
              <a:latin typeface="Times New Roman" panose="02020603050405020304" pitchFamily="18" charset="0"/>
              <a:cs typeface="Times New Roman" panose="02020603050405020304" pitchFamily="18" charset="0"/>
            </a:endParaRPr>
          </a:p>
          <a:p>
            <a:pPr marL="685800" indent="-457200">
              <a:spcBef>
                <a:spcPts val="1001"/>
              </a:spcBef>
              <a:tabLst>
                <a:tab pos="0" algn="l"/>
              </a:tabLst>
            </a:pPr>
            <a:r>
              <a:rPr lang="en-IN" sz="2400" b="0" strike="noStrike" spc="-1" dirty="0">
                <a:solidFill>
                  <a:srgbClr val="000000"/>
                </a:solidFill>
                <a:latin typeface="Times New Roman" panose="02020603050405020304" pitchFamily="18" charset="0"/>
                <a:cs typeface="Times New Roman" panose="02020603050405020304" pitchFamily="18" charset="0"/>
                <a:hlinkClick r:id="rId3"/>
              </a:rPr>
              <a:t>https://www.tandfonline.com/doi/full/10.1080/15140326.2022.2045466</a:t>
            </a:r>
            <a:endParaRPr lang="en-IN" sz="2400" b="0" strike="noStrike" spc="-1" dirty="0">
              <a:solidFill>
                <a:srgbClr val="000000"/>
              </a:solidFill>
              <a:latin typeface="Times New Roman" panose="02020603050405020304" pitchFamily="18" charset="0"/>
              <a:cs typeface="Times New Roman" panose="02020603050405020304" pitchFamily="18" charset="0"/>
            </a:endParaRPr>
          </a:p>
          <a:p>
            <a:pPr marL="685800" indent="-457200">
              <a:spcBef>
                <a:spcPts val="1001"/>
              </a:spcBef>
              <a:tabLst>
                <a:tab pos="0" algn="l"/>
              </a:tabLst>
            </a:pPr>
            <a:r>
              <a:rPr lang="en-IN" sz="2400" b="0" strike="noStrike" spc="-1" dirty="0">
                <a:solidFill>
                  <a:srgbClr val="000000"/>
                </a:solidFill>
                <a:latin typeface="Times New Roman" panose="02020603050405020304" pitchFamily="18" charset="0"/>
                <a:cs typeface="Times New Roman" panose="02020603050405020304" pitchFamily="18" charset="0"/>
                <a:hlinkClick r:id="rId4"/>
              </a:rPr>
              <a:t>https://github.com/SouravG/Housing-price-prediction-using-Regularised-linear-regression</a:t>
            </a:r>
            <a:endParaRPr lang="en-IN" sz="2400" spc="-1" dirty="0">
              <a:solidFill>
                <a:srgbClr val="000000"/>
              </a:solidFill>
              <a:latin typeface="Times New Roman" panose="02020603050405020304" pitchFamily="18" charset="0"/>
              <a:cs typeface="Times New Roman" panose="02020603050405020304" pitchFamily="18" charset="0"/>
            </a:endParaRPr>
          </a:p>
          <a:p>
            <a:pPr marL="228600" indent="-228600">
              <a:lnSpc>
                <a:spcPct val="90000"/>
              </a:lnSpc>
              <a:spcBef>
                <a:spcPts val="1001"/>
              </a:spcBef>
              <a:buClr>
                <a:srgbClr val="610B4B"/>
              </a:buClr>
              <a:buFont typeface="Arial"/>
              <a:buChar char="•"/>
            </a:pPr>
            <a:endParaRPr lang="en-IN" sz="2400" b="0" strike="noStrike" spc="-1" dirty="0">
              <a:solidFill>
                <a:srgbClr val="000000"/>
              </a:solidFill>
              <a:latin typeface="Times New Roman" panose="02020603050405020304" pitchFamily="18" charset="0"/>
              <a:cs typeface="Times New Roman" panose="02020603050405020304" pitchFamily="18" charset="0"/>
            </a:endParaRPr>
          </a:p>
          <a:p>
            <a:pPr indent="0">
              <a:lnSpc>
                <a:spcPct val="90000"/>
              </a:lnSpc>
              <a:spcBef>
                <a:spcPts val="1001"/>
              </a:spcBef>
              <a:buNone/>
              <a:tabLst>
                <a:tab pos="0" algn="l"/>
              </a:tabLst>
            </a:pPr>
            <a:endParaRPr lang="en-IN" sz="2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TotalTime>
  <Words>450</Words>
  <Application>Microsoft Office PowerPoint</Application>
  <PresentationFormat>Widescreen</PresentationFormat>
  <Paragraphs>58</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inter-regular</vt:lpstr>
      <vt:lpstr>Symbol</vt:lpstr>
      <vt:lpstr>Times New Roman</vt:lpstr>
      <vt:lpstr>Wingdings</vt:lpstr>
      <vt:lpstr>Office Theme</vt:lpstr>
      <vt:lpstr>Predicting Real Estate Market Trends: A Machine  Learning Approach</vt:lpstr>
      <vt:lpstr>Overview</vt:lpstr>
      <vt:lpstr>Introduction</vt:lpstr>
      <vt:lpstr>Objectives of the Project</vt:lpstr>
      <vt:lpstr>Proposed Methodology</vt:lpstr>
      <vt:lpstr>Implementation Details</vt:lpstr>
      <vt:lpstr>Contd..</vt:lpstr>
      <vt:lpstr>Results</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subject/>
  <dc:creator>Chiranjeevi Lect</dc:creator>
  <dc:description/>
  <cp:lastModifiedBy>arika asha</cp:lastModifiedBy>
  <cp:revision>10</cp:revision>
  <dcterms:created xsi:type="dcterms:W3CDTF">2023-08-05T05:18:30Z</dcterms:created>
  <dcterms:modified xsi:type="dcterms:W3CDTF">2024-02-26T13:03:55Z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