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8" r:id="rId3"/>
    <p:sldId id="259" r:id="rId4"/>
    <p:sldId id="260" r:id="rId5"/>
    <p:sldId id="261" r:id="rId6"/>
    <p:sldId id="269" r:id="rId7"/>
    <p:sldId id="268" r:id="rId8"/>
    <p:sldId id="270" r:id="rId9"/>
    <p:sldId id="271" r:id="rId10"/>
    <p:sldId id="27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91" d="100"/>
          <a:sy n="91" d="100"/>
        </p:scale>
        <p:origin x="3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4AAD347D-5ACD-4C99-B74B-A9C85AD731AF}" type="datetimeFigureOut">
              <a:rPr lang="en-US" smtClean="0"/>
              <a:t>11/22/2017</a:t>
            </a:fld>
            <a:endParaRPr lang="en-US" dirty="0"/>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D57F1E4F-1CFF-5643-939E-02111984F565}" type="slidenum">
              <a:rPr lang="en-US" smtClean="0"/>
              <a:t>‹#›</a:t>
            </a:fld>
            <a:endParaRPr lang="en-US" dirty="0"/>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158318566"/>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41276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4509A250-FF31-4206-8172-F9D3106AACB1}" type="datetimeFigureOut">
              <a:rPr lang="en-US" smtClean="0"/>
              <a:t>11/22/2017</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D57F1E4F-1CFF-5643-939E-02111984F565}" type="slidenum">
              <a:rPr lang="en-US" smtClean="0"/>
              <a:t>‹#›</a:t>
            </a:fld>
            <a:endParaRPr lang="en-US" dirty="0"/>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4570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95541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9796027F-7875-4030-9381-8BD8C4F21935}" type="datetimeFigureOut">
              <a:rPr lang="en-US" smtClean="0"/>
              <a:t>11/22/2017</a:t>
            </a:fld>
            <a:endParaRPr lang="en-US" dirty="0"/>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dirty="0"/>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D57F1E4F-1CFF-5643-939E-02111984F565}" type="slidenum">
              <a:rPr lang="en-US" smtClean="0"/>
              <a:t>‹#›</a:t>
            </a:fld>
            <a:endParaRPr lang="en-US" dirty="0"/>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387719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11/22/2017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28168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11/22/2017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3135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11/22/2017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52682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4509A250-FF31-4206-8172-F9D3106AACB1}" type="datetimeFigureOut">
              <a:rPr lang="en-US" smtClean="0"/>
              <a:t>11/22/2017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868729"/>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4509A250-FF31-4206-8172-F9D3106AACB1}" type="datetimeFigureOut">
              <a:rPr lang="en-US" smtClean="0"/>
              <a:t>11/22/2017</a:t>
            </a:fld>
            <a:endParaRPr lang="en-US" dirty="0"/>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634558246"/>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4509A250-FF31-4206-8172-F9D3106AACB1}" type="datetimeFigureOut">
              <a:rPr lang="en-US" smtClean="0"/>
              <a:t>11/22/2017</a:t>
            </a:fld>
            <a:endParaRPr lang="en-US" dirty="0"/>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153960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4AAD347D-5ACD-4C99-B74B-A9C85AD731AF}" type="datetimeFigureOut">
              <a:rPr lang="en-US" smtClean="0"/>
              <a:t>11/22/2017</a:t>
            </a:fld>
            <a:endParaRPr lang="en-US" dirty="0"/>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D57F1E4F-1CFF-5643-939E-02111984F565}" type="slidenum">
              <a:rPr lang="en-US" smtClean="0"/>
              <a:t>‹#›</a:t>
            </a:fld>
            <a:endParaRPr lang="en-US" dirty="0"/>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321704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AE91A-BF53-490B-9719-9E3D305BADA8}"/>
              </a:ext>
            </a:extLst>
          </p:cNvPr>
          <p:cNvSpPr>
            <a:spLocks noGrp="1"/>
          </p:cNvSpPr>
          <p:nvPr>
            <p:ph type="ctrTitle"/>
          </p:nvPr>
        </p:nvSpPr>
        <p:spPr/>
        <p:txBody>
          <a:bodyPr/>
          <a:lstStyle/>
          <a:p>
            <a:r>
              <a:rPr lang="en-IN" dirty="0"/>
              <a:t>DDCO Project	</a:t>
            </a:r>
          </a:p>
        </p:txBody>
      </p:sp>
      <p:sp>
        <p:nvSpPr>
          <p:cNvPr id="5" name="Subtitle 4">
            <a:extLst>
              <a:ext uri="{FF2B5EF4-FFF2-40B4-BE49-F238E27FC236}">
                <a16:creationId xmlns:a16="http://schemas.microsoft.com/office/drawing/2014/main" id="{E8085E9A-319F-47DC-8C85-56D7C08247EC}"/>
              </a:ext>
            </a:extLst>
          </p:cNvPr>
          <p:cNvSpPr>
            <a:spLocks noGrp="1"/>
          </p:cNvSpPr>
          <p:nvPr>
            <p:ph type="subTitle" idx="1"/>
          </p:nvPr>
        </p:nvSpPr>
        <p:spPr>
          <a:xfrm>
            <a:off x="7920752" y="1719743"/>
            <a:ext cx="3793678" cy="2747018"/>
          </a:xfrm>
        </p:spPr>
        <p:txBody>
          <a:bodyPr>
            <a:normAutofit lnSpcReduction="10000"/>
          </a:bodyPr>
          <a:lstStyle/>
          <a:p>
            <a:r>
              <a:rPr lang="en-IN" dirty="0"/>
              <a:t>Simulating an ALU using Logisim</a:t>
            </a:r>
          </a:p>
          <a:p>
            <a:endParaRPr lang="en-IN" dirty="0"/>
          </a:p>
          <a:p>
            <a:endParaRPr lang="en-IN" dirty="0"/>
          </a:p>
          <a:p>
            <a:r>
              <a:rPr lang="en-IN" dirty="0"/>
              <a:t>By: Gopal Nambiar, Hithendra Narasimha, Karthik Ravikumar, Kunal Paliwal</a:t>
            </a:r>
          </a:p>
          <a:p>
            <a:endParaRPr lang="en-IN" dirty="0"/>
          </a:p>
        </p:txBody>
      </p:sp>
    </p:spTree>
    <p:extLst>
      <p:ext uri="{BB962C8B-B14F-4D97-AF65-F5344CB8AC3E}">
        <p14:creationId xmlns:p14="http://schemas.microsoft.com/office/powerpoint/2010/main" val="75362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B2DCE3BE-B6B6-404C-BA39-FDA9745997D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Connector 85" title="Rule Line">
            <a:extLst>
              <a:ext uri="{FF2B5EF4-FFF2-40B4-BE49-F238E27FC236}">
                <a16:creationId xmlns:a16="http://schemas.microsoft.com/office/drawing/2014/main" id="{D7B7DF09-3D15-4807-9692-AD13975FDC1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00800" y="2176009"/>
            <a:ext cx="53034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8" name="Rounded Rectangle 13">
            <a:extLst>
              <a:ext uri="{FF2B5EF4-FFF2-40B4-BE49-F238E27FC236}">
                <a16:creationId xmlns:a16="http://schemas.microsoft.com/office/drawing/2014/main" id="{EC774630-A750-4ED9-AC5D-A7139F0002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655" y="1534308"/>
            <a:ext cx="5127306" cy="4358546"/>
          </a:xfrm>
          <a:prstGeom prst="roundRect">
            <a:avLst>
              <a:gd name="adj" fmla="val 2462"/>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close up of a piece of paper&#10;&#10;Description generated with high confidence">
            <a:extLst>
              <a:ext uri="{FF2B5EF4-FFF2-40B4-BE49-F238E27FC236}">
                <a16:creationId xmlns:a16="http://schemas.microsoft.com/office/drawing/2014/main" id="{5A30F8F8-E86E-4C0F-9E9D-C60483DA9645}"/>
              </a:ext>
            </a:extLst>
          </p:cNvPr>
          <p:cNvPicPr>
            <a:picLocks noChangeAspect="1"/>
          </p:cNvPicPr>
          <p:nvPr/>
        </p:nvPicPr>
        <p:blipFill>
          <a:blip r:embed="rId2"/>
          <a:stretch>
            <a:fillRect/>
          </a:stretch>
        </p:blipFill>
        <p:spPr>
          <a:xfrm>
            <a:off x="1205062" y="1859950"/>
            <a:ext cx="4014493" cy="3707262"/>
          </a:xfrm>
          <a:prstGeom prst="rect">
            <a:avLst/>
          </a:prstGeom>
        </p:spPr>
      </p:pic>
      <p:sp>
        <p:nvSpPr>
          <p:cNvPr id="2" name="Title 1">
            <a:extLst>
              <a:ext uri="{FF2B5EF4-FFF2-40B4-BE49-F238E27FC236}">
                <a16:creationId xmlns:a16="http://schemas.microsoft.com/office/drawing/2014/main" id="{FA58130F-F4C1-42C3-B8CF-7FBC5551ED6A}"/>
              </a:ext>
            </a:extLst>
          </p:cNvPr>
          <p:cNvSpPr>
            <a:spLocks noGrp="1"/>
          </p:cNvSpPr>
          <p:nvPr>
            <p:ph type="title"/>
          </p:nvPr>
        </p:nvSpPr>
        <p:spPr>
          <a:xfrm>
            <a:off x="6400800" y="568345"/>
            <a:ext cx="5303471" cy="1560716"/>
          </a:xfrm>
        </p:spPr>
        <p:txBody>
          <a:bodyPr>
            <a:normAutofit/>
          </a:bodyPr>
          <a:lstStyle/>
          <a:p>
            <a:r>
              <a:rPr lang="en-IN" dirty="0"/>
              <a:t>ALU using</a:t>
            </a:r>
            <a:br>
              <a:rPr lang="en-IN" dirty="0"/>
            </a:br>
            <a:r>
              <a:rPr lang="en-IN" dirty="0"/>
              <a:t>Logisim</a:t>
            </a:r>
          </a:p>
        </p:txBody>
      </p:sp>
      <p:sp>
        <p:nvSpPr>
          <p:cNvPr id="2055" name="Content Placeholder 2054"/>
          <p:cNvSpPr>
            <a:spLocks noGrp="1"/>
          </p:cNvSpPr>
          <p:nvPr>
            <p:ph idx="1"/>
          </p:nvPr>
        </p:nvSpPr>
        <p:spPr>
          <a:xfrm>
            <a:off x="6400800" y="2438400"/>
            <a:ext cx="5303471" cy="3651504"/>
          </a:xfrm>
        </p:spPr>
        <p:txBody>
          <a:bodyPr>
            <a:normAutofit/>
          </a:bodyPr>
          <a:lstStyle/>
          <a:p>
            <a:pPr marL="0" indent="0">
              <a:lnSpc>
                <a:spcPct val="101000"/>
              </a:lnSpc>
              <a:buNone/>
            </a:pPr>
            <a:r>
              <a:rPr lang="en-US" b="1" u="sng" dirty="0"/>
              <a:t>Components:</a:t>
            </a:r>
          </a:p>
          <a:p>
            <a:pPr marL="0" indent="0">
              <a:lnSpc>
                <a:spcPct val="101000"/>
              </a:lnSpc>
              <a:buNone/>
            </a:pPr>
            <a:r>
              <a:rPr lang="en-IN" dirty="0"/>
              <a:t>3. </a:t>
            </a:r>
            <a:r>
              <a:rPr lang="en-IN" b="1" u="sng" dirty="0"/>
              <a:t>Carry Logic and Rotate Select</a:t>
            </a:r>
            <a:r>
              <a:rPr lang="en-IN" dirty="0"/>
              <a:t>: The carry logic circuit prevents the carry flag being set in rotate right mode, as bits rotate from bit 0 and re-enter the shift register at bit 7, therefore allowing correct carry flag operation in both left and right rotate modes. When the ROTATE input is at logic 1, the Rotate Select circuit allows C</a:t>
            </a:r>
            <a:r>
              <a:rPr lang="en-IN" baseline="-25000" dirty="0"/>
              <a:t>OUT</a:t>
            </a:r>
            <a:r>
              <a:rPr lang="en-IN" dirty="0"/>
              <a:t> from the shift register to be fed back to the shift register C</a:t>
            </a:r>
            <a:r>
              <a:rPr lang="en-IN" baseline="-25000" dirty="0"/>
              <a:t>IN</a:t>
            </a:r>
            <a:r>
              <a:rPr lang="en-IN" dirty="0"/>
              <a:t> input for continuous bit rotation.</a:t>
            </a:r>
          </a:p>
          <a:p>
            <a:pPr marL="0" indent="0">
              <a:lnSpc>
                <a:spcPct val="101000"/>
              </a:lnSpc>
              <a:buNone/>
            </a:pPr>
            <a:endParaRPr lang="en-US" b="1" u="sng" dirty="0"/>
          </a:p>
        </p:txBody>
      </p:sp>
    </p:spTree>
    <p:extLst>
      <p:ext uri="{BB962C8B-B14F-4D97-AF65-F5344CB8AC3E}">
        <p14:creationId xmlns:p14="http://schemas.microsoft.com/office/powerpoint/2010/main" val="145351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8130F-F4C1-42C3-B8CF-7FBC5551ED6A}"/>
              </a:ext>
            </a:extLst>
          </p:cNvPr>
          <p:cNvSpPr>
            <a:spLocks noGrp="1"/>
          </p:cNvSpPr>
          <p:nvPr>
            <p:ph type="title"/>
          </p:nvPr>
        </p:nvSpPr>
        <p:spPr>
          <a:xfrm>
            <a:off x="1352846" y="1055489"/>
            <a:ext cx="9486309" cy="1073572"/>
          </a:xfrm>
        </p:spPr>
        <p:txBody>
          <a:bodyPr anchor="ctr">
            <a:normAutofit/>
          </a:bodyPr>
          <a:lstStyle/>
          <a:p>
            <a:pPr algn="ctr"/>
            <a:r>
              <a:rPr lang="en-IN" sz="5400" dirty="0">
                <a:solidFill>
                  <a:schemeClr val="tx2"/>
                </a:solidFill>
              </a:rPr>
              <a:t>Logisim</a:t>
            </a:r>
          </a:p>
        </p:txBody>
      </p:sp>
      <p:sp>
        <p:nvSpPr>
          <p:cNvPr id="3" name="Content Placeholder 2">
            <a:extLst>
              <a:ext uri="{FF2B5EF4-FFF2-40B4-BE49-F238E27FC236}">
                <a16:creationId xmlns:a16="http://schemas.microsoft.com/office/drawing/2014/main" id="{C7D39D5B-CC0E-4422-B0D4-4928F1472D75}"/>
              </a:ext>
            </a:extLst>
          </p:cNvPr>
          <p:cNvSpPr>
            <a:spLocks noGrp="1"/>
          </p:cNvSpPr>
          <p:nvPr>
            <p:ph idx="1"/>
          </p:nvPr>
        </p:nvSpPr>
        <p:spPr>
          <a:xfrm>
            <a:off x="1352846" y="2438400"/>
            <a:ext cx="9486309" cy="3124200"/>
          </a:xfrm>
        </p:spPr>
        <p:txBody>
          <a:bodyPr anchor="ctr">
            <a:normAutofit/>
          </a:bodyPr>
          <a:lstStyle/>
          <a:p>
            <a:pPr marL="0" indent="0">
              <a:buNone/>
            </a:pPr>
            <a:r>
              <a:rPr lang="en-IN" sz="1900" dirty="0"/>
              <a:t>Logisim is a logic simulator which permits circuits to be designed and simulated using a graphical user interface. Released under the GNU Public License, Logisim is a free software designed to run on Windows, mac and Linux operating systems. </a:t>
            </a:r>
            <a:r>
              <a:rPr lang="en-IN" sz="1900" dirty="0">
                <a:solidFill>
                  <a:schemeClr val="tx2"/>
                </a:solidFill>
              </a:rPr>
              <a:t>Circuits are designed in Logisim using a graphical user interface similar to traditional drawing programs. Unlike other simulators, Logisim allows the user to edit the circuit during simulation. We have used it to simulate an ALU.</a:t>
            </a:r>
            <a:endParaRPr lang="en-IN" sz="1900" dirty="0"/>
          </a:p>
        </p:txBody>
      </p:sp>
    </p:spTree>
    <p:extLst>
      <p:ext uri="{BB962C8B-B14F-4D97-AF65-F5344CB8AC3E}">
        <p14:creationId xmlns:p14="http://schemas.microsoft.com/office/powerpoint/2010/main" val="1528616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8130F-F4C1-42C3-B8CF-7FBC5551ED6A}"/>
              </a:ext>
            </a:extLst>
          </p:cNvPr>
          <p:cNvSpPr>
            <a:spLocks noGrp="1"/>
          </p:cNvSpPr>
          <p:nvPr>
            <p:ph type="title"/>
          </p:nvPr>
        </p:nvSpPr>
        <p:spPr>
          <a:xfrm>
            <a:off x="1352845" y="1066374"/>
            <a:ext cx="9486309" cy="1073572"/>
          </a:xfrm>
        </p:spPr>
        <p:txBody>
          <a:bodyPr anchor="ctr">
            <a:normAutofit/>
          </a:bodyPr>
          <a:lstStyle/>
          <a:p>
            <a:pPr algn="ctr"/>
            <a:r>
              <a:rPr lang="en-IN" sz="5400" dirty="0">
                <a:solidFill>
                  <a:schemeClr val="tx2"/>
                </a:solidFill>
              </a:rPr>
              <a:t>Logisim</a:t>
            </a:r>
          </a:p>
        </p:txBody>
      </p:sp>
      <p:sp>
        <p:nvSpPr>
          <p:cNvPr id="3" name="Content Placeholder 2">
            <a:extLst>
              <a:ext uri="{FF2B5EF4-FFF2-40B4-BE49-F238E27FC236}">
                <a16:creationId xmlns:a16="http://schemas.microsoft.com/office/drawing/2014/main" id="{C7D39D5B-CC0E-4422-B0D4-4928F1472D75}"/>
              </a:ext>
            </a:extLst>
          </p:cNvPr>
          <p:cNvSpPr>
            <a:spLocks noGrp="1"/>
          </p:cNvSpPr>
          <p:nvPr>
            <p:ph idx="1"/>
          </p:nvPr>
        </p:nvSpPr>
        <p:spPr>
          <a:xfrm>
            <a:off x="1352845" y="2655212"/>
            <a:ext cx="10003971" cy="4365172"/>
          </a:xfrm>
        </p:spPr>
        <p:txBody>
          <a:bodyPr anchor="ctr">
            <a:normAutofit/>
          </a:bodyPr>
          <a:lstStyle/>
          <a:p>
            <a:pPr marL="0" indent="0">
              <a:buNone/>
            </a:pPr>
            <a:r>
              <a:rPr lang="en-IN" sz="1900" b="1" u="sng" dirty="0">
                <a:solidFill>
                  <a:schemeClr val="tx2"/>
                </a:solidFill>
              </a:rPr>
              <a:t>Features:</a:t>
            </a:r>
          </a:p>
          <a:p>
            <a:pPr>
              <a:buClr>
                <a:schemeClr val="tx1"/>
              </a:buClr>
              <a:buFont typeface="Calibri" panose="020F0502020204030204" pitchFamily="34" charset="0"/>
              <a:buChar char="→"/>
            </a:pPr>
            <a:r>
              <a:rPr lang="en-IN" sz="1900" dirty="0">
                <a:solidFill>
                  <a:schemeClr val="tx2"/>
                </a:solidFill>
              </a:rPr>
              <a:t>Free software</a:t>
            </a:r>
          </a:p>
          <a:p>
            <a:pPr>
              <a:buClr>
                <a:schemeClr val="tx1"/>
              </a:buClr>
              <a:buFont typeface="Calibri" panose="020F0502020204030204" pitchFamily="34" charset="0"/>
              <a:buChar char="→"/>
            </a:pPr>
            <a:r>
              <a:rPr lang="en-IN" sz="1900" dirty="0">
                <a:solidFill>
                  <a:schemeClr val="tx2"/>
                </a:solidFill>
              </a:rPr>
              <a:t>Multi-platform</a:t>
            </a:r>
          </a:p>
          <a:p>
            <a:pPr>
              <a:buClr>
                <a:schemeClr val="tx1"/>
              </a:buClr>
              <a:buFont typeface="Calibri" panose="020F0502020204030204" pitchFamily="34" charset="0"/>
              <a:buChar char="→"/>
            </a:pPr>
            <a:r>
              <a:rPr lang="en-IN" sz="1900" dirty="0"/>
              <a:t>The drawing interface is based on an intuitive toolbar. Color-coded wires aid in simulating and debugging a circuit.</a:t>
            </a:r>
            <a:endParaRPr lang="en-IN" sz="1900" dirty="0">
              <a:solidFill>
                <a:schemeClr val="tx2"/>
              </a:solidFill>
            </a:endParaRPr>
          </a:p>
          <a:p>
            <a:pPr>
              <a:buClr>
                <a:schemeClr val="tx1"/>
              </a:buClr>
              <a:buFont typeface="Calibri" panose="020F0502020204030204" pitchFamily="34" charset="0"/>
              <a:buChar char="→"/>
            </a:pPr>
            <a:r>
              <a:rPr lang="en-IN" sz="1900" dirty="0"/>
              <a:t>Included circuit components include inputs and outputs, gates, multiplexers, arithmetic circuits, flip-flops, and RAM memory.</a:t>
            </a:r>
          </a:p>
          <a:p>
            <a:pPr>
              <a:buClr>
                <a:schemeClr val="tx1"/>
              </a:buClr>
              <a:buFont typeface="Calibri" panose="020F0502020204030204" pitchFamily="34" charset="0"/>
              <a:buChar char="→"/>
            </a:pPr>
            <a:r>
              <a:rPr lang="en-IN" sz="1900" dirty="0"/>
              <a:t>The included "combinational analysis" module allows for conversion between circuits, truth tables, and Boolean expressions.</a:t>
            </a:r>
            <a:endParaRPr lang="en-IN" sz="1900" dirty="0">
              <a:solidFill>
                <a:schemeClr val="tx2"/>
              </a:solidFill>
            </a:endParaRPr>
          </a:p>
          <a:p>
            <a:pPr>
              <a:buClr>
                <a:schemeClr val="tx1"/>
              </a:buClr>
              <a:buFont typeface="Calibri" panose="020F0502020204030204" pitchFamily="34" charset="0"/>
              <a:buChar char="→"/>
            </a:pPr>
            <a:endParaRPr lang="en-IN" sz="2300" dirty="0">
              <a:solidFill>
                <a:schemeClr val="tx2"/>
              </a:solidFill>
            </a:endParaRPr>
          </a:p>
          <a:p>
            <a:pPr marL="0" indent="0">
              <a:buNone/>
            </a:pPr>
            <a:endParaRPr lang="en-IN" sz="2400" dirty="0">
              <a:solidFill>
                <a:schemeClr val="tx2"/>
              </a:solidFill>
            </a:endParaRPr>
          </a:p>
        </p:txBody>
      </p:sp>
    </p:spTree>
    <p:extLst>
      <p:ext uri="{BB962C8B-B14F-4D97-AF65-F5344CB8AC3E}">
        <p14:creationId xmlns:p14="http://schemas.microsoft.com/office/powerpoint/2010/main" val="1966975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8130F-F4C1-42C3-B8CF-7FBC5551ED6A}"/>
              </a:ext>
            </a:extLst>
          </p:cNvPr>
          <p:cNvSpPr>
            <a:spLocks noGrp="1"/>
          </p:cNvSpPr>
          <p:nvPr>
            <p:ph type="title"/>
          </p:nvPr>
        </p:nvSpPr>
        <p:spPr>
          <a:xfrm>
            <a:off x="1352846" y="1055489"/>
            <a:ext cx="9486309" cy="1073572"/>
          </a:xfrm>
        </p:spPr>
        <p:txBody>
          <a:bodyPr anchor="ctr">
            <a:normAutofit/>
          </a:bodyPr>
          <a:lstStyle/>
          <a:p>
            <a:pPr algn="ctr"/>
            <a:r>
              <a:rPr lang="en-IN" sz="3600" dirty="0">
                <a:solidFill>
                  <a:schemeClr val="tx2"/>
                </a:solidFill>
              </a:rPr>
              <a:t>ALU</a:t>
            </a:r>
          </a:p>
        </p:txBody>
      </p:sp>
      <p:sp>
        <p:nvSpPr>
          <p:cNvPr id="3" name="Content Placeholder 2">
            <a:extLst>
              <a:ext uri="{FF2B5EF4-FFF2-40B4-BE49-F238E27FC236}">
                <a16:creationId xmlns:a16="http://schemas.microsoft.com/office/drawing/2014/main" id="{C7D39D5B-CC0E-4422-B0D4-4928F1472D75}"/>
              </a:ext>
            </a:extLst>
          </p:cNvPr>
          <p:cNvSpPr>
            <a:spLocks noGrp="1"/>
          </p:cNvSpPr>
          <p:nvPr>
            <p:ph idx="1"/>
          </p:nvPr>
        </p:nvSpPr>
        <p:spPr>
          <a:xfrm>
            <a:off x="1171723" y="2405742"/>
            <a:ext cx="9848554" cy="4158343"/>
          </a:xfrm>
        </p:spPr>
        <p:txBody>
          <a:bodyPr anchor="ctr">
            <a:normAutofit/>
          </a:bodyPr>
          <a:lstStyle/>
          <a:p>
            <a:pPr marL="0" indent="0">
              <a:buNone/>
            </a:pPr>
            <a:r>
              <a:rPr lang="en-IN" sz="1900" dirty="0"/>
              <a:t>An arithmetic logic unit (ALU) is a combinational digital electronic circuit that performs arithmetic and bitwise operations on integer binary numbers. This is in contrast to a floating-point unit (FPU), which operates on floating point numbers. An ALU is a fundamental building block of many types of computing circuits, including the central processing unit (CPU) of computers, FPUs, and graphics processing units (GPUs). A single CPU, FPU or GPU may contain multiple ALUs.</a:t>
            </a:r>
          </a:p>
          <a:p>
            <a:pPr marL="0" indent="0">
              <a:buNone/>
            </a:pPr>
            <a:r>
              <a:rPr lang="en-IN" sz="1900" dirty="0"/>
              <a:t>The inputs to an ALU are the data to be operated on, called operands, and a code indicating the operation to be performed; the ALU's output is the result of the performed operation. In many designs, the ALU also has status inputs or outputs, or both, which convey information about a previous operation or the current operation, respectively, between the ALU and external status registers.</a:t>
            </a:r>
          </a:p>
          <a:p>
            <a:endParaRPr lang="en-IN" sz="1800" dirty="0">
              <a:solidFill>
                <a:schemeClr val="tx2"/>
              </a:solidFill>
            </a:endParaRPr>
          </a:p>
        </p:txBody>
      </p:sp>
    </p:spTree>
    <p:extLst>
      <p:ext uri="{BB962C8B-B14F-4D97-AF65-F5344CB8AC3E}">
        <p14:creationId xmlns:p14="http://schemas.microsoft.com/office/powerpoint/2010/main" val="840894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0" name="Rectangle 139">
            <a:extLst>
              <a:ext uri="{FF2B5EF4-FFF2-40B4-BE49-F238E27FC236}">
                <a16:creationId xmlns:a16="http://schemas.microsoft.com/office/drawing/2014/main" id="{5450FF14-6377-4F15-A50C-6E804489FF9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2" name="Straight Connector 141" title="Rule Line">
            <a:extLst>
              <a:ext uri="{FF2B5EF4-FFF2-40B4-BE49-F238E27FC236}">
                <a16:creationId xmlns:a16="http://schemas.microsoft.com/office/drawing/2014/main" id="{4F67D375-84C5-4EFB-AF77-DE352BC52C3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26514" y="2176009"/>
            <a:ext cx="387775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4" name="Rounded Rectangle 13">
            <a:extLst>
              <a:ext uri="{FF2B5EF4-FFF2-40B4-BE49-F238E27FC236}">
                <a16:creationId xmlns:a16="http://schemas.microsoft.com/office/drawing/2014/main" id="{3A3A5C02-9E21-4315-9391-21C9E66CB33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229" y="1534308"/>
            <a:ext cx="6494910" cy="4358546"/>
          </a:xfrm>
          <a:prstGeom prst="roundRect">
            <a:avLst>
              <a:gd name="adj" fmla="val 2462"/>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9" name="Picture 2" descr="https://upload.wikimedia.org/wikipedia/commons/0/0f/ALU_block.gif">
            <a:extLst>
              <a:ext uri="{FF2B5EF4-FFF2-40B4-BE49-F238E27FC236}">
                <a16:creationId xmlns:a16="http://schemas.microsoft.com/office/drawing/2014/main" id="{7D4DBE72-4F9C-4D2D-9E53-288F386B2C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997447" y="2108983"/>
            <a:ext cx="5834652" cy="32204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A58130F-F4C1-42C3-B8CF-7FBC5551ED6A}"/>
              </a:ext>
            </a:extLst>
          </p:cNvPr>
          <p:cNvSpPr>
            <a:spLocks noGrp="1"/>
          </p:cNvSpPr>
          <p:nvPr>
            <p:ph type="title"/>
          </p:nvPr>
        </p:nvSpPr>
        <p:spPr>
          <a:xfrm>
            <a:off x="7826514" y="568345"/>
            <a:ext cx="3877757" cy="1560716"/>
          </a:xfrm>
        </p:spPr>
        <p:txBody>
          <a:bodyPr>
            <a:normAutofit/>
          </a:bodyPr>
          <a:lstStyle/>
          <a:p>
            <a:r>
              <a:rPr lang="en-IN" dirty="0"/>
              <a:t>Arithmetic &amp;</a:t>
            </a:r>
            <a:br>
              <a:rPr lang="en-IN" dirty="0"/>
            </a:br>
            <a:r>
              <a:rPr lang="en-IN" dirty="0"/>
              <a:t>Logic Unit</a:t>
            </a:r>
          </a:p>
        </p:txBody>
      </p:sp>
      <p:sp>
        <p:nvSpPr>
          <p:cNvPr id="1031" name="Content Placeholder 1030"/>
          <p:cNvSpPr>
            <a:spLocks noGrp="1"/>
          </p:cNvSpPr>
          <p:nvPr>
            <p:ph idx="1"/>
          </p:nvPr>
        </p:nvSpPr>
        <p:spPr>
          <a:xfrm>
            <a:off x="7826514" y="2438400"/>
            <a:ext cx="3877757" cy="3651504"/>
          </a:xfrm>
        </p:spPr>
        <p:txBody>
          <a:bodyPr>
            <a:normAutofit/>
          </a:bodyPr>
          <a:lstStyle/>
          <a:p>
            <a:pPr marL="0" indent="0">
              <a:buNone/>
            </a:pPr>
            <a:r>
              <a:rPr lang="en-IN" dirty="0"/>
              <a:t>A symbolic representation of an ALU and its input and output signals, indicated by arrows pointing into or out of the ALU, respectively. Each arrow represents one or more signals. Control signals enter from the left and status signals exit on the right, data flows from top to bottom.</a:t>
            </a:r>
            <a:endParaRPr lang="en-US" dirty="0"/>
          </a:p>
        </p:txBody>
      </p:sp>
    </p:spTree>
    <p:extLst>
      <p:ext uri="{BB962C8B-B14F-4D97-AF65-F5344CB8AC3E}">
        <p14:creationId xmlns:p14="http://schemas.microsoft.com/office/powerpoint/2010/main" val="3280549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5450FF14-6377-4F15-A50C-6E804489FF9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title="Rule Line">
            <a:extLst>
              <a:ext uri="{FF2B5EF4-FFF2-40B4-BE49-F238E27FC236}">
                <a16:creationId xmlns:a16="http://schemas.microsoft.com/office/drawing/2014/main" id="{4F67D375-84C5-4EFB-AF77-DE352BC52C3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26514" y="2176009"/>
            <a:ext cx="387775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0" name="Rounded Rectangle 13">
            <a:extLst>
              <a:ext uri="{FF2B5EF4-FFF2-40B4-BE49-F238E27FC236}">
                <a16:creationId xmlns:a16="http://schemas.microsoft.com/office/drawing/2014/main" id="{3A3A5C02-9E21-4315-9391-21C9E66CB33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229" y="1534308"/>
            <a:ext cx="6494910" cy="4358546"/>
          </a:xfrm>
          <a:prstGeom prst="roundRect">
            <a:avLst>
              <a:gd name="adj" fmla="val 2462"/>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3" name="Picture 2" descr="Image result for alu using logisim">
            <a:extLst>
              <a:ext uri="{FF2B5EF4-FFF2-40B4-BE49-F238E27FC236}">
                <a16:creationId xmlns:a16="http://schemas.microsoft.com/office/drawing/2014/main" id="{30BC2AC1-7263-4C2A-A504-79512C516B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117" y="1865552"/>
            <a:ext cx="5815312" cy="370726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A58130F-F4C1-42C3-B8CF-7FBC5551ED6A}"/>
              </a:ext>
            </a:extLst>
          </p:cNvPr>
          <p:cNvSpPr>
            <a:spLocks noGrp="1"/>
          </p:cNvSpPr>
          <p:nvPr>
            <p:ph type="title"/>
          </p:nvPr>
        </p:nvSpPr>
        <p:spPr>
          <a:xfrm>
            <a:off x="7826514" y="568345"/>
            <a:ext cx="3877757" cy="1560716"/>
          </a:xfrm>
        </p:spPr>
        <p:txBody>
          <a:bodyPr>
            <a:normAutofit/>
          </a:bodyPr>
          <a:lstStyle/>
          <a:p>
            <a:r>
              <a:rPr lang="en-IN" dirty="0"/>
              <a:t>ALU using Logisim</a:t>
            </a:r>
          </a:p>
        </p:txBody>
      </p:sp>
      <p:sp>
        <p:nvSpPr>
          <p:cNvPr id="2055" name="Content Placeholder 2054"/>
          <p:cNvSpPr>
            <a:spLocks noGrp="1"/>
          </p:cNvSpPr>
          <p:nvPr>
            <p:ph idx="1"/>
          </p:nvPr>
        </p:nvSpPr>
        <p:spPr>
          <a:xfrm>
            <a:off x="7826514" y="2438400"/>
            <a:ext cx="3877757" cy="3651504"/>
          </a:xfrm>
        </p:spPr>
        <p:txBody>
          <a:bodyPr>
            <a:normAutofit/>
          </a:bodyPr>
          <a:lstStyle/>
          <a:p>
            <a:pPr marL="0" indent="0">
              <a:buNone/>
            </a:pPr>
            <a:r>
              <a:rPr lang="en-US" b="1" u="sng" dirty="0"/>
              <a:t>Components:</a:t>
            </a:r>
          </a:p>
          <a:p>
            <a:r>
              <a:rPr lang="en-US" dirty="0"/>
              <a:t>3 Multiplexers</a:t>
            </a:r>
          </a:p>
          <a:p>
            <a:r>
              <a:rPr lang="en-US" dirty="0"/>
              <a:t>8-Bit Adder</a:t>
            </a:r>
          </a:p>
          <a:p>
            <a:r>
              <a:rPr lang="en-US" dirty="0"/>
              <a:t>Shift Register</a:t>
            </a:r>
          </a:p>
          <a:p>
            <a:r>
              <a:rPr lang="en-US" dirty="0"/>
              <a:t>Carry Logic and Rotate Select</a:t>
            </a:r>
          </a:p>
        </p:txBody>
      </p:sp>
    </p:spTree>
    <p:extLst>
      <p:ext uri="{BB962C8B-B14F-4D97-AF65-F5344CB8AC3E}">
        <p14:creationId xmlns:p14="http://schemas.microsoft.com/office/powerpoint/2010/main" val="4251893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57" name="Rectangle 139">
            <a:extLst>
              <a:ext uri="{FF2B5EF4-FFF2-40B4-BE49-F238E27FC236}">
                <a16:creationId xmlns:a16="http://schemas.microsoft.com/office/drawing/2014/main" id="{901AB94C-2B28-450C-9925-D5DB02869EF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58" name="Straight Connector 141" title="Rule Line">
            <a:extLst>
              <a:ext uri="{FF2B5EF4-FFF2-40B4-BE49-F238E27FC236}">
                <a16:creationId xmlns:a16="http://schemas.microsoft.com/office/drawing/2014/main" id="{FE56CDD4-B762-4DFC-BE0E-1AAA75954324}"/>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00800" y="2176009"/>
            <a:ext cx="53034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4" name="Rounded Rectangle 13">
            <a:extLst>
              <a:ext uri="{FF2B5EF4-FFF2-40B4-BE49-F238E27FC236}">
                <a16:creationId xmlns:a16="http://schemas.microsoft.com/office/drawing/2014/main" id="{B1572B34-7BD3-4D41-9184-61C393CB12C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655" y="1534308"/>
            <a:ext cx="5127306" cy="4358546"/>
          </a:xfrm>
          <a:prstGeom prst="roundRect">
            <a:avLst>
              <a:gd name="adj" fmla="val 2462"/>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descr="A close up of a map&#10;&#10;Description generated with very high confidence">
            <a:extLst>
              <a:ext uri="{FF2B5EF4-FFF2-40B4-BE49-F238E27FC236}">
                <a16:creationId xmlns:a16="http://schemas.microsoft.com/office/drawing/2014/main" id="{43C52106-96E5-4DC8-9148-B5442E847BAE}"/>
              </a:ext>
            </a:extLst>
          </p:cNvPr>
          <p:cNvPicPr>
            <a:picLocks noChangeAspect="1"/>
          </p:cNvPicPr>
          <p:nvPr/>
        </p:nvPicPr>
        <p:blipFill>
          <a:blip r:embed="rId2"/>
          <a:stretch>
            <a:fillRect/>
          </a:stretch>
        </p:blipFill>
        <p:spPr>
          <a:xfrm>
            <a:off x="3251653" y="2733399"/>
            <a:ext cx="2275048" cy="2225281"/>
          </a:xfrm>
          <a:prstGeom prst="rect">
            <a:avLst/>
          </a:prstGeom>
        </p:spPr>
      </p:pic>
      <p:pic>
        <p:nvPicPr>
          <p:cNvPr id="1026" name="Picture 2" descr="ALU-MUX-1&amp;3.gif">
            <a:extLst>
              <a:ext uri="{FF2B5EF4-FFF2-40B4-BE49-F238E27FC236}">
                <a16:creationId xmlns:a16="http://schemas.microsoft.com/office/drawing/2014/main" id="{0F01FB48-D51A-44A4-B7CD-DEA32EEC86E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767408" y="2708920"/>
            <a:ext cx="2333464" cy="224596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A58130F-F4C1-42C3-B8CF-7FBC5551ED6A}"/>
              </a:ext>
            </a:extLst>
          </p:cNvPr>
          <p:cNvSpPr>
            <a:spLocks noGrp="1"/>
          </p:cNvSpPr>
          <p:nvPr>
            <p:ph type="title"/>
          </p:nvPr>
        </p:nvSpPr>
        <p:spPr>
          <a:xfrm>
            <a:off x="6400800" y="568345"/>
            <a:ext cx="5303471" cy="1560716"/>
          </a:xfrm>
        </p:spPr>
        <p:txBody>
          <a:bodyPr>
            <a:normAutofit/>
          </a:bodyPr>
          <a:lstStyle/>
          <a:p>
            <a:r>
              <a:rPr lang="en-IN" dirty="0"/>
              <a:t>ALU using</a:t>
            </a:r>
            <a:br>
              <a:rPr lang="en-IN" dirty="0"/>
            </a:br>
            <a:r>
              <a:rPr lang="en-IN" dirty="0"/>
              <a:t>Logisim</a:t>
            </a:r>
          </a:p>
        </p:txBody>
      </p:sp>
      <p:sp>
        <p:nvSpPr>
          <p:cNvPr id="2055" name="Content Placeholder 2054"/>
          <p:cNvSpPr>
            <a:spLocks noGrp="1"/>
          </p:cNvSpPr>
          <p:nvPr>
            <p:ph idx="1"/>
          </p:nvPr>
        </p:nvSpPr>
        <p:spPr>
          <a:xfrm>
            <a:off x="6400800" y="2438400"/>
            <a:ext cx="5303471" cy="3651504"/>
          </a:xfrm>
        </p:spPr>
        <p:txBody>
          <a:bodyPr>
            <a:normAutofit/>
          </a:bodyPr>
          <a:lstStyle/>
          <a:p>
            <a:pPr marL="0" indent="0">
              <a:buNone/>
            </a:pPr>
            <a:r>
              <a:rPr lang="en-US" b="1" u="sng" dirty="0"/>
              <a:t>Components:</a:t>
            </a:r>
          </a:p>
          <a:p>
            <a:pPr marL="0" indent="0">
              <a:buNone/>
            </a:pPr>
            <a:r>
              <a:rPr lang="en-US" b="1" u="sng" dirty="0"/>
              <a:t>1. 3 Multiplexers: </a:t>
            </a:r>
            <a:r>
              <a:rPr lang="en-IN" dirty="0"/>
              <a:t>MUX 1 and MUX 3 are identical 8 bit multiplexers that select either the input data word A (MUX 1) or data word B (MUX 3) or their internally generated complement. MUX 2 is a similar design but selects either the data word B or the zero value 00HEX.</a:t>
            </a:r>
            <a:endParaRPr lang="en-US" dirty="0"/>
          </a:p>
        </p:txBody>
      </p:sp>
      <p:sp>
        <p:nvSpPr>
          <p:cNvPr id="4" name="TextBox 3">
            <a:extLst>
              <a:ext uri="{FF2B5EF4-FFF2-40B4-BE49-F238E27FC236}">
                <a16:creationId xmlns:a16="http://schemas.microsoft.com/office/drawing/2014/main" id="{24190909-07EF-472B-8317-C617C38CFC74}"/>
              </a:ext>
            </a:extLst>
          </p:cNvPr>
          <p:cNvSpPr txBox="1"/>
          <p:nvPr/>
        </p:nvSpPr>
        <p:spPr>
          <a:xfrm>
            <a:off x="1029886" y="5054535"/>
            <a:ext cx="1808508" cy="369332"/>
          </a:xfrm>
          <a:prstGeom prst="rect">
            <a:avLst/>
          </a:prstGeom>
          <a:noFill/>
        </p:spPr>
        <p:txBody>
          <a:bodyPr wrap="none" rtlCol="0">
            <a:spAutoFit/>
          </a:bodyPr>
          <a:lstStyle/>
          <a:p>
            <a:r>
              <a:rPr lang="en-IN" dirty="0"/>
              <a:t>MUX1 and MUX3</a:t>
            </a:r>
          </a:p>
        </p:txBody>
      </p:sp>
      <p:sp>
        <p:nvSpPr>
          <p:cNvPr id="5" name="TextBox 4">
            <a:extLst>
              <a:ext uri="{FF2B5EF4-FFF2-40B4-BE49-F238E27FC236}">
                <a16:creationId xmlns:a16="http://schemas.microsoft.com/office/drawing/2014/main" id="{31DBA330-C5A0-429D-A08B-A55A7AA5C5E5}"/>
              </a:ext>
            </a:extLst>
          </p:cNvPr>
          <p:cNvSpPr txBox="1"/>
          <p:nvPr/>
        </p:nvSpPr>
        <p:spPr>
          <a:xfrm>
            <a:off x="4005898" y="5054535"/>
            <a:ext cx="766557" cy="369332"/>
          </a:xfrm>
          <a:prstGeom prst="rect">
            <a:avLst/>
          </a:prstGeom>
          <a:noFill/>
        </p:spPr>
        <p:txBody>
          <a:bodyPr wrap="none" rtlCol="0">
            <a:spAutoFit/>
          </a:bodyPr>
          <a:lstStyle/>
          <a:p>
            <a:r>
              <a:rPr lang="en-IN" dirty="0"/>
              <a:t>MUX2</a:t>
            </a:r>
          </a:p>
        </p:txBody>
      </p:sp>
    </p:spTree>
    <p:extLst>
      <p:ext uri="{BB962C8B-B14F-4D97-AF65-F5344CB8AC3E}">
        <p14:creationId xmlns:p14="http://schemas.microsoft.com/office/powerpoint/2010/main" val="2879274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0" name="Rectangle 139">
            <a:extLst>
              <a:ext uri="{FF2B5EF4-FFF2-40B4-BE49-F238E27FC236}">
                <a16:creationId xmlns:a16="http://schemas.microsoft.com/office/drawing/2014/main" id="{B2DCE3BE-B6B6-404C-BA39-FDA9745997D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2" name="Straight Connector 141" title="Rule Line">
            <a:extLst>
              <a:ext uri="{FF2B5EF4-FFF2-40B4-BE49-F238E27FC236}">
                <a16:creationId xmlns:a16="http://schemas.microsoft.com/office/drawing/2014/main" id="{D7B7DF09-3D15-4807-9692-AD13975FDC1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00800" y="2176009"/>
            <a:ext cx="53034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4" name="Rounded Rectangle 13">
            <a:extLst>
              <a:ext uri="{FF2B5EF4-FFF2-40B4-BE49-F238E27FC236}">
                <a16:creationId xmlns:a16="http://schemas.microsoft.com/office/drawing/2014/main" id="{EC774630-A750-4ED9-AC5D-A7139F0002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655" y="1534308"/>
            <a:ext cx="5127306" cy="4358546"/>
          </a:xfrm>
          <a:prstGeom prst="roundRect">
            <a:avLst>
              <a:gd name="adj" fmla="val 2462"/>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8003AE62-DDD0-4C2C-81B3-63249AC2ED29}"/>
              </a:ext>
            </a:extLst>
          </p:cNvPr>
          <p:cNvPicPr>
            <a:picLocks noChangeAspect="1"/>
          </p:cNvPicPr>
          <p:nvPr/>
        </p:nvPicPr>
        <p:blipFill>
          <a:blip r:embed="rId2"/>
          <a:stretch>
            <a:fillRect/>
          </a:stretch>
        </p:blipFill>
        <p:spPr>
          <a:xfrm>
            <a:off x="1933942" y="1859950"/>
            <a:ext cx="2556732" cy="3707262"/>
          </a:xfrm>
          <a:prstGeom prst="rect">
            <a:avLst/>
          </a:prstGeom>
        </p:spPr>
      </p:pic>
      <p:sp>
        <p:nvSpPr>
          <p:cNvPr id="2" name="Title 1">
            <a:extLst>
              <a:ext uri="{FF2B5EF4-FFF2-40B4-BE49-F238E27FC236}">
                <a16:creationId xmlns:a16="http://schemas.microsoft.com/office/drawing/2014/main" id="{FA58130F-F4C1-42C3-B8CF-7FBC5551ED6A}"/>
              </a:ext>
            </a:extLst>
          </p:cNvPr>
          <p:cNvSpPr>
            <a:spLocks noGrp="1"/>
          </p:cNvSpPr>
          <p:nvPr>
            <p:ph type="title"/>
          </p:nvPr>
        </p:nvSpPr>
        <p:spPr>
          <a:xfrm>
            <a:off x="6400800" y="568345"/>
            <a:ext cx="5303471" cy="1560716"/>
          </a:xfrm>
        </p:spPr>
        <p:txBody>
          <a:bodyPr>
            <a:normAutofit/>
          </a:bodyPr>
          <a:lstStyle/>
          <a:p>
            <a:r>
              <a:rPr lang="en-IN" dirty="0"/>
              <a:t>ALU using</a:t>
            </a:r>
            <a:br>
              <a:rPr lang="en-IN" dirty="0"/>
            </a:br>
            <a:r>
              <a:rPr lang="en-IN" dirty="0"/>
              <a:t>Logisim</a:t>
            </a:r>
          </a:p>
        </p:txBody>
      </p:sp>
      <p:sp>
        <p:nvSpPr>
          <p:cNvPr id="2055" name="Content Placeholder 2054"/>
          <p:cNvSpPr>
            <a:spLocks noGrp="1"/>
          </p:cNvSpPr>
          <p:nvPr>
            <p:ph idx="1"/>
          </p:nvPr>
        </p:nvSpPr>
        <p:spPr>
          <a:xfrm>
            <a:off x="6400800" y="2438400"/>
            <a:ext cx="5303471" cy="3651504"/>
          </a:xfrm>
        </p:spPr>
        <p:txBody>
          <a:bodyPr>
            <a:normAutofit/>
          </a:bodyPr>
          <a:lstStyle/>
          <a:p>
            <a:pPr marL="0" indent="0">
              <a:buNone/>
            </a:pPr>
            <a:r>
              <a:rPr lang="en-US" b="1" u="sng" dirty="0"/>
              <a:t>Components:</a:t>
            </a:r>
          </a:p>
          <a:p>
            <a:pPr marL="0" indent="0">
              <a:buNone/>
            </a:pPr>
            <a:r>
              <a:rPr lang="en-IN" dirty="0"/>
              <a:t>2. </a:t>
            </a:r>
            <a:r>
              <a:rPr lang="en-IN" b="1" u="sng" dirty="0"/>
              <a:t>8-bit Adder </a:t>
            </a:r>
            <a:r>
              <a:rPr lang="en-IN" dirty="0"/>
              <a:t>: The 8-bit adder component is a 8-bit ripple carry adder, real ALUs would normally have a carry-lookahead adder for high-speed operation. However for this example the much simpler ripple carry adder is adequate, as the operation is totally manual.</a:t>
            </a:r>
            <a:endParaRPr lang="en-US" b="1" u="sng" dirty="0"/>
          </a:p>
        </p:txBody>
      </p:sp>
    </p:spTree>
    <p:extLst>
      <p:ext uri="{BB962C8B-B14F-4D97-AF65-F5344CB8AC3E}">
        <p14:creationId xmlns:p14="http://schemas.microsoft.com/office/powerpoint/2010/main" val="875952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B2DCE3BE-B6B6-404C-BA39-FDA9745997D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title="Rule Line">
            <a:extLst>
              <a:ext uri="{FF2B5EF4-FFF2-40B4-BE49-F238E27FC236}">
                <a16:creationId xmlns:a16="http://schemas.microsoft.com/office/drawing/2014/main" id="{D7B7DF09-3D15-4807-9692-AD13975FDC1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00800" y="2176009"/>
            <a:ext cx="53034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0" name="Rounded Rectangle 13">
            <a:extLst>
              <a:ext uri="{FF2B5EF4-FFF2-40B4-BE49-F238E27FC236}">
                <a16:creationId xmlns:a16="http://schemas.microsoft.com/office/drawing/2014/main" id="{EC774630-A750-4ED9-AC5D-A7139F0002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655" y="1534308"/>
            <a:ext cx="5127306" cy="4358546"/>
          </a:xfrm>
          <a:prstGeom prst="roundRect">
            <a:avLst>
              <a:gd name="adj" fmla="val 2462"/>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descr="A circuit board&#10;&#10;Description generated with high confidence">
            <a:extLst>
              <a:ext uri="{FF2B5EF4-FFF2-40B4-BE49-F238E27FC236}">
                <a16:creationId xmlns:a16="http://schemas.microsoft.com/office/drawing/2014/main" id="{57FA77AF-9431-4B6B-A687-E56F8C06C4E5}"/>
              </a:ext>
            </a:extLst>
          </p:cNvPr>
          <p:cNvPicPr>
            <a:picLocks noChangeAspect="1"/>
          </p:cNvPicPr>
          <p:nvPr/>
        </p:nvPicPr>
        <p:blipFill>
          <a:blip r:embed="rId2"/>
          <a:stretch>
            <a:fillRect/>
          </a:stretch>
        </p:blipFill>
        <p:spPr>
          <a:xfrm>
            <a:off x="1617787" y="1859950"/>
            <a:ext cx="3189042" cy="3707262"/>
          </a:xfrm>
          <a:prstGeom prst="rect">
            <a:avLst/>
          </a:prstGeom>
        </p:spPr>
      </p:pic>
      <p:sp>
        <p:nvSpPr>
          <p:cNvPr id="2" name="Title 1">
            <a:extLst>
              <a:ext uri="{FF2B5EF4-FFF2-40B4-BE49-F238E27FC236}">
                <a16:creationId xmlns:a16="http://schemas.microsoft.com/office/drawing/2014/main" id="{FA58130F-F4C1-42C3-B8CF-7FBC5551ED6A}"/>
              </a:ext>
            </a:extLst>
          </p:cNvPr>
          <p:cNvSpPr>
            <a:spLocks noGrp="1"/>
          </p:cNvSpPr>
          <p:nvPr>
            <p:ph type="title"/>
          </p:nvPr>
        </p:nvSpPr>
        <p:spPr>
          <a:xfrm>
            <a:off x="6400800" y="568345"/>
            <a:ext cx="5303471" cy="1560716"/>
          </a:xfrm>
        </p:spPr>
        <p:txBody>
          <a:bodyPr>
            <a:normAutofit/>
          </a:bodyPr>
          <a:lstStyle/>
          <a:p>
            <a:r>
              <a:rPr lang="en-IN" dirty="0"/>
              <a:t>ALU using</a:t>
            </a:r>
            <a:br>
              <a:rPr lang="en-IN" dirty="0"/>
            </a:br>
            <a:r>
              <a:rPr lang="en-IN" dirty="0"/>
              <a:t>Logisim</a:t>
            </a:r>
          </a:p>
        </p:txBody>
      </p:sp>
      <p:sp>
        <p:nvSpPr>
          <p:cNvPr id="2055" name="Content Placeholder 2054"/>
          <p:cNvSpPr>
            <a:spLocks noGrp="1"/>
          </p:cNvSpPr>
          <p:nvPr>
            <p:ph idx="1"/>
          </p:nvPr>
        </p:nvSpPr>
        <p:spPr>
          <a:xfrm>
            <a:off x="6400800" y="2438400"/>
            <a:ext cx="5303471" cy="3651504"/>
          </a:xfrm>
        </p:spPr>
        <p:txBody>
          <a:bodyPr>
            <a:normAutofit fontScale="77500" lnSpcReduction="20000"/>
          </a:bodyPr>
          <a:lstStyle/>
          <a:p>
            <a:pPr marL="0" indent="0">
              <a:buNone/>
            </a:pPr>
            <a:r>
              <a:rPr lang="en-US" b="1" u="sng" dirty="0"/>
              <a:t>Components:</a:t>
            </a:r>
          </a:p>
          <a:p>
            <a:pPr marL="0" indent="0">
              <a:buNone/>
            </a:pPr>
            <a:r>
              <a:rPr lang="en-IN" dirty="0"/>
              <a:t>3. </a:t>
            </a:r>
            <a:r>
              <a:rPr lang="en-IN" b="1" u="sng" dirty="0"/>
              <a:t>Shift Register </a:t>
            </a:r>
            <a:r>
              <a:rPr lang="en-IN" dirty="0"/>
              <a:t>: This component uses two 4-bit shift registers connected in cascade. Inputs are provided for clock pulses, (CK), a right/left shift control (R/~L) and an input to control whether the shift register is in shift, or load-enable modes (SHIFT/~LE). If ~LE is chosen temporarily during shift operations, the shift register can be reloaded from the data placed on the 8-bit ‘Data A’ and ‘carry-in’ (C</a:t>
            </a:r>
            <a:r>
              <a:rPr lang="en-IN" baseline="-25000" dirty="0"/>
              <a:t>IN</a:t>
            </a:r>
            <a:r>
              <a:rPr lang="en-IN" dirty="0"/>
              <a:t>) inputs. This action is synchronised to the CK pulse by the external NAND and NOT gates connecting the SHIFT/~LE input to the two ~LOAD inputs of the 4-bit shift registers. An additional JK flip-flop (mimicking a D type flip-flop) is placed between the ‘serial-right’ output of the shift register and C</a:t>
            </a:r>
            <a:r>
              <a:rPr lang="en-IN" baseline="-25000" dirty="0"/>
              <a:t>OUT</a:t>
            </a:r>
            <a:r>
              <a:rPr lang="en-IN" dirty="0"/>
              <a:t> to allow the ‘clear carry’ input (~CLC) to clear the carry flag.</a:t>
            </a:r>
          </a:p>
          <a:p>
            <a:pPr marL="0" indent="0">
              <a:buNone/>
            </a:pPr>
            <a:endParaRPr lang="en-US" b="1" u="sng" dirty="0"/>
          </a:p>
        </p:txBody>
      </p:sp>
    </p:spTree>
    <p:extLst>
      <p:ext uri="{BB962C8B-B14F-4D97-AF65-F5344CB8AC3E}">
        <p14:creationId xmlns:p14="http://schemas.microsoft.com/office/powerpoint/2010/main" val="3578296805"/>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TM10001104[[fn=Feathered]]</Template>
  <TotalTime>250</TotalTime>
  <Words>368</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Century Schoolbook</vt:lpstr>
      <vt:lpstr>Corbel</vt:lpstr>
      <vt:lpstr>Feathered</vt:lpstr>
      <vt:lpstr>DDCO Project </vt:lpstr>
      <vt:lpstr>Logisim</vt:lpstr>
      <vt:lpstr>Logisim</vt:lpstr>
      <vt:lpstr>ALU</vt:lpstr>
      <vt:lpstr>Arithmetic &amp; Logic Unit</vt:lpstr>
      <vt:lpstr>ALU using Logisim</vt:lpstr>
      <vt:lpstr>ALU using Logisim</vt:lpstr>
      <vt:lpstr>ALU using Logisim</vt:lpstr>
      <vt:lpstr>ALU using Logisim</vt:lpstr>
      <vt:lpstr>ALU using Logisim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DDCO Project</dc:title>
  <dc:creator>Sheela Nambiar</dc:creator>
  <cp:lastModifiedBy>Sheela Nambiar</cp:lastModifiedBy>
  <cp:revision>17</cp:revision>
  <dcterms:created xsi:type="dcterms:W3CDTF">2017-11-15T16:41:17Z</dcterms:created>
  <dcterms:modified xsi:type="dcterms:W3CDTF">2017-11-22T16:51:25Z</dcterms:modified>
</cp:coreProperties>
</file>