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aleway"/>
      <p:regular r:id="rId31"/>
      <p:bold r:id="rId32"/>
      <p:italic r:id="rId33"/>
      <p:boldItalic r:id="rId34"/>
    </p:embeddedFont>
    <p:embeddedFont>
      <p:font typeface="Raleway SemiBold"/>
      <p:regular r:id="rId35"/>
      <p:bold r:id="rId36"/>
      <p:italic r:id="rId37"/>
      <p:boldItalic r:id="rId38"/>
    </p:embeddedFont>
    <p:embeddedFont>
      <p:font typeface="Lato"/>
      <p:regular r:id="rId39"/>
      <p:bold r:id="rId40"/>
      <p:italic r:id="rId41"/>
      <p:boldItalic r:id="rId42"/>
    </p:embeddedFont>
    <p:embeddedFont>
      <p:font typeface="Raleway Medium"/>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95A63B-CA30-49BB-9D4E-D7DF2353CB0E}">
  <a:tblStyle styleId="{BC95A63B-CA30-49BB-9D4E-D7DF2353CB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44" Type="http://schemas.openxmlformats.org/officeDocument/2006/relationships/font" Target="fonts/RalewayMedium-bold.fntdata"/><Relationship Id="rId21" Type="http://schemas.openxmlformats.org/officeDocument/2006/relationships/slide" Target="slides/slide15.xml"/><Relationship Id="rId43" Type="http://schemas.openxmlformats.org/officeDocument/2006/relationships/font" Target="fonts/RalewayMedium-regular.fntdata"/><Relationship Id="rId24" Type="http://schemas.openxmlformats.org/officeDocument/2006/relationships/slide" Target="slides/slide18.xml"/><Relationship Id="rId46" Type="http://schemas.openxmlformats.org/officeDocument/2006/relationships/font" Target="fonts/RalewayMedium-boldItalic.fntdata"/><Relationship Id="rId23" Type="http://schemas.openxmlformats.org/officeDocument/2006/relationships/slide" Target="slides/slide17.xml"/><Relationship Id="rId45" Type="http://schemas.openxmlformats.org/officeDocument/2006/relationships/font" Target="fonts/Raleway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RalewaySemiBold-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RalewaySemiBold-italic.fntdata"/><Relationship Id="rId14" Type="http://schemas.openxmlformats.org/officeDocument/2006/relationships/slide" Target="slides/slide8.xml"/><Relationship Id="rId36" Type="http://schemas.openxmlformats.org/officeDocument/2006/relationships/font" Target="fonts/RalewaySemiBold-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alewaySemiBold-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b9a0b0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b9a0b0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7ad5e56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7ad5e56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recall quiere decir el </a:t>
            </a:r>
            <a:r>
              <a:rPr lang="es"/>
              <a:t>porcentaje</a:t>
            </a:r>
            <a:r>
              <a:rPr lang="es"/>
              <a:t> de elementos </a:t>
            </a:r>
            <a:r>
              <a:rPr lang="es"/>
              <a:t>clasificados</a:t>
            </a:r>
            <a:r>
              <a:rPr lang="es"/>
              <a:t> correctamente en su clase</a:t>
            </a:r>
            <a:endParaRPr/>
          </a:p>
          <a:p>
            <a:pPr indent="0" lvl="0" marL="0" rtl="0" algn="l">
              <a:spcBef>
                <a:spcPts val="0"/>
              </a:spcBef>
              <a:spcAft>
                <a:spcPts val="0"/>
              </a:spcAft>
              <a:buNone/>
            </a:pPr>
            <a:r>
              <a:rPr lang="es"/>
              <a:t>f1 es como el muestreo entre la </a:t>
            </a:r>
            <a:r>
              <a:rPr lang="es"/>
              <a:t>precisión</a:t>
            </a:r>
            <a:r>
              <a:rPr lang="es"/>
              <a:t> y el recall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37ad5e56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37ad5e56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Ya no es un problema dado que se detectan de una mejor forma como diabetes los valores que si son diabetes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37ad5e561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37ad5e561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Ya no es un problema dado que se detectan de una mejor forma como diabetes los valores que si son diabetes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5bd975ca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5bd975ca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bd975ca6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5bd975ca6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2.jpg"/><Relationship Id="rId4" Type="http://schemas.openxmlformats.org/officeDocument/2006/relationships/image" Target="../media/image1.png"/><Relationship Id="rId5" Type="http://schemas.openxmlformats.org/officeDocument/2006/relationships/image" Target="../media/image19.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0.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23.png"/><Relationship Id="rId8"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27.png"/><Relationship Id="rId6" Type="http://schemas.openxmlformats.org/officeDocument/2006/relationships/image" Target="../media/image20.png"/><Relationship Id="rId7"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24.png"/><Relationship Id="rId6"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www.cdc.gov/kidneydisease/pdf/spanish/CKD-US-2021-ESP.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5.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Predicción</a:t>
            </a:r>
            <a:r>
              <a:rPr lang="es"/>
              <a:t> de Diabetes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t>José Horacio Cervantes Palacios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pic>
        <p:nvPicPr>
          <p:cNvPr id="140" name="Google Shape;140;p22"/>
          <p:cNvPicPr preferRelativeResize="0"/>
          <p:nvPr/>
        </p:nvPicPr>
        <p:blipFill rotWithShape="1">
          <a:blip r:embed="rId3">
            <a:alphaModFix/>
          </a:blip>
          <a:srcRect b="0" l="20387" r="20381" t="0"/>
          <a:stretch/>
        </p:blipFill>
        <p:spPr>
          <a:xfrm>
            <a:off x="0" y="0"/>
            <a:ext cx="4567201" cy="5143499"/>
          </a:xfrm>
          <a:prstGeom prst="rect">
            <a:avLst/>
          </a:prstGeom>
          <a:noFill/>
          <a:ln>
            <a:noFill/>
          </a:ln>
        </p:spPr>
      </p:pic>
      <p:grpSp>
        <p:nvGrpSpPr>
          <p:cNvPr id="141" name="Google Shape;141;p22"/>
          <p:cNvGrpSpPr/>
          <p:nvPr/>
        </p:nvGrpSpPr>
        <p:grpSpPr>
          <a:xfrm>
            <a:off x="134988" y="2464035"/>
            <a:ext cx="2212050" cy="2537076"/>
            <a:chOff x="6803275" y="395363"/>
            <a:chExt cx="2212050" cy="2537076"/>
          </a:xfrm>
        </p:grpSpPr>
        <p:pic>
          <p:nvPicPr>
            <p:cNvPr id="142" name="Google Shape;142;p22"/>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43" name="Google Shape;143;p22"/>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44" name="Google Shape;144;p2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latin typeface="Raleway"/>
                  <a:ea typeface="Raleway"/>
                  <a:cs typeface="Raleway"/>
                  <a:sym typeface="Raleway"/>
                </a:rPr>
                <a:t>       </a:t>
              </a:r>
              <a:r>
                <a:rPr b="1" lang="es">
                  <a:solidFill>
                    <a:schemeClr val="dk1"/>
                  </a:solidFill>
                  <a:latin typeface="Raleway"/>
                  <a:ea typeface="Raleway"/>
                  <a:cs typeface="Raleway"/>
                  <a:sym typeface="Raleway"/>
                </a:rPr>
                <a:t>SImilarmente</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s" sz="1100">
                  <a:solidFill>
                    <a:schemeClr val="dk2"/>
                  </a:solidFill>
                  <a:latin typeface="Raleway"/>
                  <a:ea typeface="Raleway"/>
                  <a:cs typeface="Raleway"/>
                  <a:sym typeface="Raleway"/>
                </a:rPr>
                <a:t>Se muestra como los datos son similares a lo que se dicen en la </a:t>
              </a:r>
              <a:r>
                <a:rPr lang="es" sz="1100">
                  <a:solidFill>
                    <a:schemeClr val="dk2"/>
                  </a:solidFill>
                  <a:latin typeface="Raleway"/>
                  <a:ea typeface="Raleway"/>
                  <a:cs typeface="Raleway"/>
                  <a:sym typeface="Raleway"/>
                </a:rPr>
                <a:t>teoría, donde parece que hay una mayor cantidad de casos de tipo 2</a:t>
              </a:r>
              <a:endParaRPr b="1" sz="1100">
                <a:solidFill>
                  <a:schemeClr val="dk1"/>
                </a:solidFill>
                <a:latin typeface="Raleway"/>
                <a:ea typeface="Raleway"/>
                <a:cs typeface="Raleway"/>
                <a:sym typeface="Raleway"/>
              </a:endParaRPr>
            </a:p>
          </p:txBody>
        </p:sp>
      </p:grpSp>
      <p:pic>
        <p:nvPicPr>
          <p:cNvPr id="145" name="Google Shape;145;p22"/>
          <p:cNvPicPr preferRelativeResize="0"/>
          <p:nvPr/>
        </p:nvPicPr>
        <p:blipFill>
          <a:blip r:embed="rId6">
            <a:alphaModFix/>
          </a:blip>
          <a:stretch>
            <a:fillRect/>
          </a:stretch>
        </p:blipFill>
        <p:spPr>
          <a:xfrm>
            <a:off x="4693075" y="732125"/>
            <a:ext cx="4219450" cy="3416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3"/>
          <p:cNvPicPr preferRelativeResize="0"/>
          <p:nvPr/>
        </p:nvPicPr>
        <p:blipFill rotWithShape="1">
          <a:blip r:embed="rId3">
            <a:alphaModFix/>
          </a:blip>
          <a:srcRect b="7755" l="0" r="0" t="7763"/>
          <a:stretch/>
        </p:blipFill>
        <p:spPr>
          <a:xfrm>
            <a:off x="0" y="0"/>
            <a:ext cx="9144000" cy="5143501"/>
          </a:xfrm>
          <a:prstGeom prst="rect">
            <a:avLst/>
          </a:prstGeom>
          <a:noFill/>
          <a:ln>
            <a:noFill/>
          </a:ln>
        </p:spPr>
      </p:pic>
      <p:pic>
        <p:nvPicPr>
          <p:cNvPr id="151" name="Google Shape;151;p23"/>
          <p:cNvPicPr preferRelativeResize="0"/>
          <p:nvPr/>
        </p:nvPicPr>
        <p:blipFill>
          <a:blip r:embed="rId4">
            <a:alphaModFix/>
          </a:blip>
          <a:stretch>
            <a:fillRect/>
          </a:stretch>
        </p:blipFill>
        <p:spPr>
          <a:xfrm>
            <a:off x="1744775" y="146125"/>
            <a:ext cx="5243052" cy="49575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Trozo de cinta adhesiva que pega una nota a la diapositiva" id="157" name="Google Shape;157;p2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58" name="Google Shape;158;p2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3000">
                <a:solidFill>
                  <a:schemeClr val="lt2"/>
                </a:solidFill>
                <a:latin typeface="Raleway"/>
                <a:ea typeface="Raleway"/>
                <a:cs typeface="Raleway"/>
                <a:sym typeface="Raleway"/>
              </a:rPr>
              <a:t>Limpieza</a:t>
            </a:r>
            <a:endParaRPr b="1" sz="3000">
              <a:solidFill>
                <a:schemeClr val="lt2"/>
              </a:solidFill>
              <a:latin typeface="Raleway"/>
              <a:ea typeface="Raleway"/>
              <a:cs typeface="Raleway"/>
              <a:sym typeface="Raleway"/>
            </a:endParaRPr>
          </a:p>
        </p:txBody>
      </p:sp>
      <p:sp>
        <p:nvSpPr>
          <p:cNvPr id="159" name="Google Shape;159;p24"/>
          <p:cNvSpPr txBox="1"/>
          <p:nvPr>
            <p:ph idx="4294967295" type="body"/>
          </p:nvPr>
        </p:nvSpPr>
        <p:spPr>
          <a:xfrm>
            <a:off x="2855550" y="1377475"/>
            <a:ext cx="3600300" cy="332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200">
                <a:latin typeface="Raleway"/>
                <a:ea typeface="Raleway"/>
                <a:cs typeface="Raleway"/>
                <a:sym typeface="Raleway"/>
              </a:rPr>
              <a:t>Como tal</a:t>
            </a:r>
            <a:r>
              <a:rPr lang="es" sz="1200">
                <a:latin typeface="Raleway"/>
                <a:ea typeface="Raleway"/>
                <a:cs typeface="Raleway"/>
                <a:sym typeface="Raleway"/>
              </a:rPr>
              <a:t> no existen datos nulos, solo se encontraron datos duplicados, además de que se </a:t>
            </a:r>
            <a:r>
              <a:rPr lang="es" sz="1200">
                <a:latin typeface="Raleway"/>
                <a:ea typeface="Raleway"/>
                <a:cs typeface="Raleway"/>
                <a:sym typeface="Raleway"/>
              </a:rPr>
              <a:t>decidió</a:t>
            </a:r>
            <a:r>
              <a:rPr lang="es" sz="1200">
                <a:latin typeface="Raleway"/>
                <a:ea typeface="Raleway"/>
                <a:cs typeface="Raleway"/>
                <a:sym typeface="Raleway"/>
              </a:rPr>
              <a:t> eliminar los datos que </a:t>
            </a:r>
            <a:r>
              <a:rPr lang="es" sz="1200">
                <a:latin typeface="Raleway"/>
                <a:ea typeface="Raleway"/>
                <a:cs typeface="Raleway"/>
                <a:sym typeface="Raleway"/>
              </a:rPr>
              <a:t>tuviesen</a:t>
            </a:r>
            <a:r>
              <a:rPr lang="es" sz="1200">
                <a:latin typeface="Raleway"/>
                <a:ea typeface="Raleway"/>
                <a:cs typeface="Raleway"/>
                <a:sym typeface="Raleway"/>
              </a:rPr>
              <a:t> en </a:t>
            </a:r>
            <a:r>
              <a:rPr lang="es" sz="1200">
                <a:latin typeface="Raleway"/>
                <a:ea typeface="Raleway"/>
                <a:cs typeface="Raleway"/>
                <a:sym typeface="Raleway"/>
              </a:rPr>
              <a:t>género</a:t>
            </a:r>
            <a:r>
              <a:rPr lang="es" sz="1200">
                <a:latin typeface="Raleway"/>
                <a:ea typeface="Raleway"/>
                <a:cs typeface="Raleway"/>
                <a:sym typeface="Raleway"/>
              </a:rPr>
              <a:t> el valor de otro, dado que esto no nos indica nada </a:t>
            </a:r>
            <a:r>
              <a:rPr lang="es" sz="1200">
                <a:latin typeface="Raleway"/>
                <a:ea typeface="Raleway"/>
                <a:cs typeface="Raleway"/>
                <a:sym typeface="Raleway"/>
              </a:rPr>
              <a:t>. </a:t>
            </a:r>
            <a:endParaRPr sz="1200">
              <a:latin typeface="Raleway"/>
              <a:ea typeface="Raleway"/>
              <a:cs typeface="Raleway"/>
              <a:sym typeface="Raleway"/>
            </a:endParaRPr>
          </a:p>
          <a:p>
            <a:pPr indent="0" lvl="0" marL="0" rtl="0" algn="l">
              <a:lnSpc>
                <a:spcPct val="100000"/>
              </a:lnSpc>
              <a:spcBef>
                <a:spcPts val="1300"/>
              </a:spcBef>
              <a:spcAft>
                <a:spcPts val="0"/>
              </a:spcAft>
              <a:buNone/>
            </a:pPr>
            <a:r>
              <a:rPr lang="es" sz="1200">
                <a:latin typeface="Raleway"/>
                <a:ea typeface="Raleway"/>
                <a:cs typeface="Raleway"/>
                <a:sym typeface="Raleway"/>
              </a:rPr>
              <a:t>Así</a:t>
            </a:r>
            <a:r>
              <a:rPr lang="es" sz="1200">
                <a:latin typeface="Raleway"/>
                <a:ea typeface="Raleway"/>
                <a:cs typeface="Raleway"/>
                <a:sym typeface="Raleway"/>
              </a:rPr>
              <a:t> que lo que </a:t>
            </a:r>
            <a:r>
              <a:rPr lang="es" sz="1200">
                <a:latin typeface="Raleway"/>
                <a:ea typeface="Raleway"/>
                <a:cs typeface="Raleway"/>
                <a:sym typeface="Raleway"/>
              </a:rPr>
              <a:t>realizó</a:t>
            </a:r>
            <a:r>
              <a:rPr lang="es" sz="1200">
                <a:latin typeface="Raleway"/>
                <a:ea typeface="Raleway"/>
                <a:cs typeface="Raleway"/>
                <a:sym typeface="Raleway"/>
              </a:rPr>
              <a:t> fue lo siguiente: </a:t>
            </a:r>
            <a:endParaRPr sz="1200">
              <a:latin typeface="Raleway"/>
              <a:ea typeface="Raleway"/>
              <a:cs typeface="Raleway"/>
              <a:sym typeface="Raleway"/>
            </a:endParaRPr>
          </a:p>
          <a:p>
            <a:pPr indent="-317500" lvl="0" marL="457200" rtl="0" algn="l">
              <a:lnSpc>
                <a:spcPct val="100000"/>
              </a:lnSpc>
              <a:spcBef>
                <a:spcPts val="1300"/>
              </a:spcBef>
              <a:spcAft>
                <a:spcPts val="0"/>
              </a:spcAft>
              <a:buClr>
                <a:schemeClr val="dk1"/>
              </a:buClr>
              <a:buSzPts val="1400"/>
              <a:buFont typeface="Raleway"/>
              <a:buChar char="➔"/>
            </a:pPr>
            <a:r>
              <a:rPr b="1" lang="es" sz="1400">
                <a:solidFill>
                  <a:schemeClr val="dk1"/>
                </a:solidFill>
                <a:latin typeface="Raleway"/>
                <a:ea typeface="Raleway"/>
                <a:cs typeface="Raleway"/>
                <a:sym typeface="Raleway"/>
              </a:rPr>
              <a:t>Eliminar duplicados</a:t>
            </a:r>
            <a:endParaRPr sz="1200">
              <a:latin typeface="Raleway"/>
              <a:ea typeface="Raleway"/>
              <a:cs typeface="Raleway"/>
              <a:sym typeface="Raleway"/>
            </a:endParaRPr>
          </a:p>
          <a:p>
            <a:pPr indent="-317500" lvl="0" marL="457200" rtl="0" algn="l">
              <a:lnSpc>
                <a:spcPct val="100000"/>
              </a:lnSpc>
              <a:spcBef>
                <a:spcPts val="700"/>
              </a:spcBef>
              <a:spcAft>
                <a:spcPts val="0"/>
              </a:spcAft>
              <a:buClr>
                <a:schemeClr val="dk1"/>
              </a:buClr>
              <a:buSzPts val="1400"/>
              <a:buFont typeface="Raleway"/>
              <a:buChar char="➔"/>
            </a:pPr>
            <a:r>
              <a:rPr b="1" lang="es" sz="1100">
                <a:solidFill>
                  <a:schemeClr val="dk1"/>
                </a:solidFill>
                <a:latin typeface="Raleway"/>
                <a:ea typeface="Raleway"/>
                <a:cs typeface="Raleway"/>
                <a:sym typeface="Raleway"/>
              </a:rPr>
              <a:t>Eliminar los datos que tengan el valor otro (en la columna </a:t>
            </a:r>
            <a:r>
              <a:rPr b="1" lang="es" sz="1100">
                <a:solidFill>
                  <a:schemeClr val="dk1"/>
                </a:solidFill>
                <a:latin typeface="Raleway"/>
                <a:ea typeface="Raleway"/>
                <a:cs typeface="Raleway"/>
                <a:sym typeface="Raleway"/>
              </a:rPr>
              <a:t>género</a:t>
            </a:r>
            <a:r>
              <a:rPr b="1" lang="es" sz="1100">
                <a:solidFill>
                  <a:schemeClr val="dk1"/>
                </a:solidFill>
                <a:latin typeface="Raleway"/>
                <a:ea typeface="Raleway"/>
                <a:cs typeface="Raleway"/>
                <a:sym typeface="Raleway"/>
              </a:rPr>
              <a:t>)</a:t>
            </a:r>
            <a:endParaRPr b="1" sz="1100">
              <a:solidFill>
                <a:schemeClr val="dk1"/>
              </a:solidFill>
              <a:latin typeface="Raleway"/>
              <a:ea typeface="Raleway"/>
              <a:cs typeface="Raleway"/>
              <a:sym typeface="Raleway"/>
            </a:endParaRPr>
          </a:p>
          <a:p>
            <a:pPr indent="-317500" lvl="0" marL="457200" rtl="0" algn="l">
              <a:lnSpc>
                <a:spcPct val="100000"/>
              </a:lnSpc>
              <a:spcBef>
                <a:spcPts val="1000"/>
              </a:spcBef>
              <a:spcAft>
                <a:spcPts val="1000"/>
              </a:spcAft>
              <a:buClr>
                <a:schemeClr val="dk1"/>
              </a:buClr>
              <a:buSzPts val="1400"/>
              <a:buFont typeface="Raleway"/>
              <a:buChar char="➔"/>
            </a:pPr>
            <a:r>
              <a:rPr b="1" lang="es" sz="1400">
                <a:solidFill>
                  <a:schemeClr val="dk1"/>
                </a:solidFill>
                <a:latin typeface="Raleway"/>
                <a:ea typeface="Raleway"/>
                <a:cs typeface="Raleway"/>
                <a:sym typeface="Raleway"/>
              </a:rPr>
              <a:t>Convertir los valores </a:t>
            </a:r>
            <a:r>
              <a:rPr b="1" lang="es" sz="1400">
                <a:solidFill>
                  <a:schemeClr val="dk1"/>
                </a:solidFill>
                <a:latin typeface="Raleway"/>
                <a:ea typeface="Raleway"/>
                <a:cs typeface="Raleway"/>
                <a:sym typeface="Raleway"/>
              </a:rPr>
              <a:t>categóricos</a:t>
            </a:r>
            <a:r>
              <a:rPr b="1" lang="es" sz="1400">
                <a:solidFill>
                  <a:schemeClr val="dk1"/>
                </a:solidFill>
                <a:latin typeface="Raleway"/>
                <a:ea typeface="Raleway"/>
                <a:cs typeface="Raleway"/>
                <a:sym typeface="Raleway"/>
              </a:rPr>
              <a:t> en cero y uno (</a:t>
            </a:r>
            <a:r>
              <a:rPr b="1" lang="es" sz="1400">
                <a:solidFill>
                  <a:schemeClr val="dk1"/>
                </a:solidFill>
                <a:latin typeface="Raleway"/>
                <a:ea typeface="Raleway"/>
                <a:cs typeface="Raleway"/>
                <a:sym typeface="Raleway"/>
              </a:rPr>
              <a:t>género</a:t>
            </a:r>
            <a:r>
              <a:rPr b="1" lang="es" sz="1400">
                <a:solidFill>
                  <a:schemeClr val="dk1"/>
                </a:solidFill>
                <a:latin typeface="Raleway"/>
                <a:ea typeface="Raleway"/>
                <a:cs typeface="Raleway"/>
                <a:sym typeface="Raleway"/>
              </a:rPr>
              <a:t> y el historial de fumador)</a:t>
            </a:r>
            <a:br>
              <a:rPr lang="es" sz="1400">
                <a:latin typeface="Raleway"/>
                <a:ea typeface="Raleway"/>
                <a:cs typeface="Raleway"/>
                <a:sym typeface="Raleway"/>
              </a:rPr>
            </a:br>
            <a:endParaRPr sz="12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283100" y="712150"/>
            <a:ext cx="64125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0" lang="es" sz="2300"/>
              <a:t>El resultado fue el siguiente</a:t>
            </a:r>
            <a:r>
              <a:rPr b="0" lang="es" sz="2300"/>
              <a:t>.</a:t>
            </a:r>
            <a:endParaRPr/>
          </a:p>
        </p:txBody>
      </p:sp>
      <p:grpSp>
        <p:nvGrpSpPr>
          <p:cNvPr id="165" name="Google Shape;165;p25"/>
          <p:cNvGrpSpPr/>
          <p:nvPr/>
        </p:nvGrpSpPr>
        <p:grpSpPr>
          <a:xfrm>
            <a:off x="7034539" y="2921449"/>
            <a:ext cx="1959213" cy="2079641"/>
            <a:chOff x="6803275" y="395363"/>
            <a:chExt cx="2212050" cy="2537076"/>
          </a:xfrm>
        </p:grpSpPr>
        <p:pic>
          <p:nvPicPr>
            <p:cNvPr id="166" name="Google Shape;166;p25"/>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67" name="Google Shape;167;p25"/>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68" name="Google Shape;168;p25"/>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lang="es" sz="1200">
                  <a:solidFill>
                    <a:schemeClr val="dk2"/>
                  </a:solidFill>
                  <a:latin typeface="Raleway"/>
                  <a:ea typeface="Raleway"/>
                  <a:cs typeface="Raleway"/>
                  <a:sym typeface="Raleway"/>
                </a:rPr>
                <a:t>Se </a:t>
              </a:r>
              <a:r>
                <a:rPr lang="es" sz="1200">
                  <a:solidFill>
                    <a:schemeClr val="dk2"/>
                  </a:solidFill>
                  <a:latin typeface="Raleway"/>
                  <a:ea typeface="Raleway"/>
                  <a:cs typeface="Raleway"/>
                  <a:sym typeface="Raleway"/>
                </a:rPr>
                <a:t>agrupó</a:t>
              </a:r>
              <a:r>
                <a:rPr lang="es" sz="1200">
                  <a:solidFill>
                    <a:schemeClr val="dk2"/>
                  </a:solidFill>
                  <a:latin typeface="Raleway"/>
                  <a:ea typeface="Raleway"/>
                  <a:cs typeface="Raleway"/>
                  <a:sym typeface="Raleway"/>
                </a:rPr>
                <a:t> los valores de fumador en 4 </a:t>
              </a:r>
              <a:r>
                <a:rPr lang="es" sz="1200">
                  <a:solidFill>
                    <a:schemeClr val="dk2"/>
                  </a:solidFill>
                  <a:latin typeface="Raleway"/>
                  <a:ea typeface="Raleway"/>
                  <a:cs typeface="Raleway"/>
                  <a:sym typeface="Raleway"/>
                </a:rPr>
                <a:t>categorías</a:t>
              </a:r>
              <a:r>
                <a:rPr lang="es" sz="1200">
                  <a:solidFill>
                    <a:schemeClr val="dk2"/>
                  </a:solidFill>
                  <a:latin typeface="Raleway"/>
                  <a:ea typeface="Raleway"/>
                  <a:cs typeface="Raleway"/>
                  <a:sym typeface="Raleway"/>
                </a:rPr>
                <a:t>, fuma, </a:t>
              </a:r>
              <a:r>
                <a:rPr lang="es" sz="1200">
                  <a:solidFill>
                    <a:schemeClr val="dk2"/>
                  </a:solidFill>
                  <a:latin typeface="Raleway"/>
                  <a:ea typeface="Raleway"/>
                  <a:cs typeface="Raleway"/>
                  <a:sym typeface="Raleway"/>
                </a:rPr>
                <a:t>solía</a:t>
              </a:r>
              <a:r>
                <a:rPr lang="es" sz="1200">
                  <a:solidFill>
                    <a:schemeClr val="dk2"/>
                  </a:solidFill>
                  <a:latin typeface="Raleway"/>
                  <a:ea typeface="Raleway"/>
                  <a:cs typeface="Raleway"/>
                  <a:sym typeface="Raleway"/>
                </a:rPr>
                <a:t> fumar, no fuma y sin </a:t>
              </a:r>
              <a:r>
                <a:rPr lang="es" sz="1200">
                  <a:solidFill>
                    <a:schemeClr val="dk2"/>
                  </a:solidFill>
                  <a:latin typeface="Raleway"/>
                  <a:ea typeface="Raleway"/>
                  <a:cs typeface="Raleway"/>
                  <a:sym typeface="Raleway"/>
                </a:rPr>
                <a:t>información.</a:t>
              </a:r>
              <a:endParaRPr b="1">
                <a:solidFill>
                  <a:schemeClr val="dk1"/>
                </a:solidFill>
                <a:latin typeface="Raleway"/>
                <a:ea typeface="Raleway"/>
                <a:cs typeface="Raleway"/>
                <a:sym typeface="Raleway"/>
              </a:endParaRPr>
            </a:p>
          </p:txBody>
        </p:sp>
      </p:grpSp>
      <p:pic>
        <p:nvPicPr>
          <p:cNvPr id="169" name="Google Shape;169;p25"/>
          <p:cNvPicPr preferRelativeResize="0"/>
          <p:nvPr/>
        </p:nvPicPr>
        <p:blipFill>
          <a:blip r:embed="rId5">
            <a:alphaModFix/>
          </a:blip>
          <a:stretch>
            <a:fillRect/>
          </a:stretch>
        </p:blipFill>
        <p:spPr>
          <a:xfrm>
            <a:off x="370975" y="1260600"/>
            <a:ext cx="7353450" cy="165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265500" y="754200"/>
            <a:ext cx="4045200" cy="363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s" sz="1800">
                <a:solidFill>
                  <a:schemeClr val="lt2"/>
                </a:solidFill>
              </a:rPr>
              <a:t>Una vez hecho la limpieza se </a:t>
            </a:r>
            <a:r>
              <a:rPr b="0" lang="es" sz="1800">
                <a:solidFill>
                  <a:schemeClr val="lt2"/>
                </a:solidFill>
              </a:rPr>
              <a:t>realizó</a:t>
            </a:r>
            <a:r>
              <a:rPr b="0" lang="es" sz="1800">
                <a:solidFill>
                  <a:schemeClr val="lt2"/>
                </a:solidFill>
              </a:rPr>
              <a:t> la </a:t>
            </a:r>
            <a:r>
              <a:rPr b="0" lang="es" sz="1800">
                <a:solidFill>
                  <a:schemeClr val="lt2"/>
                </a:solidFill>
              </a:rPr>
              <a:t>correlación</a:t>
            </a:r>
            <a:r>
              <a:rPr b="0" lang="es" sz="1800">
                <a:solidFill>
                  <a:schemeClr val="lt2"/>
                </a:solidFill>
              </a:rPr>
              <a:t> de las variables.</a:t>
            </a:r>
            <a:endParaRPr b="0"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rPr lang="es" sz="2700">
                <a:solidFill>
                  <a:schemeClr val="lt2"/>
                </a:solidFill>
              </a:rPr>
              <a:t>DONDE SE PUEDE DESTACAR LAS SIGUIENTES VARIABLES COMO LAS MÁS IMPORTANTES</a:t>
            </a:r>
            <a:r>
              <a:rPr lang="es" sz="2700">
                <a:solidFill>
                  <a:schemeClr val="lt2"/>
                </a:solidFill>
              </a:rPr>
              <a:t> </a:t>
            </a:r>
            <a:r>
              <a:rPr lang="es" sz="2700"/>
              <a:t>NIVEL DE GLUCOSA EN LA SANGRE</a:t>
            </a:r>
            <a:r>
              <a:rPr lang="es" sz="2700">
                <a:solidFill>
                  <a:schemeClr val="lt2"/>
                </a:solidFill>
              </a:rPr>
              <a:t> Y  </a:t>
            </a:r>
            <a:r>
              <a:rPr lang="es" sz="2700"/>
              <a:t>HBA1C</a:t>
            </a:r>
            <a:br>
              <a:rPr lang="es" sz="2500">
                <a:solidFill>
                  <a:schemeClr val="lt2"/>
                </a:solidFill>
              </a:rPr>
            </a:br>
            <a:endParaRPr sz="4200"/>
          </a:p>
        </p:txBody>
      </p:sp>
      <p:pic>
        <p:nvPicPr>
          <p:cNvPr id="175" name="Google Shape;175;p26"/>
          <p:cNvPicPr preferRelativeResize="0"/>
          <p:nvPr/>
        </p:nvPicPr>
        <p:blipFill>
          <a:blip r:embed="rId3">
            <a:alphaModFix/>
          </a:blip>
          <a:stretch>
            <a:fillRect/>
          </a:stretch>
        </p:blipFill>
        <p:spPr>
          <a:xfrm>
            <a:off x="4724700" y="1234175"/>
            <a:ext cx="4347076" cy="273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pic>
        <p:nvPicPr>
          <p:cNvPr id="180" name="Google Shape;180;p2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Trozo de cinta adhesiva que pega una nota a la diapositiva" id="181" name="Google Shape;181;p2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82" name="Google Shape;182;p2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3000">
                <a:solidFill>
                  <a:schemeClr val="lt2"/>
                </a:solidFill>
                <a:latin typeface="Raleway"/>
                <a:ea typeface="Raleway"/>
                <a:cs typeface="Raleway"/>
                <a:sym typeface="Raleway"/>
              </a:rPr>
              <a:t>4. Modelos</a:t>
            </a:r>
            <a:endParaRPr b="1" sz="3000">
              <a:solidFill>
                <a:schemeClr val="lt2"/>
              </a:solidFill>
              <a:latin typeface="Raleway"/>
              <a:ea typeface="Raleway"/>
              <a:cs typeface="Raleway"/>
              <a:sym typeface="Raleway"/>
            </a:endParaRPr>
          </a:p>
        </p:txBody>
      </p:sp>
      <p:sp>
        <p:nvSpPr>
          <p:cNvPr id="183" name="Google Shape;183;p27"/>
          <p:cNvSpPr txBox="1"/>
          <p:nvPr>
            <p:ph idx="4294967295" type="body"/>
          </p:nvPr>
        </p:nvSpPr>
        <p:spPr>
          <a:xfrm>
            <a:off x="2855550" y="1377475"/>
            <a:ext cx="3522600" cy="332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200">
                <a:latin typeface="Raleway"/>
                <a:ea typeface="Raleway"/>
                <a:cs typeface="Raleway"/>
                <a:sym typeface="Raleway"/>
              </a:rPr>
              <a:t>Para la </a:t>
            </a:r>
            <a:r>
              <a:rPr lang="es" sz="1200">
                <a:latin typeface="Raleway"/>
                <a:ea typeface="Raleway"/>
                <a:cs typeface="Raleway"/>
                <a:sym typeface="Raleway"/>
              </a:rPr>
              <a:t>predicción </a:t>
            </a:r>
            <a:r>
              <a:rPr lang="es" sz="1200">
                <a:latin typeface="Raleway"/>
                <a:ea typeface="Raleway"/>
                <a:cs typeface="Raleway"/>
                <a:sym typeface="Raleway"/>
              </a:rPr>
              <a:t> de los datos se usaron dos modelos</a:t>
            </a:r>
            <a:r>
              <a:rPr lang="es" sz="1200">
                <a:latin typeface="Raleway"/>
                <a:ea typeface="Raleway"/>
                <a:cs typeface="Raleway"/>
                <a:sym typeface="Raleway"/>
              </a:rPr>
              <a:t>:</a:t>
            </a:r>
            <a:endParaRPr sz="1200">
              <a:latin typeface="Raleway"/>
              <a:ea typeface="Raleway"/>
              <a:cs typeface="Raleway"/>
              <a:sym typeface="Raleway"/>
            </a:endParaRPr>
          </a:p>
          <a:p>
            <a:pPr indent="-317500" lvl="0" marL="457200" rtl="0" algn="l">
              <a:lnSpc>
                <a:spcPct val="100000"/>
              </a:lnSpc>
              <a:spcBef>
                <a:spcPts val="1300"/>
              </a:spcBef>
              <a:spcAft>
                <a:spcPts val="0"/>
              </a:spcAft>
              <a:buClr>
                <a:schemeClr val="dk1"/>
              </a:buClr>
              <a:buSzPts val="1400"/>
              <a:buFont typeface="Raleway"/>
              <a:buChar char="➔"/>
            </a:pPr>
            <a:r>
              <a:rPr b="1" lang="es" sz="1400">
                <a:solidFill>
                  <a:schemeClr val="dk1"/>
                </a:solidFill>
                <a:latin typeface="Raleway"/>
                <a:ea typeface="Raleway"/>
                <a:cs typeface="Raleway"/>
                <a:sym typeface="Raleway"/>
              </a:rPr>
              <a:t>Redes Neuronales Simples (</a:t>
            </a:r>
            <a:r>
              <a:rPr b="1" lang="es" sz="1400">
                <a:solidFill>
                  <a:schemeClr val="dk1"/>
                </a:solidFill>
                <a:latin typeface="Raleway"/>
                <a:ea typeface="Raleway"/>
                <a:cs typeface="Raleway"/>
                <a:sym typeface="Raleway"/>
              </a:rPr>
              <a:t>Perceptrón</a:t>
            </a:r>
            <a:r>
              <a:rPr b="1" lang="es" sz="1400">
                <a:solidFill>
                  <a:schemeClr val="dk1"/>
                </a:solidFill>
                <a:latin typeface="Raleway"/>
                <a:ea typeface="Raleway"/>
                <a:cs typeface="Raleway"/>
                <a:sym typeface="Raleway"/>
              </a:rPr>
              <a:t> multicapa)</a:t>
            </a:r>
            <a:br>
              <a:rPr lang="es" sz="1200">
                <a:latin typeface="Raleway"/>
                <a:ea typeface="Raleway"/>
                <a:cs typeface="Raleway"/>
                <a:sym typeface="Raleway"/>
              </a:rPr>
            </a:br>
            <a:endParaRPr sz="1200">
              <a:latin typeface="Raleway"/>
              <a:ea typeface="Raleway"/>
              <a:cs typeface="Raleway"/>
              <a:sym typeface="Raleway"/>
            </a:endParaRPr>
          </a:p>
          <a:p>
            <a:pPr indent="-317500" lvl="0" marL="457200" rtl="0" algn="l">
              <a:lnSpc>
                <a:spcPct val="100000"/>
              </a:lnSpc>
              <a:spcBef>
                <a:spcPts val="700"/>
              </a:spcBef>
              <a:spcAft>
                <a:spcPts val="0"/>
              </a:spcAft>
              <a:buClr>
                <a:schemeClr val="dk1"/>
              </a:buClr>
              <a:buSzPts val="1400"/>
              <a:buFont typeface="Raleway"/>
              <a:buChar char="➔"/>
            </a:pPr>
            <a:r>
              <a:rPr b="1" lang="es" sz="1400">
                <a:solidFill>
                  <a:schemeClr val="dk1"/>
                </a:solidFill>
                <a:latin typeface="Raleway"/>
                <a:ea typeface="Raleway"/>
                <a:cs typeface="Raleway"/>
                <a:sym typeface="Raleway"/>
              </a:rPr>
              <a:t>RandomForest</a:t>
            </a:r>
            <a:endParaRPr b="1" sz="1400">
              <a:solidFill>
                <a:schemeClr val="dk1"/>
              </a:solidFill>
              <a:latin typeface="Raleway"/>
              <a:ea typeface="Raleway"/>
              <a:cs typeface="Raleway"/>
              <a:sym typeface="Raleway"/>
            </a:endParaRPr>
          </a:p>
          <a:p>
            <a:pPr indent="0" lvl="0" marL="0" rtl="0" algn="l">
              <a:lnSpc>
                <a:spcPct val="100000"/>
              </a:lnSpc>
              <a:spcBef>
                <a:spcPts val="700"/>
              </a:spcBef>
              <a:spcAft>
                <a:spcPts val="700"/>
              </a:spcAft>
              <a:buNone/>
            </a:pPr>
            <a:r>
              <a:t/>
            </a:r>
            <a:endParaRPr sz="12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256450" y="692225"/>
            <a:ext cx="79260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0" lang="es" sz="2300"/>
              <a:t>Creación</a:t>
            </a:r>
            <a:r>
              <a:rPr b="0" lang="es" sz="2300"/>
              <a:t> de los modelos y resultados de entrenamiento</a:t>
            </a:r>
            <a:r>
              <a:rPr b="0" lang="es" sz="2300"/>
              <a:t>.</a:t>
            </a:r>
            <a:endParaRPr/>
          </a:p>
        </p:txBody>
      </p:sp>
      <p:grpSp>
        <p:nvGrpSpPr>
          <p:cNvPr id="189" name="Google Shape;189;p28"/>
          <p:cNvGrpSpPr/>
          <p:nvPr/>
        </p:nvGrpSpPr>
        <p:grpSpPr>
          <a:xfrm>
            <a:off x="7266555" y="3621036"/>
            <a:ext cx="1727169" cy="1380169"/>
            <a:chOff x="6803275" y="395363"/>
            <a:chExt cx="2212050" cy="2537076"/>
          </a:xfrm>
        </p:grpSpPr>
        <p:pic>
          <p:nvPicPr>
            <p:cNvPr id="190" name="Google Shape;190;p2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91" name="Google Shape;191;p2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92" name="Google Shape;192;p2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lang="es" sz="1200">
                  <a:solidFill>
                    <a:schemeClr val="dk2"/>
                  </a:solidFill>
                  <a:latin typeface="Raleway"/>
                  <a:ea typeface="Raleway"/>
                  <a:cs typeface="Raleway"/>
                  <a:sym typeface="Raleway"/>
                </a:rPr>
                <a:t>Ambos tienen buena </a:t>
              </a:r>
              <a:r>
                <a:rPr lang="es" sz="1200">
                  <a:solidFill>
                    <a:schemeClr val="dk2"/>
                  </a:solidFill>
                  <a:latin typeface="Raleway"/>
                  <a:ea typeface="Raleway"/>
                  <a:cs typeface="Raleway"/>
                  <a:sym typeface="Raleway"/>
                </a:rPr>
                <a:t>precisión</a:t>
              </a:r>
              <a:r>
                <a:rPr lang="es" sz="1200">
                  <a:solidFill>
                    <a:schemeClr val="dk2"/>
                  </a:solidFill>
                  <a:latin typeface="Raleway"/>
                  <a:ea typeface="Raleway"/>
                  <a:cs typeface="Raleway"/>
                  <a:sym typeface="Raleway"/>
                </a:rPr>
                <a:t>, pero el recall de diabetes positivo es un problema</a:t>
              </a:r>
              <a:endParaRPr b="1">
                <a:solidFill>
                  <a:schemeClr val="dk1"/>
                </a:solidFill>
                <a:latin typeface="Raleway"/>
                <a:ea typeface="Raleway"/>
                <a:cs typeface="Raleway"/>
                <a:sym typeface="Raleway"/>
              </a:endParaRPr>
            </a:p>
          </p:txBody>
        </p:sp>
      </p:grpSp>
      <p:pic>
        <p:nvPicPr>
          <p:cNvPr id="193" name="Google Shape;193;p28"/>
          <p:cNvPicPr preferRelativeResize="0"/>
          <p:nvPr/>
        </p:nvPicPr>
        <p:blipFill>
          <a:blip r:embed="rId5">
            <a:alphaModFix/>
          </a:blip>
          <a:stretch>
            <a:fillRect/>
          </a:stretch>
        </p:blipFill>
        <p:spPr>
          <a:xfrm>
            <a:off x="86025" y="1300575"/>
            <a:ext cx="6410325" cy="247650"/>
          </a:xfrm>
          <a:prstGeom prst="rect">
            <a:avLst/>
          </a:prstGeom>
          <a:noFill/>
          <a:ln>
            <a:noFill/>
          </a:ln>
        </p:spPr>
      </p:pic>
      <p:pic>
        <p:nvPicPr>
          <p:cNvPr id="194" name="Google Shape;194;p28"/>
          <p:cNvPicPr preferRelativeResize="0"/>
          <p:nvPr/>
        </p:nvPicPr>
        <p:blipFill>
          <a:blip r:embed="rId6">
            <a:alphaModFix/>
          </a:blip>
          <a:stretch>
            <a:fillRect/>
          </a:stretch>
        </p:blipFill>
        <p:spPr>
          <a:xfrm>
            <a:off x="5848350" y="1778400"/>
            <a:ext cx="3295650" cy="228600"/>
          </a:xfrm>
          <a:prstGeom prst="rect">
            <a:avLst/>
          </a:prstGeom>
          <a:noFill/>
          <a:ln>
            <a:noFill/>
          </a:ln>
        </p:spPr>
      </p:pic>
      <p:pic>
        <p:nvPicPr>
          <p:cNvPr id="195" name="Google Shape;195;p28"/>
          <p:cNvPicPr preferRelativeResize="0"/>
          <p:nvPr/>
        </p:nvPicPr>
        <p:blipFill>
          <a:blip r:embed="rId7">
            <a:alphaModFix/>
          </a:blip>
          <a:stretch>
            <a:fillRect/>
          </a:stretch>
        </p:blipFill>
        <p:spPr>
          <a:xfrm>
            <a:off x="156050" y="1617250"/>
            <a:ext cx="4171950" cy="2133600"/>
          </a:xfrm>
          <a:prstGeom prst="rect">
            <a:avLst/>
          </a:prstGeom>
          <a:noFill/>
          <a:ln>
            <a:noFill/>
          </a:ln>
        </p:spPr>
      </p:pic>
      <p:pic>
        <p:nvPicPr>
          <p:cNvPr id="196" name="Google Shape;196;p28"/>
          <p:cNvPicPr preferRelativeResize="0"/>
          <p:nvPr/>
        </p:nvPicPr>
        <p:blipFill>
          <a:blip r:embed="rId8">
            <a:alphaModFix/>
          </a:blip>
          <a:stretch>
            <a:fillRect/>
          </a:stretch>
        </p:blipFill>
        <p:spPr>
          <a:xfrm>
            <a:off x="5700300" y="2059425"/>
            <a:ext cx="2898625" cy="1509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PROBLEMA</a:t>
            </a:r>
            <a:endParaRPr/>
          </a:p>
        </p:txBody>
      </p:sp>
      <p:sp>
        <p:nvSpPr>
          <p:cNvPr id="202" name="Google Shape;202;p29"/>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Con la </a:t>
            </a:r>
            <a:r>
              <a:rPr lang="es" sz="1800"/>
              <a:t>técnica</a:t>
            </a:r>
            <a:r>
              <a:rPr lang="es" sz="1800"/>
              <a:t> de smote, podemos solucionar esto.</a:t>
            </a:r>
            <a:r>
              <a:rPr lang="es" sz="2100"/>
              <a:t> </a:t>
            </a:r>
            <a:endParaRPr sz="2100">
              <a:solidFill>
                <a:schemeClr val="lt1"/>
              </a:solidFill>
            </a:endParaRPr>
          </a:p>
          <a:p>
            <a:pPr indent="0" lvl="0" marL="0" rtl="0" algn="l">
              <a:spcBef>
                <a:spcPts val="1200"/>
              </a:spcBef>
              <a:spcAft>
                <a:spcPts val="1200"/>
              </a:spcAft>
              <a:buNone/>
            </a:pPr>
            <a:r>
              <a:rPr b="0" lang="es" sz="1400"/>
              <a:t>Básicamente</a:t>
            </a:r>
            <a:r>
              <a:rPr b="0" lang="es" sz="1400"/>
              <a:t> nos permite crear datos </a:t>
            </a:r>
            <a:r>
              <a:rPr b="0" lang="es" sz="1400"/>
              <a:t>sintéticos</a:t>
            </a:r>
            <a:r>
              <a:rPr b="0" lang="es" sz="1400"/>
              <a:t> basados en los datos reales.</a:t>
            </a:r>
            <a:endParaRPr b="0" sz="1400">
              <a:solidFill>
                <a:schemeClr val="lt1"/>
              </a:solidFill>
            </a:endParaRPr>
          </a:p>
        </p:txBody>
      </p:sp>
      <p:sp>
        <p:nvSpPr>
          <p:cNvPr id="206" name="Google Shape;206;p29"/>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Como se vio </a:t>
            </a:r>
            <a:r>
              <a:rPr lang="es" sz="1800"/>
              <a:t>anteriormente</a:t>
            </a:r>
            <a:r>
              <a:rPr lang="es" sz="1800"/>
              <a:t>, la columna de diabetes no </a:t>
            </a:r>
            <a:r>
              <a:rPr lang="es" sz="1800"/>
              <a:t>está</a:t>
            </a:r>
            <a:r>
              <a:rPr lang="es" sz="1800"/>
              <a:t> </a:t>
            </a:r>
            <a:r>
              <a:rPr lang="es" sz="1800"/>
              <a:t>balanceada</a:t>
            </a:r>
            <a:endParaRPr sz="1800">
              <a:solidFill>
                <a:schemeClr val="lt1"/>
              </a:solidFill>
            </a:endParaRPr>
          </a:p>
          <a:p>
            <a:pPr indent="0" lvl="0" marL="0" rtl="0" algn="l">
              <a:spcBef>
                <a:spcPts val="1200"/>
              </a:spcBef>
              <a:spcAft>
                <a:spcPts val="1200"/>
              </a:spcAft>
              <a:buNone/>
            </a:pPr>
            <a:r>
              <a:rPr b="0" lang="es" sz="1400"/>
              <a:t>No se tiene el mismo </a:t>
            </a:r>
            <a:r>
              <a:rPr b="0" lang="es" sz="1400"/>
              <a:t>número</a:t>
            </a:r>
            <a:r>
              <a:rPr b="0" lang="es" sz="1400"/>
              <a:t> de casos</a:t>
            </a:r>
            <a:endParaRPr sz="1400">
              <a:solidFill>
                <a:schemeClr val="lt1"/>
              </a:solidFill>
            </a:endParaRPr>
          </a:p>
        </p:txBody>
      </p:sp>
      <p:sp>
        <p:nvSpPr>
          <p:cNvPr id="207" name="Google Shape;207;p29"/>
          <p:cNvSpPr txBox="1"/>
          <p:nvPr>
            <p:ph type="title"/>
          </p:nvPr>
        </p:nvSpPr>
        <p:spPr>
          <a:xfrm>
            <a:off x="3286625" y="2061900"/>
            <a:ext cx="25533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Esto puede hacer que los modelos</a:t>
            </a:r>
            <a:endParaRPr sz="1800">
              <a:solidFill>
                <a:schemeClr val="lt1"/>
              </a:solidFill>
            </a:endParaRPr>
          </a:p>
          <a:p>
            <a:pPr indent="0" lvl="0" marL="0" rtl="0" algn="l">
              <a:spcBef>
                <a:spcPts val="1200"/>
              </a:spcBef>
              <a:spcAft>
                <a:spcPts val="1200"/>
              </a:spcAft>
              <a:buNone/>
            </a:pPr>
            <a:r>
              <a:rPr b="0" lang="es" sz="1400"/>
              <a:t>Tengan una </a:t>
            </a:r>
            <a:r>
              <a:rPr b="0" lang="es" sz="1400"/>
              <a:t>inclinación</a:t>
            </a:r>
            <a:r>
              <a:rPr b="0" lang="es" sz="1400"/>
              <a:t> en la clase con mayor </a:t>
            </a:r>
            <a:r>
              <a:rPr b="0" lang="es" sz="1400"/>
              <a:t>número</a:t>
            </a:r>
            <a:r>
              <a:rPr b="0" lang="es" sz="1400"/>
              <a:t> de casos.</a:t>
            </a:r>
            <a:endParaRPr b="0" sz="14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2"/>
                </a:solidFill>
              </a:rPr>
              <a:t>SMOTE</a:t>
            </a:r>
            <a:endParaRPr>
              <a:solidFill>
                <a:schemeClr val="lt2"/>
              </a:solidFill>
            </a:endParaRPr>
          </a:p>
        </p:txBody>
      </p:sp>
      <p:graphicFrame>
        <p:nvGraphicFramePr>
          <p:cNvPr id="213" name="Google Shape;213;p30"/>
          <p:cNvGraphicFramePr/>
          <p:nvPr/>
        </p:nvGraphicFramePr>
        <p:xfrm>
          <a:off x="323100" y="2393975"/>
          <a:ext cx="3000000" cy="3000000"/>
        </p:xfrm>
        <a:graphic>
          <a:graphicData uri="http://schemas.openxmlformats.org/drawingml/2006/table">
            <a:tbl>
              <a:tblPr>
                <a:noFill/>
                <a:tableStyleId>{BC95A63B-CA30-49BB-9D4E-D7DF2353CB0E}</a:tableStyleId>
              </a:tblPr>
              <a:tblGrid>
                <a:gridCol w="382850"/>
                <a:gridCol w="382850"/>
                <a:gridCol w="382850"/>
                <a:gridCol w="382850"/>
                <a:gridCol w="530525"/>
                <a:gridCol w="382850"/>
                <a:gridCol w="382850"/>
                <a:gridCol w="382850"/>
                <a:gridCol w="382850"/>
                <a:gridCol w="382850"/>
                <a:gridCol w="382850"/>
                <a:gridCol w="382850"/>
              </a:tblGrid>
              <a:tr h="719125">
                <a:tc gridSpan="4">
                  <a:txBody>
                    <a:bodyPr/>
                    <a:lstStyle/>
                    <a:p>
                      <a:pPr indent="0" lvl="0" marL="0" rtl="0" algn="ctr">
                        <a:spcBef>
                          <a:spcPts val="0"/>
                        </a:spcBef>
                        <a:spcAft>
                          <a:spcPts val="0"/>
                        </a:spcAft>
                        <a:buNone/>
                      </a:pPr>
                      <a:r>
                        <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gridSpan="8">
                  <a:txBody>
                    <a:bodyPr/>
                    <a:lstStyle/>
                    <a:p>
                      <a:pPr indent="0" lvl="0" marL="0" rtl="0" algn="ctr">
                        <a:spcBef>
                          <a:spcPts val="0"/>
                        </a:spcBef>
                        <a:spcAft>
                          <a:spcPts val="0"/>
                        </a:spcAft>
                        <a:buNone/>
                      </a:pPr>
                      <a:r>
                        <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c hMerge="1"/>
                <a:tc hMerge="1"/>
                <a:tc hMerge="1"/>
                <a:tc hMerge="1"/>
                <a:tc hMerge="1"/>
              </a:tr>
            </a:tbl>
          </a:graphicData>
        </a:graphic>
      </p:graphicFrame>
      <p:cxnSp>
        <p:nvCxnSpPr>
          <p:cNvPr id="214" name="Google Shape;214;p30"/>
          <p:cNvCxnSpPr/>
          <p:nvPr/>
        </p:nvCxnSpPr>
        <p:spPr>
          <a:xfrm rot="10800000">
            <a:off x="569975"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215" name="Google Shape;215;p30"/>
          <p:cNvSpPr txBox="1"/>
          <p:nvPr>
            <p:ph type="title"/>
          </p:nvPr>
        </p:nvSpPr>
        <p:spPr>
          <a:xfrm>
            <a:off x="646175" y="1235062"/>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chemeClr val="dk1"/>
                </a:solidFill>
              </a:rPr>
              <a:t>Aumento de datos para la clase minoritaria.</a:t>
            </a:r>
            <a:endParaRPr b="1" sz="1800">
              <a:solidFill>
                <a:schemeClr val="dk1"/>
              </a:solidFill>
            </a:endParaRPr>
          </a:p>
        </p:txBody>
      </p:sp>
      <p:sp>
        <p:nvSpPr>
          <p:cNvPr id="216" name="Google Shape;216;p30"/>
          <p:cNvSpPr txBox="1"/>
          <p:nvPr>
            <p:ph idx="4294967295" type="body"/>
          </p:nvPr>
        </p:nvSpPr>
        <p:spPr>
          <a:xfrm>
            <a:off x="646175" y="1752951"/>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s" sz="1400"/>
              <a:t>Primeramente se </a:t>
            </a:r>
            <a:r>
              <a:rPr lang="es" sz="1400"/>
              <a:t>estandarizan</a:t>
            </a:r>
            <a:r>
              <a:rPr lang="es" sz="1400"/>
              <a:t> los datos.</a:t>
            </a:r>
            <a:endParaRPr sz="1400"/>
          </a:p>
          <a:p>
            <a:pPr indent="0" lvl="0" marL="0" rtl="0" algn="l">
              <a:spcBef>
                <a:spcPts val="1600"/>
              </a:spcBef>
              <a:spcAft>
                <a:spcPts val="1600"/>
              </a:spcAft>
              <a:buNone/>
            </a:pPr>
            <a:r>
              <a:t/>
            </a:r>
            <a:endParaRPr sz="1400"/>
          </a:p>
        </p:txBody>
      </p:sp>
      <p:sp>
        <p:nvSpPr>
          <p:cNvPr id="217" name="Google Shape;217;p30"/>
          <p:cNvSpPr txBox="1"/>
          <p:nvPr>
            <p:ph idx="4294967295" type="body"/>
          </p:nvPr>
        </p:nvSpPr>
        <p:spPr>
          <a:xfrm>
            <a:off x="2892634" y="3655050"/>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t>Después</a:t>
            </a:r>
            <a:r>
              <a:rPr lang="es" sz="1400"/>
              <a:t> se separa los datos, del </a:t>
            </a:r>
            <a:r>
              <a:rPr lang="es" sz="1400"/>
              <a:t>target</a:t>
            </a:r>
            <a:r>
              <a:rPr lang="es" sz="1400"/>
              <a:t> para el aumento de los mismos</a:t>
            </a:r>
            <a:endParaRPr sz="1400"/>
          </a:p>
        </p:txBody>
      </p:sp>
      <p:sp>
        <p:nvSpPr>
          <p:cNvPr id="218" name="Google Shape;218;p30"/>
          <p:cNvSpPr txBox="1"/>
          <p:nvPr>
            <p:ph type="title"/>
          </p:nvPr>
        </p:nvSpPr>
        <p:spPr>
          <a:xfrm>
            <a:off x="4712782" y="1288137"/>
            <a:ext cx="2353200" cy="392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800">
                <a:solidFill>
                  <a:srgbClr val="F46524"/>
                </a:solidFill>
              </a:rPr>
              <a:t>Se obtiene</a:t>
            </a:r>
            <a:endParaRPr b="1" sz="1800">
              <a:solidFill>
                <a:schemeClr val="dk1"/>
              </a:solidFill>
            </a:endParaRPr>
          </a:p>
        </p:txBody>
      </p:sp>
      <p:sp>
        <p:nvSpPr>
          <p:cNvPr id="219" name="Google Shape;219;p30"/>
          <p:cNvSpPr txBox="1"/>
          <p:nvPr>
            <p:ph idx="4294967295" type="body"/>
          </p:nvPr>
        </p:nvSpPr>
        <p:spPr>
          <a:xfrm>
            <a:off x="4712774" y="1573751"/>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t>Una nueva cantidad de datos creados, en base a los reales</a:t>
            </a:r>
            <a:endParaRPr sz="1400"/>
          </a:p>
        </p:txBody>
      </p:sp>
      <p:cxnSp>
        <p:nvCxnSpPr>
          <p:cNvPr id="220" name="Google Shape;220;p30"/>
          <p:cNvCxnSpPr/>
          <p:nvPr/>
        </p:nvCxnSpPr>
        <p:spPr>
          <a:xfrm>
            <a:off x="2829675" y="3033425"/>
            <a:ext cx="0" cy="828000"/>
          </a:xfrm>
          <a:prstGeom prst="straightConnector1">
            <a:avLst/>
          </a:prstGeom>
          <a:noFill/>
          <a:ln cap="flat" cmpd="sng" w="9525">
            <a:solidFill>
              <a:schemeClr val="dk2"/>
            </a:solidFill>
            <a:prstDash val="solid"/>
            <a:round/>
            <a:headEnd len="med" w="med" type="none"/>
            <a:tailEnd len="med" w="med" type="oval"/>
          </a:ln>
        </p:spPr>
      </p:cxnSp>
      <p:cxnSp>
        <p:nvCxnSpPr>
          <p:cNvPr id="221" name="Google Shape;221;p30"/>
          <p:cNvCxnSpPr/>
          <p:nvPr/>
        </p:nvCxnSpPr>
        <p:spPr>
          <a:xfrm rot="10800000">
            <a:off x="4612825" y="1425600"/>
            <a:ext cx="0" cy="954600"/>
          </a:xfrm>
          <a:prstGeom prst="straightConnector1">
            <a:avLst/>
          </a:prstGeom>
          <a:noFill/>
          <a:ln cap="flat" cmpd="sng" w="9525">
            <a:solidFill>
              <a:schemeClr val="dk2"/>
            </a:solidFill>
            <a:prstDash val="solid"/>
            <a:round/>
            <a:headEnd len="med" w="med" type="none"/>
            <a:tailEnd len="med" w="med" type="oval"/>
          </a:ln>
        </p:spPr>
      </p:cxnSp>
      <p:pic>
        <p:nvPicPr>
          <p:cNvPr id="222" name="Google Shape;222;p30"/>
          <p:cNvPicPr preferRelativeResize="0"/>
          <p:nvPr/>
        </p:nvPicPr>
        <p:blipFill>
          <a:blip r:embed="rId3">
            <a:alphaModFix/>
          </a:blip>
          <a:stretch>
            <a:fillRect/>
          </a:stretch>
        </p:blipFill>
        <p:spPr>
          <a:xfrm>
            <a:off x="5168284" y="2400301"/>
            <a:ext cx="2400300" cy="342900"/>
          </a:xfrm>
          <a:prstGeom prst="rect">
            <a:avLst/>
          </a:prstGeom>
          <a:noFill/>
          <a:ln>
            <a:noFill/>
          </a:ln>
        </p:spPr>
      </p:pic>
      <p:pic>
        <p:nvPicPr>
          <p:cNvPr id="223" name="Google Shape;223;p30"/>
          <p:cNvPicPr preferRelativeResize="0"/>
          <p:nvPr/>
        </p:nvPicPr>
        <p:blipFill>
          <a:blip r:embed="rId4">
            <a:alphaModFix/>
          </a:blip>
          <a:stretch>
            <a:fillRect/>
          </a:stretch>
        </p:blipFill>
        <p:spPr>
          <a:xfrm>
            <a:off x="5168272" y="2869050"/>
            <a:ext cx="3761650" cy="1063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1"/>
          <p:cNvPicPr preferRelativeResize="0"/>
          <p:nvPr/>
        </p:nvPicPr>
        <p:blipFill rotWithShape="1">
          <a:blip r:embed="rId3">
            <a:alphaModFix/>
          </a:blip>
          <a:srcRect b="7713" l="0" r="0" t="7705"/>
          <a:stretch/>
        </p:blipFill>
        <p:spPr>
          <a:xfrm>
            <a:off x="0" y="0"/>
            <a:ext cx="9144001" cy="5143500"/>
          </a:xfrm>
          <a:prstGeom prst="rect">
            <a:avLst/>
          </a:prstGeom>
          <a:noFill/>
          <a:ln>
            <a:noFill/>
          </a:ln>
        </p:spPr>
      </p:pic>
      <p:sp>
        <p:nvSpPr>
          <p:cNvPr id="229" name="Google Shape;229;p31"/>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t>
            </a:r>
            <a:r>
              <a:rPr lang="es"/>
              <a:t>Cómo</a:t>
            </a:r>
            <a:r>
              <a:rPr lang="es"/>
              <a:t> es que smote nos </a:t>
            </a:r>
            <a:r>
              <a:rPr lang="es">
                <a:solidFill>
                  <a:schemeClr val="dk1"/>
                </a:solidFill>
              </a:rPr>
              <a:t>ayudó</a:t>
            </a:r>
            <a:r>
              <a:rPr lang="es"/>
              <a:t>? </a:t>
            </a:r>
            <a:br>
              <a:rPr lang="es"/>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dk1"/>
                </a:solidFill>
              </a:rPr>
              <a:t>¿Que es la diabetes?</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s" sz="1800">
                <a:latin typeface="Lato"/>
                <a:ea typeface="Lato"/>
                <a:cs typeface="Lato"/>
                <a:sym typeface="Lato"/>
              </a:rPr>
              <a:t>La diabetes es una enfermedad metabólica crónica caracterizada por niveles elevados de glucosa en sangre (o azúcar en sangre), que con el tiempo conduce a daños graves en el corazón, los vasos sanguíneos, los ojos, los riñones y los nervios.</a:t>
            </a:r>
            <a:endParaRPr b="0" sz="1800">
              <a:latin typeface="Lato"/>
              <a:ea typeface="Lato"/>
              <a:cs typeface="Lato"/>
              <a:sym typeface="Lato"/>
            </a:endParaRPr>
          </a:p>
          <a:p>
            <a:pPr indent="0" lvl="0" marL="0" rtl="0" algn="l">
              <a:lnSpc>
                <a:spcPct val="115000"/>
              </a:lnSpc>
              <a:spcBef>
                <a:spcPts val="1600"/>
              </a:spcBef>
              <a:spcAft>
                <a:spcPts val="1600"/>
              </a:spcAft>
              <a:buNone/>
            </a:pPr>
            <a:r>
              <a:rPr b="0" lang="es" sz="1800">
                <a:latin typeface="Lato"/>
                <a:ea typeface="Lato"/>
                <a:cs typeface="Lato"/>
                <a:sym typeface="Lato"/>
              </a:rPr>
              <a:t>Con diabetes, su cuerpo no produce una cantidad suficiente de insulina o no puede usar adecuadamente la insulina que produce.</a:t>
            </a:r>
            <a:endParaRPr b="0" sz="18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5812350" y="3225225"/>
            <a:ext cx="3106224" cy="17472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256450" y="692225"/>
            <a:ext cx="79260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0" lang="es" sz="2300"/>
              <a:t>R</a:t>
            </a:r>
            <a:r>
              <a:rPr b="0" lang="es" sz="2300"/>
              <a:t>esultados una</a:t>
            </a:r>
            <a:r>
              <a:rPr b="0" lang="es" sz="2300"/>
              <a:t> vez aplicado smote.</a:t>
            </a:r>
            <a:endParaRPr/>
          </a:p>
        </p:txBody>
      </p:sp>
      <p:grpSp>
        <p:nvGrpSpPr>
          <p:cNvPr id="235" name="Google Shape;235;p32"/>
          <p:cNvGrpSpPr/>
          <p:nvPr/>
        </p:nvGrpSpPr>
        <p:grpSpPr>
          <a:xfrm>
            <a:off x="7266555" y="3621036"/>
            <a:ext cx="1727169" cy="1380169"/>
            <a:chOff x="6803275" y="395363"/>
            <a:chExt cx="2212050" cy="2537076"/>
          </a:xfrm>
        </p:grpSpPr>
        <p:pic>
          <p:nvPicPr>
            <p:cNvPr id="236" name="Google Shape;236;p32"/>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237" name="Google Shape;237;p32"/>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38" name="Google Shape;238;p3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lang="es" sz="1200">
                  <a:solidFill>
                    <a:schemeClr val="dk2"/>
                  </a:solidFill>
                  <a:latin typeface="Raleway"/>
                  <a:ea typeface="Raleway"/>
                  <a:cs typeface="Raleway"/>
                  <a:sym typeface="Raleway"/>
                </a:rPr>
                <a:t>Ahora  </a:t>
              </a:r>
              <a:r>
                <a:rPr lang="es" sz="1200">
                  <a:solidFill>
                    <a:schemeClr val="dk2"/>
                  </a:solidFill>
                  <a:latin typeface="Raleway"/>
                  <a:ea typeface="Raleway"/>
                  <a:cs typeface="Raleway"/>
                  <a:sym typeface="Raleway"/>
                </a:rPr>
                <a:t>el recall de diabetes positivo no resulta en un problema.</a:t>
              </a:r>
              <a:endParaRPr b="1">
                <a:solidFill>
                  <a:schemeClr val="dk1"/>
                </a:solidFill>
                <a:latin typeface="Raleway"/>
                <a:ea typeface="Raleway"/>
                <a:cs typeface="Raleway"/>
                <a:sym typeface="Raleway"/>
              </a:endParaRPr>
            </a:p>
          </p:txBody>
        </p:sp>
      </p:grpSp>
      <p:pic>
        <p:nvPicPr>
          <p:cNvPr id="239" name="Google Shape;239;p32"/>
          <p:cNvPicPr preferRelativeResize="0"/>
          <p:nvPr/>
        </p:nvPicPr>
        <p:blipFill>
          <a:blip r:embed="rId5">
            <a:alphaModFix/>
          </a:blip>
          <a:stretch>
            <a:fillRect/>
          </a:stretch>
        </p:blipFill>
        <p:spPr>
          <a:xfrm>
            <a:off x="337775" y="1267900"/>
            <a:ext cx="2993151" cy="3225176"/>
          </a:xfrm>
          <a:prstGeom prst="rect">
            <a:avLst/>
          </a:prstGeom>
          <a:noFill/>
          <a:ln>
            <a:noFill/>
          </a:ln>
        </p:spPr>
      </p:pic>
      <p:pic>
        <p:nvPicPr>
          <p:cNvPr id="240" name="Google Shape;240;p32"/>
          <p:cNvPicPr preferRelativeResize="0"/>
          <p:nvPr/>
        </p:nvPicPr>
        <p:blipFill>
          <a:blip r:embed="rId6">
            <a:alphaModFix/>
          </a:blip>
          <a:stretch>
            <a:fillRect/>
          </a:stretch>
        </p:blipFill>
        <p:spPr>
          <a:xfrm>
            <a:off x="3563250" y="1326425"/>
            <a:ext cx="3666100" cy="1469800"/>
          </a:xfrm>
          <a:prstGeom prst="rect">
            <a:avLst/>
          </a:prstGeom>
          <a:noFill/>
          <a:ln>
            <a:noFill/>
          </a:ln>
        </p:spPr>
      </p:pic>
      <p:pic>
        <p:nvPicPr>
          <p:cNvPr id="241" name="Google Shape;241;p32"/>
          <p:cNvPicPr preferRelativeResize="0"/>
          <p:nvPr/>
        </p:nvPicPr>
        <p:blipFill>
          <a:blip r:embed="rId7">
            <a:alphaModFix/>
          </a:blip>
          <a:stretch>
            <a:fillRect/>
          </a:stretch>
        </p:blipFill>
        <p:spPr>
          <a:xfrm>
            <a:off x="3563238" y="3022624"/>
            <a:ext cx="3632486" cy="1380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256450" y="692225"/>
            <a:ext cx="79260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0" lang="es" sz="2300"/>
              <a:t>Probando el modelo con sin los datos </a:t>
            </a:r>
            <a:r>
              <a:rPr b="0" lang="es" sz="2300"/>
              <a:t>sintéticos</a:t>
            </a:r>
            <a:r>
              <a:rPr b="0" lang="es" sz="2300"/>
              <a:t>.</a:t>
            </a:r>
            <a:endParaRPr/>
          </a:p>
        </p:txBody>
      </p:sp>
      <p:grpSp>
        <p:nvGrpSpPr>
          <p:cNvPr id="247" name="Google Shape;247;p33"/>
          <p:cNvGrpSpPr/>
          <p:nvPr/>
        </p:nvGrpSpPr>
        <p:grpSpPr>
          <a:xfrm>
            <a:off x="7266555" y="3621036"/>
            <a:ext cx="1727169" cy="1380169"/>
            <a:chOff x="6803275" y="395363"/>
            <a:chExt cx="2212050" cy="2537076"/>
          </a:xfrm>
        </p:grpSpPr>
        <p:pic>
          <p:nvPicPr>
            <p:cNvPr id="248" name="Google Shape;248;p33"/>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249" name="Google Shape;249;p33"/>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250" name="Google Shape;250;p33"/>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lang="es" sz="1200">
                  <a:solidFill>
                    <a:schemeClr val="dk2"/>
                  </a:solidFill>
                  <a:latin typeface="Raleway"/>
                  <a:ea typeface="Raleway"/>
                  <a:cs typeface="Raleway"/>
                  <a:sym typeface="Raleway"/>
                </a:rPr>
                <a:t>Podemos ver que la </a:t>
              </a:r>
              <a:r>
                <a:rPr lang="es" sz="1200">
                  <a:solidFill>
                    <a:schemeClr val="dk2"/>
                  </a:solidFill>
                  <a:latin typeface="Raleway"/>
                  <a:ea typeface="Raleway"/>
                  <a:cs typeface="Raleway"/>
                  <a:sym typeface="Raleway"/>
                </a:rPr>
                <a:t>precisión</a:t>
              </a:r>
              <a:r>
                <a:rPr lang="es" sz="1200">
                  <a:solidFill>
                    <a:schemeClr val="dk2"/>
                  </a:solidFill>
                  <a:latin typeface="Raleway"/>
                  <a:ea typeface="Raleway"/>
                  <a:cs typeface="Raleway"/>
                  <a:sym typeface="Raleway"/>
                </a:rPr>
                <a:t> bajo, pero el recall se mantiene </a:t>
              </a:r>
              <a:r>
                <a:rPr lang="es" sz="1200">
                  <a:solidFill>
                    <a:schemeClr val="dk2"/>
                  </a:solidFill>
                  <a:latin typeface="Raleway"/>
                  <a:ea typeface="Raleway"/>
                  <a:cs typeface="Raleway"/>
                  <a:sym typeface="Raleway"/>
                </a:rPr>
                <a:t>bastante</a:t>
              </a:r>
              <a:r>
                <a:rPr lang="es" sz="1200">
                  <a:solidFill>
                    <a:schemeClr val="dk2"/>
                  </a:solidFill>
                  <a:latin typeface="Raleway"/>
                  <a:ea typeface="Raleway"/>
                  <a:cs typeface="Raleway"/>
                  <a:sym typeface="Raleway"/>
                </a:rPr>
                <a:t> bien</a:t>
              </a:r>
              <a:endParaRPr b="1">
                <a:solidFill>
                  <a:schemeClr val="dk1"/>
                </a:solidFill>
                <a:latin typeface="Raleway"/>
                <a:ea typeface="Raleway"/>
                <a:cs typeface="Raleway"/>
                <a:sym typeface="Raleway"/>
              </a:endParaRPr>
            </a:p>
          </p:txBody>
        </p:sp>
      </p:grpSp>
      <p:pic>
        <p:nvPicPr>
          <p:cNvPr id="251" name="Google Shape;251;p33"/>
          <p:cNvPicPr preferRelativeResize="0"/>
          <p:nvPr/>
        </p:nvPicPr>
        <p:blipFill>
          <a:blip r:embed="rId5">
            <a:alphaModFix/>
          </a:blip>
          <a:stretch>
            <a:fillRect/>
          </a:stretch>
        </p:blipFill>
        <p:spPr>
          <a:xfrm>
            <a:off x="596575" y="1325825"/>
            <a:ext cx="4114800" cy="1695450"/>
          </a:xfrm>
          <a:prstGeom prst="rect">
            <a:avLst/>
          </a:prstGeom>
          <a:noFill/>
          <a:ln>
            <a:noFill/>
          </a:ln>
        </p:spPr>
      </p:pic>
      <p:pic>
        <p:nvPicPr>
          <p:cNvPr id="252" name="Google Shape;252;p33"/>
          <p:cNvPicPr preferRelativeResize="0"/>
          <p:nvPr/>
        </p:nvPicPr>
        <p:blipFill>
          <a:blip r:embed="rId6">
            <a:alphaModFix/>
          </a:blip>
          <a:stretch>
            <a:fillRect/>
          </a:stretch>
        </p:blipFill>
        <p:spPr>
          <a:xfrm>
            <a:off x="2466975" y="3250375"/>
            <a:ext cx="4514391" cy="1695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6" name="Shape 256"/>
        <p:cNvGrpSpPr/>
        <p:nvPr/>
      </p:nvGrpSpPr>
      <p:grpSpPr>
        <a:xfrm>
          <a:off x="0" y="0"/>
          <a:ext cx="0" cy="0"/>
          <a:chOff x="0" y="0"/>
          <a:chExt cx="0" cy="0"/>
        </a:xfrm>
      </p:grpSpPr>
      <p:pic>
        <p:nvPicPr>
          <p:cNvPr id="257" name="Google Shape;257;p3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Trozo de cinta adhesiva que pega una nota a la diapositiva" id="258" name="Google Shape;258;p3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59" name="Google Shape;259;p3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3000">
                <a:solidFill>
                  <a:schemeClr val="dk1"/>
                </a:solidFill>
                <a:latin typeface="Raleway"/>
                <a:ea typeface="Raleway"/>
                <a:cs typeface="Raleway"/>
                <a:sym typeface="Raleway"/>
              </a:rPr>
              <a:t>Conclusión</a:t>
            </a:r>
            <a:endParaRPr b="1" sz="3000">
              <a:solidFill>
                <a:schemeClr val="dk1"/>
              </a:solidFill>
              <a:latin typeface="Raleway"/>
              <a:ea typeface="Raleway"/>
              <a:cs typeface="Raleway"/>
              <a:sym typeface="Raleway"/>
            </a:endParaRPr>
          </a:p>
        </p:txBody>
      </p:sp>
      <p:sp>
        <p:nvSpPr>
          <p:cNvPr id="260" name="Google Shape;260;p34"/>
          <p:cNvSpPr txBox="1"/>
          <p:nvPr>
            <p:ph idx="4294967295" type="body"/>
          </p:nvPr>
        </p:nvSpPr>
        <p:spPr>
          <a:xfrm>
            <a:off x="2855550" y="1377478"/>
            <a:ext cx="3432900" cy="163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s" sz="1200">
                <a:latin typeface="Raleway"/>
                <a:ea typeface="Raleway"/>
                <a:cs typeface="Raleway"/>
                <a:sym typeface="Raleway"/>
              </a:rPr>
              <a:t>Como se pudo visualizar los modelos obtuvieron un buen resultado y al usar smote mejoraron </a:t>
            </a:r>
            <a:r>
              <a:rPr lang="es" sz="1200">
                <a:latin typeface="Raleway"/>
                <a:ea typeface="Raleway"/>
                <a:cs typeface="Raleway"/>
                <a:sym typeface="Raleway"/>
              </a:rPr>
              <a:t>aún</a:t>
            </a:r>
            <a:r>
              <a:rPr lang="es" sz="1200">
                <a:latin typeface="Raleway"/>
                <a:ea typeface="Raleway"/>
                <a:cs typeface="Raleway"/>
                <a:sym typeface="Raleway"/>
              </a:rPr>
              <a:t> más</a:t>
            </a:r>
            <a:r>
              <a:rPr lang="es" sz="1200">
                <a:latin typeface="Raleway"/>
                <a:ea typeface="Raleway"/>
                <a:cs typeface="Raleway"/>
                <a:sym typeface="Raleway"/>
              </a:rPr>
              <a:t>.</a:t>
            </a:r>
            <a:endParaRPr sz="1200">
              <a:latin typeface="Raleway"/>
              <a:ea typeface="Raleway"/>
              <a:cs typeface="Raleway"/>
              <a:sym typeface="Raleway"/>
            </a:endParaRPr>
          </a:p>
          <a:p>
            <a:pPr indent="0" lvl="0" marL="0" rtl="0" algn="l">
              <a:lnSpc>
                <a:spcPct val="100000"/>
              </a:lnSpc>
              <a:spcBef>
                <a:spcPts val="1200"/>
              </a:spcBef>
              <a:spcAft>
                <a:spcPts val="1200"/>
              </a:spcAft>
              <a:buNone/>
            </a:pPr>
            <a:r>
              <a:rPr lang="es" sz="1200">
                <a:latin typeface="Raleway"/>
                <a:ea typeface="Raleway"/>
                <a:cs typeface="Raleway"/>
                <a:sym typeface="Raleway"/>
              </a:rPr>
              <a:t>Siendo evidente que randomforest funciona un poco mejor que las redes neuronales (en este conjunto de datos), se puede concluir </a:t>
            </a:r>
            <a:r>
              <a:rPr lang="es" sz="1200">
                <a:latin typeface="Raleway"/>
                <a:ea typeface="Raleway"/>
                <a:cs typeface="Raleway"/>
                <a:sym typeface="Raleway"/>
              </a:rPr>
              <a:t>con que</a:t>
            </a:r>
            <a:r>
              <a:rPr lang="es" sz="1200">
                <a:latin typeface="Raleway"/>
                <a:ea typeface="Raleway"/>
                <a:cs typeface="Raleway"/>
                <a:sym typeface="Raleway"/>
              </a:rPr>
              <a:t> ambos modelos pueden predecir diabetes en un sujeto.</a:t>
            </a:r>
            <a:br>
              <a:rPr lang="es" sz="1200">
                <a:latin typeface="Raleway"/>
                <a:ea typeface="Raleway"/>
                <a:cs typeface="Raleway"/>
                <a:sym typeface="Raleway"/>
              </a:rPr>
            </a:br>
            <a:r>
              <a:rPr lang="es" sz="1100">
                <a:latin typeface="Raleway"/>
                <a:ea typeface="Raleway"/>
                <a:cs typeface="Raleway"/>
                <a:sym typeface="Raleway"/>
              </a:rPr>
              <a:t>En el caso de no diabetes ambos modelos </a:t>
            </a:r>
            <a:r>
              <a:rPr lang="es" sz="1100">
                <a:latin typeface="Raleway"/>
                <a:ea typeface="Raleway"/>
                <a:cs typeface="Raleway"/>
                <a:sym typeface="Raleway"/>
              </a:rPr>
              <a:t>tuvieron</a:t>
            </a:r>
            <a:r>
              <a:rPr lang="es" sz="1100">
                <a:latin typeface="Raleway"/>
                <a:ea typeface="Raleway"/>
                <a:cs typeface="Raleway"/>
                <a:sym typeface="Raleway"/>
              </a:rPr>
              <a:t> un buen rendimiento, al hablar de los  casos de si diabetes, el de las redes neuronales se queda un poco corto en cuanto a </a:t>
            </a:r>
            <a:r>
              <a:rPr lang="es" sz="1100">
                <a:latin typeface="Raleway"/>
                <a:ea typeface="Raleway"/>
                <a:cs typeface="Raleway"/>
                <a:sym typeface="Raleway"/>
              </a:rPr>
              <a:t>precisión</a:t>
            </a:r>
            <a:r>
              <a:rPr lang="es" sz="1100">
                <a:latin typeface="Raleway"/>
                <a:ea typeface="Raleway"/>
                <a:cs typeface="Raleway"/>
                <a:sym typeface="Raleway"/>
              </a:rPr>
              <a:t> dado que fue correcto alrededor del 68% de las veces. Pero en este caso el recall en ambos modelos se establece  que pudieron capturar al menos el 95% de todos los casos reales de diabetes.</a:t>
            </a:r>
            <a:endParaRPr sz="1100">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4" name="Shape 264"/>
        <p:cNvGrpSpPr/>
        <p:nvPr/>
      </p:nvGrpSpPr>
      <p:grpSpPr>
        <a:xfrm>
          <a:off x="0" y="0"/>
          <a:ext cx="0" cy="0"/>
          <a:chOff x="0" y="0"/>
          <a:chExt cx="0" cy="0"/>
        </a:xfrm>
      </p:grpSpPr>
      <p:pic>
        <p:nvPicPr>
          <p:cNvPr id="265" name="Google Shape;265;p3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Trozo de cinta adhesiva que pega una nota a la diapositiva" id="266" name="Google Shape;266;p3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67" name="Google Shape;267;p3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3000">
                <a:solidFill>
                  <a:schemeClr val="dk1"/>
                </a:solidFill>
                <a:latin typeface="Raleway"/>
                <a:ea typeface="Raleway"/>
                <a:cs typeface="Raleway"/>
                <a:sym typeface="Raleway"/>
              </a:rPr>
              <a:t>A futuro</a:t>
            </a:r>
            <a:endParaRPr b="1" sz="3000">
              <a:solidFill>
                <a:schemeClr val="dk1"/>
              </a:solidFill>
              <a:latin typeface="Raleway"/>
              <a:ea typeface="Raleway"/>
              <a:cs typeface="Raleway"/>
              <a:sym typeface="Raleway"/>
            </a:endParaRPr>
          </a:p>
        </p:txBody>
      </p:sp>
      <p:sp>
        <p:nvSpPr>
          <p:cNvPr id="268" name="Google Shape;268;p35"/>
          <p:cNvSpPr txBox="1"/>
          <p:nvPr>
            <p:ph idx="4294967295" type="body"/>
          </p:nvPr>
        </p:nvSpPr>
        <p:spPr>
          <a:xfrm>
            <a:off x="2855550" y="1377478"/>
            <a:ext cx="3432900" cy="163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s" sz="1200">
                <a:latin typeface="Raleway"/>
                <a:ea typeface="Raleway"/>
                <a:cs typeface="Raleway"/>
                <a:sym typeface="Raleway"/>
              </a:rPr>
              <a:t>Principalmente seria buscar una fuente de datos que sea un poco más amplia y </a:t>
            </a:r>
            <a:r>
              <a:rPr lang="es" sz="1200">
                <a:latin typeface="Raleway"/>
                <a:ea typeface="Raleway"/>
                <a:cs typeface="Raleway"/>
                <a:sym typeface="Raleway"/>
              </a:rPr>
              <a:t>específica</a:t>
            </a:r>
            <a:r>
              <a:rPr lang="es" sz="1200">
                <a:latin typeface="Raleway"/>
                <a:ea typeface="Raleway"/>
                <a:cs typeface="Raleway"/>
                <a:sym typeface="Raleway"/>
              </a:rPr>
              <a:t> en algunos aspectos, por ejemplo de que tipo de diabetes se trata.</a:t>
            </a:r>
            <a:endParaRPr sz="1200">
              <a:latin typeface="Raleway"/>
              <a:ea typeface="Raleway"/>
              <a:cs typeface="Raleway"/>
              <a:sym typeface="Raleway"/>
            </a:endParaRPr>
          </a:p>
          <a:p>
            <a:pPr indent="0" lvl="0" marL="0" rtl="0" algn="l">
              <a:lnSpc>
                <a:spcPct val="100000"/>
              </a:lnSpc>
              <a:spcBef>
                <a:spcPts val="1200"/>
              </a:spcBef>
              <a:spcAft>
                <a:spcPts val="0"/>
              </a:spcAft>
              <a:buNone/>
            </a:pPr>
            <a:r>
              <a:rPr lang="es" sz="1200">
                <a:latin typeface="Raleway"/>
                <a:ea typeface="Raleway"/>
                <a:cs typeface="Raleway"/>
                <a:sym typeface="Raleway"/>
              </a:rPr>
              <a:t>Realizar alguna comparativa entre smote con algunos </a:t>
            </a:r>
            <a:r>
              <a:rPr lang="es" sz="1200">
                <a:latin typeface="Raleway"/>
                <a:ea typeface="Raleway"/>
                <a:cs typeface="Raleway"/>
                <a:sym typeface="Raleway"/>
              </a:rPr>
              <a:t>métodos de oversampling y </a:t>
            </a:r>
            <a:r>
              <a:rPr lang="es" sz="1200">
                <a:latin typeface="Raleway"/>
                <a:ea typeface="Raleway"/>
                <a:cs typeface="Raleway"/>
                <a:sym typeface="Raleway"/>
              </a:rPr>
              <a:t> undersampling, para visualizar posibles mejoras en los modelos.</a:t>
            </a:r>
            <a:br>
              <a:rPr lang="es" sz="1200">
                <a:latin typeface="Raleway"/>
                <a:ea typeface="Raleway"/>
                <a:cs typeface="Raleway"/>
                <a:sym typeface="Raleway"/>
              </a:rPr>
            </a:br>
            <a:endParaRPr sz="1200">
              <a:latin typeface="Raleway"/>
              <a:ea typeface="Raleway"/>
              <a:cs typeface="Raleway"/>
              <a:sym typeface="Raleway"/>
            </a:endParaRPr>
          </a:p>
          <a:p>
            <a:pPr indent="0" lvl="0" marL="0" rtl="0" algn="l">
              <a:lnSpc>
                <a:spcPct val="100000"/>
              </a:lnSpc>
              <a:spcBef>
                <a:spcPts val="1200"/>
              </a:spcBef>
              <a:spcAft>
                <a:spcPts val="1200"/>
              </a:spcAft>
              <a:buNone/>
            </a:pPr>
            <a:r>
              <a:rPr lang="es" sz="1200">
                <a:latin typeface="Raleway"/>
                <a:ea typeface="Raleway"/>
                <a:cs typeface="Raleway"/>
                <a:sym typeface="Raleway"/>
              </a:rPr>
              <a:t>Finalmente aplicar alguna herramienta o algoritmo similar a shap, para poder </a:t>
            </a:r>
            <a:r>
              <a:rPr lang="es" sz="1200">
                <a:latin typeface="Raleway"/>
                <a:ea typeface="Raleway"/>
                <a:cs typeface="Raleway"/>
                <a:sym typeface="Raleway"/>
              </a:rPr>
              <a:t>entender</a:t>
            </a:r>
            <a:r>
              <a:rPr lang="es" sz="1200">
                <a:latin typeface="Raleway"/>
                <a:ea typeface="Raleway"/>
                <a:cs typeface="Raleway"/>
                <a:sym typeface="Raleway"/>
              </a:rPr>
              <a:t> </a:t>
            </a:r>
            <a:r>
              <a:rPr lang="es" sz="1200">
                <a:latin typeface="Raleway"/>
                <a:ea typeface="Raleway"/>
                <a:cs typeface="Raleway"/>
                <a:sym typeface="Raleway"/>
              </a:rPr>
              <a:t>cómo</a:t>
            </a:r>
            <a:r>
              <a:rPr lang="es" sz="1200">
                <a:latin typeface="Raleway"/>
                <a:ea typeface="Raleway"/>
                <a:cs typeface="Raleway"/>
                <a:sym typeface="Raleway"/>
              </a:rPr>
              <a:t> es que las variables afectan al modelo y cuales tiene mayor peso al establecer si se tiene diabetes o no.</a:t>
            </a:r>
            <a:endParaRPr sz="1200">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583350" y="0"/>
            <a:ext cx="6593400" cy="3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500"/>
              <a:t>Referencias</a:t>
            </a:r>
            <a:endParaRPr sz="3500"/>
          </a:p>
        </p:txBody>
      </p:sp>
      <p:sp>
        <p:nvSpPr>
          <p:cNvPr id="274" name="Google Shape;274;p36"/>
          <p:cNvSpPr txBox="1"/>
          <p:nvPr/>
        </p:nvSpPr>
        <p:spPr>
          <a:xfrm>
            <a:off x="450625" y="517975"/>
            <a:ext cx="8229600" cy="41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900">
                <a:solidFill>
                  <a:schemeClr val="lt1"/>
                </a:solidFill>
                <a:latin typeface="Lato"/>
                <a:ea typeface="Lato"/>
                <a:cs typeface="Lato"/>
                <a:sym typeface="Lato"/>
              </a:rPr>
              <a:t>Castellon, N. [@narencastellon6152]. (2021, mayo 10). Machine Learning desequilibrio de clases con Python y Smote. Youtube. https://www.youtube.com/watch?v=CpVVrak2YfI</a:t>
            </a:r>
            <a:endParaRPr sz="9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a:p>
            <a:pPr indent="0" lvl="0" marL="0" rtl="0" algn="l">
              <a:spcBef>
                <a:spcPts val="0"/>
              </a:spcBef>
              <a:spcAft>
                <a:spcPts val="0"/>
              </a:spcAft>
              <a:buNone/>
            </a:pPr>
            <a:r>
              <a:rPr lang="es" sz="900">
                <a:solidFill>
                  <a:schemeClr val="lt1"/>
                </a:solidFill>
                <a:latin typeface="Lato"/>
                <a:ea typeface="Lato"/>
                <a:cs typeface="Lato"/>
                <a:sym typeface="Lato"/>
              </a:rPr>
              <a:t>CDC. (2022a, febrero 15). Todo acerca de la A1c. Centers for Disease Control and Prevention. https://www.cdc.gov/diabetes/spanish/living/a1c.html</a:t>
            </a:r>
            <a:endParaRPr sz="9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a:p>
            <a:pPr indent="0" lvl="0" marL="0" rtl="0" algn="l">
              <a:spcBef>
                <a:spcPts val="0"/>
              </a:spcBef>
              <a:spcAft>
                <a:spcPts val="0"/>
              </a:spcAft>
              <a:buNone/>
            </a:pPr>
            <a:r>
              <a:rPr lang="es" sz="900">
                <a:solidFill>
                  <a:schemeClr val="lt1"/>
                </a:solidFill>
                <a:latin typeface="Lato"/>
                <a:ea typeface="Lato"/>
                <a:cs typeface="Lato"/>
                <a:sym typeface="Lato"/>
              </a:rPr>
              <a:t>CDC. (2022b, marzo 17). La diabetes y los hombres. Centers for Disease Control and Prevention. https://www.cdc.gov/diabetes/spanish/resources/features/diabetes-and-men.html</a:t>
            </a:r>
            <a:endParaRPr sz="9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a:p>
            <a:pPr indent="0" lvl="0" marL="0" rtl="0" algn="l">
              <a:spcBef>
                <a:spcPts val="0"/>
              </a:spcBef>
              <a:spcAft>
                <a:spcPts val="0"/>
              </a:spcAft>
              <a:buNone/>
            </a:pPr>
            <a:r>
              <a:rPr lang="es" sz="900">
                <a:solidFill>
                  <a:schemeClr val="lt1"/>
                </a:solidFill>
                <a:latin typeface="Lato"/>
                <a:ea typeface="Lato"/>
                <a:cs typeface="Lato"/>
                <a:sym typeface="Lato"/>
              </a:rPr>
              <a:t>Contreras, F., Rivera, M., Vásquez F, J., Yánez B, C. J., De la Parte, M. A., &amp; Velasco, M. (2000). Diabetes e Hipertensión Aspectos Clínicos y Terapéuticos. Archivos venezolanos de farmacología y terapéutica, 19(1), 11–16. http://ve.scielo.org/scielo.php?script=sci_arttext&amp;pid=S0798-02642000000100003 de Salud, S. (s/f). 547. En México, 12.4 millones de personas viven con diabetes. gob.mx. Recuperado el 12 de julio de 2023, de https://www.gob.mx/salud/prensa/547-en-mexico-12-4-millones-de-personas-viven-con-diabetes?idiom=es</a:t>
            </a:r>
            <a:endParaRPr sz="9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a:p>
            <a:pPr indent="0" lvl="0" marL="0" rtl="0" algn="l">
              <a:spcBef>
                <a:spcPts val="0"/>
              </a:spcBef>
              <a:spcAft>
                <a:spcPts val="0"/>
              </a:spcAft>
              <a:buNone/>
            </a:pPr>
            <a:r>
              <a:rPr lang="es" sz="900">
                <a:solidFill>
                  <a:schemeClr val="lt1"/>
                </a:solidFill>
                <a:latin typeface="Lato"/>
                <a:ea typeface="Lato"/>
                <a:cs typeface="Lato"/>
                <a:sym typeface="Lato"/>
              </a:rPr>
              <a:t>Follow, T. (2019, junio 28). ML. GeeksforGeeks. https://www.geeksforgeeks.org/ml-handling-imbalanced-data-with-smote-and-near-miss-algorithm-in-python/</a:t>
            </a:r>
            <a:endParaRPr sz="9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a:p>
            <a:pPr indent="0" lvl="0" marL="0" rtl="0" algn="l">
              <a:spcBef>
                <a:spcPts val="0"/>
              </a:spcBef>
              <a:spcAft>
                <a:spcPts val="0"/>
              </a:spcAft>
              <a:buNone/>
            </a:pPr>
            <a:r>
              <a:rPr lang="es" sz="900">
                <a:solidFill>
                  <a:schemeClr val="lt1"/>
                </a:solidFill>
                <a:latin typeface="Lato"/>
                <a:ea typeface="Lato"/>
                <a:cs typeface="Lato"/>
                <a:sym typeface="Lato"/>
              </a:rPr>
              <a:t>Follow, V. (2020, noviembre 9). How to create a seaborn correlation heatmap in Python? GeeksforGeeks. https://www.geeksforgeeks.org/how-to-create-a-seaborn-correlation-heatmap-in-python/</a:t>
            </a:r>
            <a:endParaRPr sz="9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a:p>
            <a:pPr indent="0" lvl="0" marL="0" rtl="0" algn="l">
              <a:spcBef>
                <a:spcPts val="0"/>
              </a:spcBef>
              <a:spcAft>
                <a:spcPts val="0"/>
              </a:spcAft>
              <a:buNone/>
            </a:pPr>
            <a:r>
              <a:rPr lang="es" sz="900">
                <a:solidFill>
                  <a:schemeClr val="lt1"/>
                </a:solidFill>
                <a:latin typeface="Lato"/>
                <a:ea typeface="Lato"/>
                <a:cs typeface="Lato"/>
                <a:sym typeface="Lato"/>
              </a:rPr>
              <a:t>Goswami, S. [@SaptarsiGoswami]. (2021a, febrero 17). Smote with Python. Youtube. https://www.youtube.com/watch?v=oJvjRnuoqQM</a:t>
            </a:r>
            <a:endParaRPr sz="9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a:p>
            <a:pPr indent="0" lvl="0" marL="0" rtl="0" algn="l">
              <a:spcBef>
                <a:spcPts val="0"/>
              </a:spcBef>
              <a:spcAft>
                <a:spcPts val="0"/>
              </a:spcAft>
              <a:buNone/>
            </a:pPr>
            <a:r>
              <a:rPr lang="es" sz="900">
                <a:solidFill>
                  <a:schemeClr val="lt1"/>
                </a:solidFill>
                <a:latin typeface="Lato"/>
                <a:ea typeface="Lato"/>
                <a:cs typeface="Lato"/>
                <a:sym typeface="Lato"/>
              </a:rPr>
              <a:t>Goswami, S. (2021b, febrero 18). SMOTE using python. Towards Data Science. https://towardsdatascience.com/applying-smote-for-class-imbalance-with-just-a-few-lines-of-code-python-cdf603e58688</a:t>
            </a:r>
            <a:endParaRPr sz="900">
              <a:solidFill>
                <a:schemeClr val="lt1"/>
              </a:solidFill>
              <a:latin typeface="Lato"/>
              <a:ea typeface="Lato"/>
              <a:cs typeface="Lato"/>
              <a:sym typeface="Lato"/>
            </a:endParaRPr>
          </a:p>
          <a:p>
            <a:pPr indent="0" lvl="0" marL="0" rtl="0" algn="l">
              <a:spcBef>
                <a:spcPts val="0"/>
              </a:spcBef>
              <a:spcAft>
                <a:spcPts val="0"/>
              </a:spcAft>
              <a:buNone/>
            </a:pPr>
            <a:r>
              <a:t/>
            </a:r>
            <a:endParaRPr sz="900">
              <a:solidFill>
                <a:schemeClr val="lt1"/>
              </a:solidFill>
              <a:latin typeface="Lato"/>
              <a:ea typeface="Lato"/>
              <a:cs typeface="Lato"/>
              <a:sym typeface="Lato"/>
            </a:endParaRPr>
          </a:p>
          <a:p>
            <a:pPr indent="0" lvl="0" marL="0" rtl="0" algn="l">
              <a:spcBef>
                <a:spcPts val="0"/>
              </a:spcBef>
              <a:spcAft>
                <a:spcPts val="0"/>
              </a:spcAft>
              <a:buNone/>
            </a:pPr>
            <a:r>
              <a:rPr lang="es" sz="900">
                <a:solidFill>
                  <a:schemeClr val="lt1"/>
                </a:solidFill>
                <a:latin typeface="Lato"/>
                <a:ea typeface="Lato"/>
                <a:cs typeface="Lato"/>
                <a:sym typeface="Lato"/>
              </a:rPr>
              <a:t>Hvilshøj, F. (s/f). Introduction to Balanced and Imbalanced Datasets in Machine Learning. Encord.com. Recuperado el 16 de julio de 2023, de https://encord.com/blog/an-introduction-to-balanced-and-imbalanced-datasets-in-machine-learning/</a:t>
            </a:r>
            <a:endParaRPr sz="900">
              <a:solidFill>
                <a:schemeClr val="lt1"/>
              </a:solidFill>
              <a:latin typeface="Lato"/>
              <a:ea typeface="Lato"/>
              <a:cs typeface="Lato"/>
              <a:sym typeface="Lato"/>
            </a:endParaRPr>
          </a:p>
          <a:p>
            <a:pPr indent="0" lvl="0" marL="0" rtl="0" algn="l">
              <a:spcBef>
                <a:spcPts val="0"/>
              </a:spcBef>
              <a:spcAft>
                <a:spcPts val="0"/>
              </a:spcAft>
              <a:buNone/>
            </a:pPr>
            <a:r>
              <a:t/>
            </a:r>
            <a:endParaRPr sz="500">
              <a:solidFill>
                <a:schemeClr val="lt1"/>
              </a:solidFill>
              <a:latin typeface="Lato"/>
              <a:ea typeface="Lato"/>
              <a:cs typeface="Lato"/>
              <a:sym typeface="Lato"/>
            </a:endParaRPr>
          </a:p>
          <a:p>
            <a:pPr indent="0" lvl="0" marL="0" rtl="0" algn="l">
              <a:spcBef>
                <a:spcPts val="0"/>
              </a:spcBef>
              <a:spcAft>
                <a:spcPts val="0"/>
              </a:spcAft>
              <a:buNone/>
            </a:pPr>
            <a:r>
              <a:t/>
            </a:r>
            <a:endParaRPr sz="5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636450" y="162725"/>
            <a:ext cx="8003950" cy="4818049"/>
          </a:xfrm>
          <a:prstGeom prst="rect">
            <a:avLst/>
          </a:prstGeom>
          <a:noFill/>
          <a:ln>
            <a:noFill/>
          </a:ln>
        </p:spPr>
      </p:pic>
      <p:sp>
        <p:nvSpPr>
          <p:cNvPr id="86" name="Google Shape;86;p15"/>
          <p:cNvSpPr txBox="1"/>
          <p:nvPr/>
        </p:nvSpPr>
        <p:spPr>
          <a:xfrm>
            <a:off x="2855550" y="368850"/>
            <a:ext cx="3432900" cy="555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3000">
                <a:solidFill>
                  <a:schemeClr val="lt2"/>
                </a:solidFill>
                <a:latin typeface="Raleway"/>
                <a:ea typeface="Raleway"/>
                <a:cs typeface="Raleway"/>
                <a:sym typeface="Raleway"/>
              </a:rPr>
              <a:t>Tipos de </a:t>
            </a:r>
            <a:r>
              <a:rPr b="1" lang="es" sz="3000">
                <a:solidFill>
                  <a:schemeClr val="lt2"/>
                </a:solidFill>
                <a:latin typeface="Raleway"/>
                <a:ea typeface="Raleway"/>
                <a:cs typeface="Raleway"/>
                <a:sym typeface="Raleway"/>
              </a:rPr>
              <a:t>diabetes</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1346538" y="924150"/>
            <a:ext cx="66501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200">
                <a:latin typeface="Raleway"/>
                <a:ea typeface="Raleway"/>
                <a:cs typeface="Raleway"/>
                <a:sym typeface="Raleway"/>
              </a:rPr>
              <a:t>Existen </a:t>
            </a:r>
            <a:r>
              <a:rPr lang="es" sz="1200">
                <a:latin typeface="Raleway"/>
                <a:ea typeface="Raleway"/>
                <a:cs typeface="Raleway"/>
                <a:sym typeface="Raleway"/>
              </a:rPr>
              <a:t>tres tipos principales de diabetes</a:t>
            </a:r>
            <a:r>
              <a:rPr lang="es" sz="1200">
                <a:solidFill>
                  <a:schemeClr val="dk2"/>
                </a:solidFill>
                <a:latin typeface="Raleway"/>
                <a:ea typeface="Raleway"/>
                <a:cs typeface="Raleway"/>
                <a:sym typeface="Raleway"/>
              </a:rPr>
              <a:t>.</a:t>
            </a:r>
            <a:endParaRPr sz="1200">
              <a:solidFill>
                <a:schemeClr val="dk2"/>
              </a:solidFill>
              <a:latin typeface="Raleway"/>
              <a:ea typeface="Raleway"/>
              <a:cs typeface="Raleway"/>
              <a:sym typeface="Raleway"/>
            </a:endParaRPr>
          </a:p>
          <a:p>
            <a:pPr indent="-317500" lvl="0" marL="457200" rtl="0" algn="l">
              <a:lnSpc>
                <a:spcPct val="100000"/>
              </a:lnSpc>
              <a:spcBef>
                <a:spcPts val="1300"/>
              </a:spcBef>
              <a:spcAft>
                <a:spcPts val="0"/>
              </a:spcAft>
              <a:buClr>
                <a:schemeClr val="dk1"/>
              </a:buClr>
              <a:buSzPts val="1400"/>
              <a:buFont typeface="Raleway"/>
              <a:buChar char="➔"/>
            </a:pPr>
            <a:r>
              <a:rPr b="1" lang="es" sz="1400">
                <a:solidFill>
                  <a:schemeClr val="dk1"/>
                </a:solidFill>
                <a:latin typeface="Raleway"/>
                <a:ea typeface="Raleway"/>
                <a:cs typeface="Raleway"/>
                <a:sym typeface="Raleway"/>
              </a:rPr>
              <a:t>Tipo 1</a:t>
            </a:r>
            <a:br>
              <a:rPr lang="es" sz="1400">
                <a:latin typeface="Raleway"/>
                <a:ea typeface="Raleway"/>
                <a:cs typeface="Raleway"/>
                <a:sym typeface="Raleway"/>
              </a:rPr>
            </a:br>
            <a:r>
              <a:rPr lang="es" sz="1200">
                <a:latin typeface="Raleway"/>
                <a:ea typeface="Raleway"/>
                <a:cs typeface="Raleway"/>
                <a:sym typeface="Raleway"/>
              </a:rPr>
              <a:t>Es causada por una reacción autoinmunitaria, impidiendo que su cuerpo produzca insulina. Aproximadamente del 5 al 10% de las personas que tienen diabetes tienen el tipo 1. Generalmente se diagnostica en niños, adolescentes y adultos jóvenes. En la actualidad, nadie sabe cómo prevenir la diabetes tipo 1.</a:t>
            </a:r>
            <a:endParaRPr sz="1200">
              <a:latin typeface="Raleway"/>
              <a:ea typeface="Raleway"/>
              <a:cs typeface="Raleway"/>
              <a:sym typeface="Raleway"/>
            </a:endParaRPr>
          </a:p>
          <a:p>
            <a:pPr indent="-317500" lvl="0" marL="457200" rtl="0" algn="l">
              <a:lnSpc>
                <a:spcPct val="100000"/>
              </a:lnSpc>
              <a:spcBef>
                <a:spcPts val="700"/>
              </a:spcBef>
              <a:spcAft>
                <a:spcPts val="0"/>
              </a:spcAft>
              <a:buClr>
                <a:schemeClr val="dk1"/>
              </a:buClr>
              <a:buSzPts val="1400"/>
              <a:buFont typeface="Raleway"/>
              <a:buChar char="➔"/>
            </a:pPr>
            <a:r>
              <a:rPr b="1" lang="es" sz="1400">
                <a:solidFill>
                  <a:schemeClr val="dk1"/>
                </a:solidFill>
                <a:latin typeface="Raleway"/>
                <a:ea typeface="Raleway"/>
                <a:cs typeface="Raleway"/>
                <a:sym typeface="Raleway"/>
              </a:rPr>
              <a:t>Tipo 2</a:t>
            </a:r>
            <a:br>
              <a:rPr lang="es" sz="1400">
                <a:latin typeface="Raleway"/>
                <a:ea typeface="Raleway"/>
                <a:cs typeface="Raleway"/>
                <a:sym typeface="Raleway"/>
              </a:rPr>
            </a:br>
            <a:r>
              <a:rPr lang="es" sz="1300">
                <a:latin typeface="Raleway"/>
                <a:ea typeface="Raleway"/>
                <a:cs typeface="Raleway"/>
                <a:sym typeface="Raleway"/>
              </a:rPr>
              <a:t>E</a:t>
            </a:r>
            <a:r>
              <a:rPr lang="es" sz="1200">
                <a:latin typeface="Raleway"/>
                <a:ea typeface="Raleway"/>
                <a:cs typeface="Raleway"/>
                <a:sym typeface="Raleway"/>
              </a:rPr>
              <a:t>l cuerpo no usa la insulina adecuadamente y no puede mantener el azúcar en la sangre a niveles normales. Aproximadamente del 90 al 95% de las personas con diabetes tiene la diabetes tipo 2. Generalmente se diagnostica en adultos, para la </a:t>
            </a:r>
            <a:r>
              <a:rPr lang="es" sz="1200">
                <a:latin typeface="Raleway"/>
                <a:ea typeface="Raleway"/>
                <a:cs typeface="Raleway"/>
                <a:sym typeface="Raleway"/>
              </a:rPr>
              <a:t>prevención</a:t>
            </a:r>
            <a:r>
              <a:rPr lang="es" sz="1200">
                <a:latin typeface="Raleway"/>
                <a:ea typeface="Raleway"/>
                <a:cs typeface="Raleway"/>
                <a:sym typeface="Raleway"/>
              </a:rPr>
              <a:t> lo mejor es llevar una vida saludable.</a:t>
            </a:r>
            <a:endParaRPr sz="1200">
              <a:latin typeface="Raleway"/>
              <a:ea typeface="Raleway"/>
              <a:cs typeface="Raleway"/>
              <a:sym typeface="Raleway"/>
            </a:endParaRPr>
          </a:p>
          <a:p>
            <a:pPr indent="-317500" lvl="0" marL="457200" rtl="0" algn="l">
              <a:lnSpc>
                <a:spcPct val="100000"/>
              </a:lnSpc>
              <a:spcBef>
                <a:spcPts val="700"/>
              </a:spcBef>
              <a:spcAft>
                <a:spcPts val="700"/>
              </a:spcAft>
              <a:buClr>
                <a:schemeClr val="dk1"/>
              </a:buClr>
              <a:buSzPts val="1400"/>
              <a:buFont typeface="Raleway"/>
              <a:buChar char="➔"/>
            </a:pPr>
            <a:r>
              <a:rPr b="1" lang="es" sz="1400">
                <a:solidFill>
                  <a:schemeClr val="dk1"/>
                </a:solidFill>
                <a:latin typeface="Raleway"/>
                <a:ea typeface="Raleway"/>
                <a:cs typeface="Raleway"/>
                <a:sym typeface="Raleway"/>
              </a:rPr>
              <a:t>Gestacional</a:t>
            </a:r>
            <a:br>
              <a:rPr lang="es" sz="1400">
                <a:latin typeface="Raleway"/>
                <a:ea typeface="Raleway"/>
                <a:cs typeface="Raleway"/>
                <a:sym typeface="Raleway"/>
              </a:rPr>
            </a:br>
            <a:r>
              <a:rPr lang="es" sz="1200">
                <a:latin typeface="Raleway"/>
                <a:ea typeface="Raleway"/>
                <a:cs typeface="Raleway"/>
                <a:sym typeface="Raleway"/>
              </a:rPr>
              <a:t>Aparece en mujeres embarazadas que nunca han tenido diabetes. La diabetes gestacional generalmente desaparece después de que nace el bebé. Sin embargo, aumenta el riesgo de padecer diabetes tipo 2 más adelante en la vida, esto </a:t>
            </a:r>
            <a:r>
              <a:rPr lang="es" sz="1200">
                <a:latin typeface="Raleway"/>
                <a:ea typeface="Raleway"/>
                <a:cs typeface="Raleway"/>
                <a:sym typeface="Raleway"/>
              </a:rPr>
              <a:t>también</a:t>
            </a:r>
            <a:r>
              <a:rPr lang="es" sz="1200">
                <a:latin typeface="Raleway"/>
                <a:ea typeface="Raleway"/>
                <a:cs typeface="Raleway"/>
                <a:sym typeface="Raleway"/>
              </a:rPr>
              <a:t> aplica para el bebe.</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83100" y="712150"/>
            <a:ext cx="87105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t>
            </a:r>
            <a:r>
              <a:rPr lang="es"/>
              <a:t>Cuántas</a:t>
            </a:r>
            <a:r>
              <a:rPr lang="es"/>
              <a:t> </a:t>
            </a:r>
            <a:r>
              <a:rPr lang="es"/>
              <a:t>personas</a:t>
            </a:r>
            <a:r>
              <a:rPr lang="es"/>
              <a:t>  </a:t>
            </a:r>
            <a:r>
              <a:rPr lang="es"/>
              <a:t> </a:t>
            </a:r>
            <a:r>
              <a:rPr lang="es">
                <a:solidFill>
                  <a:schemeClr val="accent5"/>
                </a:solidFill>
              </a:rPr>
              <a:t>sufren de diabetes en todo el mundo</a:t>
            </a:r>
            <a:r>
              <a:rPr lang="es">
                <a:solidFill>
                  <a:schemeClr val="accent5"/>
                </a:solidFill>
              </a:rPr>
              <a:t>?</a:t>
            </a:r>
            <a:endParaRPr>
              <a:solidFill>
                <a:schemeClr val="accent5"/>
              </a:solidFill>
            </a:endParaRPr>
          </a:p>
        </p:txBody>
      </p:sp>
      <p:pic>
        <p:nvPicPr>
          <p:cNvPr id="93" name="Google Shape;93;p16"/>
          <p:cNvPicPr preferRelativeResize="0"/>
          <p:nvPr/>
        </p:nvPicPr>
        <p:blipFill>
          <a:blip r:embed="rId3">
            <a:alphaModFix/>
          </a:blip>
          <a:stretch>
            <a:fillRect/>
          </a:stretch>
        </p:blipFill>
        <p:spPr>
          <a:xfrm>
            <a:off x="5938500" y="3077075"/>
            <a:ext cx="2762250" cy="165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accent5"/>
                </a:solidFill>
              </a:rPr>
              <a:t>442 millones </a:t>
            </a:r>
            <a:r>
              <a:rPr b="0" lang="es"/>
              <a:t>durante el 2019</a:t>
            </a:r>
            <a:r>
              <a:rPr lang="es"/>
              <a:t>.</a:t>
            </a:r>
            <a:endParaRPr/>
          </a:p>
          <a:p>
            <a:pPr indent="0" lvl="0" marL="0" rtl="0" algn="l">
              <a:spcBef>
                <a:spcPts val="1000"/>
              </a:spcBef>
              <a:spcAft>
                <a:spcPts val="1000"/>
              </a:spcAft>
              <a:buNone/>
            </a:pPr>
            <a:r>
              <a:rPr b="0" lang="es" sz="2400"/>
              <a:t>En el caso de méxico durante el 2021 se reportaron 12.4 millones de casos y 140 726 muertes.</a:t>
            </a:r>
            <a:endParaRPr b="0" sz="2400"/>
          </a:p>
        </p:txBody>
      </p:sp>
      <p:grpSp>
        <p:nvGrpSpPr>
          <p:cNvPr id="99" name="Google Shape;99;p17"/>
          <p:cNvGrpSpPr/>
          <p:nvPr/>
        </p:nvGrpSpPr>
        <p:grpSpPr>
          <a:xfrm>
            <a:off x="6549574" y="2353399"/>
            <a:ext cx="2443652" cy="2647692"/>
            <a:chOff x="6803275" y="395363"/>
            <a:chExt cx="2212050" cy="2537076"/>
          </a:xfrm>
        </p:grpSpPr>
        <p:pic>
          <p:nvPicPr>
            <p:cNvPr id="100" name="Google Shape;100;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Trozo de cinta adhesiva que pega una nota a la diapositiva" id="101" name="Google Shape;101;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2" name="Google Shape;102;p17"/>
            <p:cNvSpPr txBox="1"/>
            <p:nvPr/>
          </p:nvSpPr>
          <p:spPr>
            <a:xfrm>
              <a:off x="6944787" y="661903"/>
              <a:ext cx="18825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s">
                  <a:solidFill>
                    <a:schemeClr val="dk1"/>
                  </a:solidFill>
                  <a:latin typeface="Raleway"/>
                  <a:ea typeface="Raleway"/>
                  <a:cs typeface="Raleway"/>
                  <a:sym typeface="Raleway"/>
                </a:rPr>
                <a:t>Muertes a nivel global 2019 </a:t>
              </a:r>
              <a:r>
                <a:rPr lang="es" sz="1100">
                  <a:solidFill>
                    <a:schemeClr val="dk2"/>
                  </a:solidFill>
                  <a:latin typeface="Raleway"/>
                  <a:ea typeface="Raleway"/>
                  <a:cs typeface="Raleway"/>
                  <a:sym typeface="Raleway"/>
                </a:rPr>
                <a:t>1.5 millones</a:t>
              </a:r>
              <a:endParaRPr sz="1100">
                <a:solidFill>
                  <a:schemeClr val="dk2"/>
                </a:solidFill>
                <a:latin typeface="Raleway"/>
                <a:ea typeface="Raleway"/>
                <a:cs typeface="Raleway"/>
                <a:sym typeface="Raleway"/>
              </a:endParaRPr>
            </a:p>
            <a:p>
              <a:pPr indent="0" lvl="0" marL="0" rtl="0" algn="l">
                <a:spcBef>
                  <a:spcPts val="800"/>
                </a:spcBef>
                <a:spcAft>
                  <a:spcPts val="800"/>
                </a:spcAft>
                <a:buNone/>
              </a:pPr>
              <a:r>
                <a:rPr lang="es" sz="1200">
                  <a:solidFill>
                    <a:schemeClr val="dk2"/>
                  </a:solidFill>
                  <a:latin typeface="Raleway"/>
                  <a:ea typeface="Raleway"/>
                  <a:cs typeface="Raleway"/>
                  <a:sym typeface="Raleway"/>
                </a:rPr>
                <a:t>En las Américas, en 2019, la diabetes fue la sexta causa principal de muerte, con un estimado de 244,084 muertes causadas directamente por la diabetes. </a:t>
              </a:r>
              <a:endParaRPr b="1" sz="1200">
                <a:solidFill>
                  <a:schemeClr val="dk2"/>
                </a:solidFill>
                <a:latin typeface="Raleway"/>
                <a:ea typeface="Raleway"/>
                <a:cs typeface="Raleway"/>
                <a:sym typeface="Raleway"/>
              </a:endParaRPr>
            </a:p>
          </p:txBody>
        </p:sp>
      </p:grpSp>
      <p:pic>
        <p:nvPicPr>
          <p:cNvPr id="103" name="Google Shape;103;p17"/>
          <p:cNvPicPr preferRelativeResize="0"/>
          <p:nvPr/>
        </p:nvPicPr>
        <p:blipFill>
          <a:blip r:embed="rId5">
            <a:alphaModFix/>
          </a:blip>
          <a:stretch>
            <a:fillRect/>
          </a:stretch>
        </p:blipFill>
        <p:spPr>
          <a:xfrm>
            <a:off x="377625" y="2784175"/>
            <a:ext cx="1927924" cy="1927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51500" y="2077200"/>
            <a:ext cx="3822900" cy="2024400"/>
          </a:xfrm>
          <a:prstGeom prst="rect">
            <a:avLst/>
          </a:prstGeom>
        </p:spPr>
        <p:txBody>
          <a:bodyPr anchorCtr="0" anchor="ctr" bIns="91425" lIns="91425" spcFirstLastPara="1" rIns="91425" wrap="square" tIns="91425">
            <a:noAutofit/>
          </a:bodyPr>
          <a:lstStyle/>
          <a:p>
            <a:pPr indent="-304800" lvl="0" marL="457200" rtl="0" algn="just">
              <a:lnSpc>
                <a:spcPct val="100000"/>
              </a:lnSpc>
              <a:spcBef>
                <a:spcPts val="0"/>
              </a:spcBef>
              <a:spcAft>
                <a:spcPts val="0"/>
              </a:spcAft>
              <a:buClr>
                <a:schemeClr val="dk2"/>
              </a:buClr>
              <a:buSzPts val="1200"/>
              <a:buFont typeface="Raleway"/>
              <a:buChar char="●"/>
            </a:pPr>
            <a:r>
              <a:rPr b="0" lang="es" sz="1200">
                <a:solidFill>
                  <a:schemeClr val="dk2"/>
                </a:solidFill>
                <a:highlight>
                  <a:srgbClr val="FFFFFF"/>
                </a:highlight>
              </a:rPr>
              <a:t>Las personas con diabetes tienen probabilidades dos veces mayores de tener enfermedad del corazón o un derrame cerebral que las personas que no tienen diabetes, y de tener estas afecciones a una edad más temprana.</a:t>
            </a:r>
            <a:endParaRPr b="0" sz="1100">
              <a:solidFill>
                <a:schemeClr val="dk2"/>
              </a:solidFill>
              <a:highlight>
                <a:srgbClr val="FFFFFF"/>
              </a:highlight>
              <a:latin typeface="Arial"/>
              <a:ea typeface="Arial"/>
              <a:cs typeface="Arial"/>
              <a:sym typeface="Arial"/>
            </a:endParaRPr>
          </a:p>
          <a:p>
            <a:pPr indent="-304800" lvl="0" marL="457200" rtl="0" algn="just">
              <a:lnSpc>
                <a:spcPct val="100000"/>
              </a:lnSpc>
              <a:spcBef>
                <a:spcPts val="1000"/>
              </a:spcBef>
              <a:spcAft>
                <a:spcPts val="0"/>
              </a:spcAft>
              <a:buClr>
                <a:schemeClr val="dk2"/>
              </a:buClr>
              <a:buSzPts val="1200"/>
              <a:buFont typeface="Raleway"/>
              <a:buChar char="●"/>
            </a:pPr>
            <a:r>
              <a:rPr b="0" lang="es" sz="1200">
                <a:solidFill>
                  <a:schemeClr val="dk2"/>
                </a:solidFill>
                <a:highlight>
                  <a:srgbClr val="FFFFFF"/>
                </a:highlight>
              </a:rPr>
              <a:t>La diabetes es la principal causa de</a:t>
            </a:r>
            <a:r>
              <a:rPr b="0" lang="es" sz="1200">
                <a:highlight>
                  <a:srgbClr val="FFFFFF"/>
                </a:highlight>
              </a:rPr>
              <a:t> </a:t>
            </a:r>
            <a:r>
              <a:rPr b="0" lang="es" sz="1200">
                <a:highlight>
                  <a:srgbClr val="FFFFFF"/>
                </a:highlight>
                <a:uFill>
                  <a:noFill/>
                </a:uFill>
                <a:hlinkClick r:id="rId3"/>
              </a:rPr>
              <a:t>insuficiencia renal </a:t>
            </a:r>
            <a:r>
              <a:rPr b="0" lang="es" sz="1200">
                <a:solidFill>
                  <a:schemeClr val="dk2"/>
                </a:solidFill>
                <a:highlight>
                  <a:srgbClr val="FFFFFF"/>
                </a:highlight>
              </a:rPr>
              <a:t>,</a:t>
            </a:r>
            <a:r>
              <a:rPr b="0" lang="es" sz="1200">
                <a:highlight>
                  <a:srgbClr val="FFFFFF"/>
                </a:highlight>
              </a:rPr>
              <a:t>amputación</a:t>
            </a:r>
            <a:r>
              <a:rPr b="0" lang="es" sz="1200">
                <a:solidFill>
                  <a:schemeClr val="dk2"/>
                </a:solidFill>
                <a:highlight>
                  <a:srgbClr val="FFFFFF"/>
                </a:highlight>
              </a:rPr>
              <a:t> de las extremidades inferiores y </a:t>
            </a:r>
            <a:r>
              <a:rPr b="0" lang="es" sz="1200">
                <a:highlight>
                  <a:srgbClr val="FFFFFF"/>
                </a:highlight>
              </a:rPr>
              <a:t>ceguera</a:t>
            </a:r>
            <a:r>
              <a:rPr b="0" lang="es" sz="1200">
                <a:solidFill>
                  <a:schemeClr val="dk2"/>
                </a:solidFill>
                <a:highlight>
                  <a:srgbClr val="FFFFFF"/>
                </a:highlight>
              </a:rPr>
              <a:t> en los adultos.</a:t>
            </a:r>
            <a:endParaRPr b="0" sz="1100">
              <a:solidFill>
                <a:schemeClr val="dk2"/>
              </a:solidFill>
              <a:highlight>
                <a:srgbClr val="FFFFFF"/>
              </a:highlight>
              <a:latin typeface="Arial"/>
              <a:ea typeface="Arial"/>
              <a:cs typeface="Arial"/>
              <a:sym typeface="Arial"/>
            </a:endParaRPr>
          </a:p>
          <a:p>
            <a:pPr indent="-304800" lvl="0" marL="457200" rtl="0" algn="just">
              <a:lnSpc>
                <a:spcPct val="100000"/>
              </a:lnSpc>
              <a:spcBef>
                <a:spcPts val="1000"/>
              </a:spcBef>
              <a:spcAft>
                <a:spcPts val="0"/>
              </a:spcAft>
              <a:buClr>
                <a:schemeClr val="dk2"/>
              </a:buClr>
              <a:buSzPts val="1200"/>
              <a:buFont typeface="Raleway"/>
              <a:buChar char="●"/>
            </a:pPr>
            <a:r>
              <a:rPr b="0" lang="es" sz="1200">
                <a:solidFill>
                  <a:schemeClr val="dk2"/>
                </a:solidFill>
                <a:highlight>
                  <a:srgbClr val="FFFFFF"/>
                </a:highlight>
              </a:rPr>
              <a:t>Las personas que </a:t>
            </a:r>
            <a:r>
              <a:rPr b="0" lang="es" sz="1200">
                <a:highlight>
                  <a:srgbClr val="FFFFFF"/>
                </a:highlight>
              </a:rPr>
              <a:t>fuman tienen probabilidades entre el 30 y el 40 % más altas de tener diabetes tipo 2 que las que no fuman</a:t>
            </a:r>
            <a:r>
              <a:rPr b="0" lang="es" sz="1200">
                <a:solidFill>
                  <a:schemeClr val="dk2"/>
                </a:solidFill>
                <a:highlight>
                  <a:srgbClr val="FFFFFF"/>
                </a:highlight>
              </a:rPr>
              <a:t>.</a:t>
            </a:r>
            <a:endParaRPr b="0" sz="1100">
              <a:solidFill>
                <a:schemeClr val="dk2"/>
              </a:solidFill>
              <a:highlight>
                <a:srgbClr val="FFFFFF"/>
              </a:highlight>
              <a:latin typeface="Arial"/>
              <a:ea typeface="Arial"/>
              <a:cs typeface="Arial"/>
              <a:sym typeface="Arial"/>
            </a:endParaRPr>
          </a:p>
          <a:p>
            <a:pPr indent="0" lvl="0" marL="0" rtl="0" algn="just">
              <a:lnSpc>
                <a:spcPct val="100000"/>
              </a:lnSpc>
              <a:spcBef>
                <a:spcPts val="1000"/>
              </a:spcBef>
              <a:spcAft>
                <a:spcPts val="0"/>
              </a:spcAft>
              <a:buNone/>
            </a:pPr>
            <a:r>
              <a:t/>
            </a:r>
            <a:endParaRPr b="0" sz="1200">
              <a:solidFill>
                <a:schemeClr val="dk2"/>
              </a:solidFill>
              <a:highlight>
                <a:srgbClr val="FFFFFF"/>
              </a:highlight>
            </a:endParaRPr>
          </a:p>
          <a:p>
            <a:pPr indent="0" lvl="0" marL="457200" rtl="0" algn="l">
              <a:lnSpc>
                <a:spcPct val="115000"/>
              </a:lnSpc>
              <a:spcBef>
                <a:spcPts val="1000"/>
              </a:spcBef>
              <a:spcAft>
                <a:spcPts val="0"/>
              </a:spcAft>
              <a:buNone/>
            </a:pPr>
            <a:r>
              <a:t/>
            </a:r>
            <a:endParaRPr b="0" sz="1100">
              <a:solidFill>
                <a:schemeClr val="dk2"/>
              </a:solidFill>
              <a:highlight>
                <a:srgbClr val="FFFFFF"/>
              </a:highlight>
              <a:latin typeface="Arial"/>
              <a:ea typeface="Arial"/>
              <a:cs typeface="Arial"/>
              <a:sym typeface="Arial"/>
            </a:endParaRPr>
          </a:p>
          <a:p>
            <a:pPr indent="0" lvl="0" marL="0" rtl="0" algn="l">
              <a:spcBef>
                <a:spcPts val="1200"/>
              </a:spcBef>
              <a:spcAft>
                <a:spcPts val="0"/>
              </a:spcAft>
              <a:buNone/>
            </a:pPr>
            <a:r>
              <a:t/>
            </a:r>
            <a:endParaRPr b="0" sz="1300">
              <a:solidFill>
                <a:schemeClr val="dk2"/>
              </a:solidFill>
            </a:endParaRPr>
          </a:p>
        </p:txBody>
      </p:sp>
      <p:sp>
        <p:nvSpPr>
          <p:cNvPr id="109" name="Google Shape;109;p18"/>
          <p:cNvSpPr txBox="1"/>
          <p:nvPr/>
        </p:nvSpPr>
        <p:spPr>
          <a:xfrm>
            <a:off x="5050600" y="676450"/>
            <a:ext cx="3536700" cy="2252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aleway Medium"/>
              <a:buChar char="●"/>
            </a:pPr>
            <a:r>
              <a:rPr lang="es">
                <a:solidFill>
                  <a:schemeClr val="lt1"/>
                </a:solidFill>
                <a:latin typeface="Raleway Medium"/>
                <a:ea typeface="Raleway Medium"/>
                <a:cs typeface="Raleway Medium"/>
                <a:sym typeface="Raleway Medium"/>
              </a:rPr>
              <a:t>Los costos médicos y de trabajo y salarios perdidos de las personas con diabetes diagnosticada suman </a:t>
            </a:r>
            <a:r>
              <a:rPr lang="es">
                <a:solidFill>
                  <a:schemeClr val="dk2"/>
                </a:solidFill>
                <a:latin typeface="Raleway Medium"/>
                <a:ea typeface="Raleway Medium"/>
                <a:cs typeface="Raleway Medium"/>
                <a:sym typeface="Raleway Medium"/>
              </a:rPr>
              <a:t>245 000 millones de dólares al año</a:t>
            </a:r>
            <a:r>
              <a:rPr lang="es">
                <a:solidFill>
                  <a:schemeClr val="lt1"/>
                </a:solidFill>
                <a:latin typeface="Raleway Medium"/>
                <a:ea typeface="Raleway Medium"/>
                <a:cs typeface="Raleway Medium"/>
                <a:sym typeface="Raleway Medium"/>
              </a:rPr>
              <a:t>.</a:t>
            </a:r>
            <a:endParaRPr>
              <a:solidFill>
                <a:schemeClr val="lt1"/>
              </a:solidFill>
              <a:latin typeface="Raleway Medium"/>
              <a:ea typeface="Raleway Medium"/>
              <a:cs typeface="Raleway Medium"/>
              <a:sym typeface="Raleway Medium"/>
            </a:endParaRPr>
          </a:p>
          <a:p>
            <a:pPr indent="-317500" lvl="0" marL="457200" rtl="0" algn="l">
              <a:spcBef>
                <a:spcPts val="1000"/>
              </a:spcBef>
              <a:spcAft>
                <a:spcPts val="1000"/>
              </a:spcAft>
              <a:buClr>
                <a:schemeClr val="lt1"/>
              </a:buClr>
              <a:buSzPts val="1400"/>
              <a:buFont typeface="Raleway Medium"/>
              <a:buChar char="●"/>
            </a:pPr>
            <a:r>
              <a:rPr lang="es">
                <a:solidFill>
                  <a:schemeClr val="lt1"/>
                </a:solidFill>
                <a:latin typeface="Raleway Medium"/>
                <a:ea typeface="Raleway Medium"/>
                <a:cs typeface="Raleway Medium"/>
                <a:sym typeface="Raleway Medium"/>
              </a:rPr>
              <a:t>Los costos médicos de las personas con diabetes </a:t>
            </a:r>
            <a:r>
              <a:rPr lang="es">
                <a:solidFill>
                  <a:schemeClr val="dk2"/>
                </a:solidFill>
                <a:latin typeface="Raleway Medium"/>
                <a:ea typeface="Raleway Medium"/>
                <a:cs typeface="Raleway Medium"/>
                <a:sym typeface="Raleway Medium"/>
              </a:rPr>
              <a:t>son dos veces más altos que los de las personas sin diabetes</a:t>
            </a:r>
            <a:r>
              <a:rPr lang="es">
                <a:solidFill>
                  <a:schemeClr val="lt1"/>
                </a:solidFill>
                <a:latin typeface="Raleway Medium"/>
                <a:ea typeface="Raleway Medium"/>
                <a:cs typeface="Raleway Medium"/>
                <a:sym typeface="Raleway Medium"/>
              </a:rPr>
              <a:t>.</a:t>
            </a:r>
            <a:endParaRPr>
              <a:solidFill>
                <a:schemeClr val="lt1"/>
              </a:solidFill>
              <a:latin typeface="Raleway Medium"/>
              <a:ea typeface="Raleway Medium"/>
              <a:cs typeface="Raleway Medium"/>
              <a:sym typeface="Raleway Medium"/>
            </a:endParaRPr>
          </a:p>
        </p:txBody>
      </p:sp>
      <p:sp>
        <p:nvSpPr>
          <p:cNvPr id="110" name="Google Shape;110;p18"/>
          <p:cNvSpPr txBox="1"/>
          <p:nvPr/>
        </p:nvSpPr>
        <p:spPr>
          <a:xfrm>
            <a:off x="5487925" y="50425"/>
            <a:ext cx="2429100" cy="53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latin typeface="Raleway"/>
                <a:ea typeface="Raleway"/>
                <a:cs typeface="Raleway"/>
                <a:sym typeface="Raleway"/>
              </a:rPr>
              <a:t>Costo</a:t>
            </a:r>
            <a:endParaRPr b="1" sz="1800">
              <a:latin typeface="Raleway"/>
              <a:ea typeface="Raleway"/>
              <a:cs typeface="Raleway"/>
              <a:sym typeface="Raleway"/>
            </a:endParaRPr>
          </a:p>
        </p:txBody>
      </p:sp>
      <p:sp>
        <p:nvSpPr>
          <p:cNvPr id="111" name="Google Shape;111;p18"/>
          <p:cNvSpPr txBox="1"/>
          <p:nvPr/>
        </p:nvSpPr>
        <p:spPr>
          <a:xfrm>
            <a:off x="895275" y="110150"/>
            <a:ext cx="26946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Raleway SemiBold"/>
                <a:ea typeface="Raleway SemiBold"/>
                <a:cs typeface="Raleway SemiBold"/>
                <a:sym typeface="Raleway SemiBold"/>
              </a:rPr>
              <a:t>Complicaciones</a:t>
            </a:r>
            <a:endParaRPr sz="1800">
              <a:latin typeface="Raleway SemiBold"/>
              <a:ea typeface="Raleway SemiBold"/>
              <a:cs typeface="Raleway SemiBold"/>
              <a:sym typeface="Raleway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pic>
        <p:nvPicPr>
          <p:cNvPr id="116" name="Google Shape;116;p19"/>
          <p:cNvPicPr preferRelativeResize="0"/>
          <p:nvPr/>
        </p:nvPicPr>
        <p:blipFill>
          <a:blip r:embed="rId3">
            <a:alphaModFix/>
          </a:blip>
          <a:stretch>
            <a:fillRect/>
          </a:stretch>
        </p:blipFill>
        <p:spPr>
          <a:xfrm>
            <a:off x="1074475" y="162725"/>
            <a:ext cx="6835875" cy="4818049"/>
          </a:xfrm>
          <a:prstGeom prst="rect">
            <a:avLst/>
          </a:prstGeom>
          <a:noFill/>
          <a:ln>
            <a:noFill/>
          </a:ln>
        </p:spPr>
      </p:pic>
      <p:pic>
        <p:nvPicPr>
          <p:cNvPr descr="Trozo de cinta adhesiva que pega una nota a la diapositiva" id="117" name="Google Shape;117;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8" name="Google Shape;118;p19"/>
          <p:cNvSpPr txBox="1"/>
          <p:nvPr/>
        </p:nvSpPr>
        <p:spPr>
          <a:xfrm>
            <a:off x="2096525" y="687400"/>
            <a:ext cx="49377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2700">
                <a:solidFill>
                  <a:schemeClr val="lt2"/>
                </a:solidFill>
                <a:latin typeface="Lato"/>
                <a:ea typeface="Lato"/>
                <a:cs typeface="Lato"/>
                <a:sym typeface="Lato"/>
              </a:rPr>
              <a:t>Respecto a la base de datos</a:t>
            </a:r>
            <a:endParaRPr b="1" sz="2700">
              <a:solidFill>
                <a:schemeClr val="lt2"/>
              </a:solidFill>
              <a:latin typeface="Lato"/>
              <a:ea typeface="Lato"/>
              <a:cs typeface="Lato"/>
              <a:sym typeface="Lato"/>
            </a:endParaRPr>
          </a:p>
        </p:txBody>
      </p:sp>
      <p:sp>
        <p:nvSpPr>
          <p:cNvPr id="119" name="Google Shape;119;p19"/>
          <p:cNvSpPr txBox="1"/>
          <p:nvPr>
            <p:ph idx="4294967295" type="body"/>
          </p:nvPr>
        </p:nvSpPr>
        <p:spPr>
          <a:xfrm>
            <a:off x="1585500" y="1377475"/>
            <a:ext cx="5906700" cy="332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s" sz="1200">
                <a:latin typeface="Raleway"/>
                <a:ea typeface="Raleway"/>
                <a:cs typeface="Raleway"/>
                <a:sym typeface="Raleway"/>
              </a:rPr>
              <a:t>La base de datos fue obtenida en la plataforma de kaggle, el enlace es el siguiente</a:t>
            </a:r>
            <a:r>
              <a:rPr lang="es" sz="1200">
                <a:latin typeface="Raleway"/>
                <a:ea typeface="Raleway"/>
                <a:cs typeface="Raleway"/>
                <a:sym typeface="Raleway"/>
              </a:rPr>
              <a:t>: </a:t>
            </a:r>
            <a:r>
              <a:rPr lang="es" sz="900">
                <a:latin typeface="Raleway"/>
                <a:ea typeface="Raleway"/>
                <a:cs typeface="Raleway"/>
                <a:sym typeface="Raleway"/>
              </a:rPr>
              <a:t>https://www.kaggle.com/datasets/iammustafatz/diabetes-prediction-dataset</a:t>
            </a:r>
            <a:endParaRPr sz="900">
              <a:latin typeface="Raleway"/>
              <a:ea typeface="Raleway"/>
              <a:cs typeface="Raleway"/>
              <a:sym typeface="Raleway"/>
            </a:endParaRPr>
          </a:p>
          <a:p>
            <a:pPr indent="-317500" lvl="0" marL="457200" rtl="0" algn="l">
              <a:lnSpc>
                <a:spcPct val="100000"/>
              </a:lnSpc>
              <a:spcBef>
                <a:spcPts val="1300"/>
              </a:spcBef>
              <a:spcAft>
                <a:spcPts val="0"/>
              </a:spcAft>
              <a:buClr>
                <a:schemeClr val="dk1"/>
              </a:buClr>
              <a:buSzPts val="1400"/>
              <a:buFont typeface="Raleway"/>
              <a:buChar char="➔"/>
            </a:pPr>
            <a:r>
              <a:rPr b="1" lang="es" sz="1400">
                <a:solidFill>
                  <a:schemeClr val="dk1"/>
                </a:solidFill>
                <a:latin typeface="Raleway"/>
                <a:ea typeface="Raleway"/>
                <a:cs typeface="Raleway"/>
                <a:sym typeface="Raleway"/>
              </a:rPr>
              <a:t>¿De donde procede los datos?</a:t>
            </a:r>
            <a:br>
              <a:rPr lang="es" sz="1200">
                <a:latin typeface="Raleway"/>
                <a:ea typeface="Raleway"/>
                <a:cs typeface="Raleway"/>
                <a:sym typeface="Raleway"/>
              </a:rPr>
            </a:br>
            <a:r>
              <a:rPr lang="es" sz="1200">
                <a:latin typeface="Raleway"/>
                <a:ea typeface="Raleway"/>
                <a:cs typeface="Raleway"/>
                <a:sym typeface="Raleway"/>
              </a:rPr>
              <a:t>En cuanto a la procedencia de los datos, el creador del dataset no menciona su lugar de origen, pero asegura que es un conjunto de datos comúnmente utilizado en el campo de la predicción de la diabetes y ha sido ampliamente estudiado y analizado por investigadores y científicos de datos.</a:t>
            </a:r>
            <a:endParaRPr sz="1200">
              <a:latin typeface="Raleway"/>
              <a:ea typeface="Raleway"/>
              <a:cs typeface="Raleway"/>
              <a:sym typeface="Raleway"/>
            </a:endParaRPr>
          </a:p>
          <a:p>
            <a:pPr indent="-317500" lvl="0" marL="457200" rtl="0" algn="l">
              <a:lnSpc>
                <a:spcPct val="100000"/>
              </a:lnSpc>
              <a:spcBef>
                <a:spcPts val="700"/>
              </a:spcBef>
              <a:spcAft>
                <a:spcPts val="700"/>
              </a:spcAft>
              <a:buClr>
                <a:schemeClr val="dk1"/>
              </a:buClr>
              <a:buSzPts val="1400"/>
              <a:buFont typeface="Raleway"/>
              <a:buChar char="➔"/>
            </a:pPr>
            <a:r>
              <a:rPr b="1" lang="es" sz="1400">
                <a:solidFill>
                  <a:schemeClr val="dk1"/>
                </a:solidFill>
                <a:latin typeface="Raleway"/>
                <a:ea typeface="Raleway"/>
                <a:cs typeface="Raleway"/>
                <a:sym typeface="Raleway"/>
              </a:rPr>
              <a:t>¿Cuales son las columnas?</a:t>
            </a:r>
            <a:br>
              <a:rPr lang="es" sz="1400">
                <a:latin typeface="Raleway"/>
                <a:ea typeface="Raleway"/>
                <a:cs typeface="Raleway"/>
                <a:sym typeface="Raleway"/>
              </a:rPr>
            </a:br>
            <a:r>
              <a:rPr lang="es" sz="1200">
                <a:latin typeface="Raleway"/>
                <a:ea typeface="Raleway"/>
                <a:cs typeface="Raleway"/>
                <a:sym typeface="Raleway"/>
              </a:rPr>
              <a:t>En total se tienen 9 columnas, el </a:t>
            </a:r>
            <a:r>
              <a:rPr lang="es" sz="1200">
                <a:latin typeface="Raleway"/>
                <a:ea typeface="Raleway"/>
                <a:cs typeface="Raleway"/>
                <a:sym typeface="Raleway"/>
              </a:rPr>
              <a:t>género</a:t>
            </a:r>
            <a:r>
              <a:rPr lang="es" sz="1200">
                <a:latin typeface="Raleway"/>
                <a:ea typeface="Raleway"/>
                <a:cs typeface="Raleway"/>
                <a:sym typeface="Raleway"/>
              </a:rPr>
              <a:t>, la edad, hypertension, </a:t>
            </a:r>
            <a:r>
              <a:rPr lang="es" sz="1200">
                <a:latin typeface="Raleway"/>
                <a:ea typeface="Raleway"/>
                <a:cs typeface="Raleway"/>
                <a:sym typeface="Raleway"/>
              </a:rPr>
              <a:t>problemas</a:t>
            </a:r>
            <a:r>
              <a:rPr lang="es" sz="1200">
                <a:latin typeface="Raleway"/>
                <a:ea typeface="Raleway"/>
                <a:cs typeface="Raleway"/>
                <a:sym typeface="Raleway"/>
              </a:rPr>
              <a:t> del corazón, historial de fumador, </a:t>
            </a:r>
            <a:r>
              <a:rPr lang="es" sz="1200">
                <a:latin typeface="Raleway"/>
                <a:ea typeface="Raleway"/>
                <a:cs typeface="Raleway"/>
                <a:sym typeface="Raleway"/>
              </a:rPr>
              <a:t>índice</a:t>
            </a:r>
            <a:r>
              <a:rPr lang="es" sz="1200">
                <a:latin typeface="Raleway"/>
                <a:ea typeface="Raleway"/>
                <a:cs typeface="Raleway"/>
                <a:sym typeface="Raleway"/>
              </a:rPr>
              <a:t> de masa corporal, prueba de A1c o  HbA1c, nivel de glucosa de sangre y diabetes</a:t>
            </a:r>
            <a:r>
              <a:rPr lang="es" sz="1200">
                <a:latin typeface="Raleway"/>
                <a:ea typeface="Raleway"/>
                <a:cs typeface="Raleway"/>
                <a:sym typeface="Raleway"/>
              </a:rPr>
              <a:t>.</a:t>
            </a: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0"/>
          <p:cNvPicPr preferRelativeResize="0"/>
          <p:nvPr/>
        </p:nvPicPr>
        <p:blipFill>
          <a:blip r:embed="rId3">
            <a:alphaModFix/>
          </a:blip>
          <a:stretch>
            <a:fillRect/>
          </a:stretch>
        </p:blipFill>
        <p:spPr>
          <a:xfrm>
            <a:off x="0" y="0"/>
            <a:ext cx="9144003" cy="5143501"/>
          </a:xfrm>
          <a:prstGeom prst="rect">
            <a:avLst/>
          </a:prstGeom>
          <a:noFill/>
          <a:ln>
            <a:noFill/>
          </a:ln>
        </p:spPr>
      </p:pic>
      <p:pic>
        <p:nvPicPr>
          <p:cNvPr id="125" name="Google Shape;125;p20"/>
          <p:cNvPicPr preferRelativeResize="0"/>
          <p:nvPr/>
        </p:nvPicPr>
        <p:blipFill>
          <a:blip r:embed="rId4">
            <a:alphaModFix/>
          </a:blip>
          <a:stretch>
            <a:fillRect/>
          </a:stretch>
        </p:blipFill>
        <p:spPr>
          <a:xfrm>
            <a:off x="271400" y="334725"/>
            <a:ext cx="4878624" cy="2185275"/>
          </a:xfrm>
          <a:prstGeom prst="rect">
            <a:avLst/>
          </a:prstGeom>
          <a:noFill/>
          <a:ln>
            <a:noFill/>
          </a:ln>
        </p:spPr>
      </p:pic>
      <p:pic>
        <p:nvPicPr>
          <p:cNvPr id="126" name="Google Shape;126;p20"/>
          <p:cNvPicPr preferRelativeResize="0"/>
          <p:nvPr/>
        </p:nvPicPr>
        <p:blipFill>
          <a:blip r:embed="rId5">
            <a:alphaModFix/>
          </a:blip>
          <a:stretch>
            <a:fillRect/>
          </a:stretch>
        </p:blipFill>
        <p:spPr>
          <a:xfrm>
            <a:off x="5866338" y="2838550"/>
            <a:ext cx="2295525" cy="1771650"/>
          </a:xfrm>
          <a:prstGeom prst="rect">
            <a:avLst/>
          </a:prstGeom>
          <a:noFill/>
          <a:ln>
            <a:noFill/>
          </a:ln>
        </p:spPr>
      </p:pic>
      <p:pic>
        <p:nvPicPr>
          <p:cNvPr id="127" name="Google Shape;127;p20"/>
          <p:cNvPicPr preferRelativeResize="0"/>
          <p:nvPr/>
        </p:nvPicPr>
        <p:blipFill>
          <a:blip r:embed="rId6">
            <a:alphaModFix/>
          </a:blip>
          <a:stretch>
            <a:fillRect/>
          </a:stretch>
        </p:blipFill>
        <p:spPr>
          <a:xfrm>
            <a:off x="790725" y="3240375"/>
            <a:ext cx="2206850" cy="149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pic>
        <p:nvPicPr>
          <p:cNvPr id="132" name="Google Shape;132;p21"/>
          <p:cNvPicPr preferRelativeResize="0"/>
          <p:nvPr/>
        </p:nvPicPr>
        <p:blipFill rotWithShape="1">
          <a:blip r:embed="rId3">
            <a:alphaModFix/>
          </a:blip>
          <a:srcRect b="7806" l="0" r="0" t="7798"/>
          <a:stretch/>
        </p:blipFill>
        <p:spPr>
          <a:xfrm>
            <a:off x="0" y="0"/>
            <a:ext cx="9143997" cy="5143497"/>
          </a:xfrm>
          <a:prstGeom prst="rect">
            <a:avLst/>
          </a:prstGeom>
          <a:noFill/>
          <a:ln>
            <a:noFill/>
          </a:ln>
        </p:spPr>
      </p:pic>
      <p:sp>
        <p:nvSpPr>
          <p:cNvPr id="133" name="Google Shape;133;p21"/>
          <p:cNvSpPr/>
          <p:nvPr/>
        </p:nvSpPr>
        <p:spPr>
          <a:xfrm>
            <a:off x="283000" y="297900"/>
            <a:ext cx="45477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1"/>
          <p:cNvPicPr preferRelativeResize="0"/>
          <p:nvPr/>
        </p:nvPicPr>
        <p:blipFill rotWithShape="1">
          <a:blip r:embed="rId4">
            <a:alphaModFix/>
          </a:blip>
          <a:srcRect b="51052" l="0" r="33025" t="0"/>
          <a:stretch/>
        </p:blipFill>
        <p:spPr>
          <a:xfrm>
            <a:off x="362238" y="860375"/>
            <a:ext cx="4389226" cy="3324774"/>
          </a:xfrm>
          <a:prstGeom prst="rect">
            <a:avLst/>
          </a:prstGeom>
          <a:noFill/>
          <a:ln>
            <a:noFill/>
          </a:ln>
        </p:spPr>
      </p:pic>
      <p:pic>
        <p:nvPicPr>
          <p:cNvPr id="135" name="Google Shape;135;p21"/>
          <p:cNvPicPr preferRelativeResize="0"/>
          <p:nvPr/>
        </p:nvPicPr>
        <p:blipFill>
          <a:blip r:embed="rId5">
            <a:alphaModFix/>
          </a:blip>
          <a:stretch>
            <a:fillRect/>
          </a:stretch>
        </p:blipFill>
        <p:spPr>
          <a:xfrm>
            <a:off x="5075875" y="1220725"/>
            <a:ext cx="3823351" cy="2804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