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11/9/2024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11/9/2024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11/9/2024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11/9/2024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11/9/2024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50BB3-80A7-00A7-360A-5423183793E7}"/>
              </a:ext>
            </a:extLst>
          </p:cNvPr>
          <p:cNvSpPr>
            <a:spLocks noGrp="1"/>
          </p:cNvSpPr>
          <p:nvPr>
            <p:ph type="ctrTitle"/>
          </p:nvPr>
        </p:nvSpPr>
        <p:spPr>
          <a:xfrm>
            <a:off x="1261402" y="2730240"/>
            <a:ext cx="10318418" cy="1616677"/>
          </a:xfrm>
        </p:spPr>
        <p:txBody>
          <a:bodyPr/>
          <a:lstStyle/>
          <a:p>
            <a:r>
              <a:rPr lang="fr-FR" sz="4000" dirty="0">
                <a:latin typeface="Times New Roman" panose="02020603050405020304" pitchFamily="18" charset="0"/>
                <a:cs typeface="Times New Roman" panose="02020603050405020304" pitchFamily="18" charset="0"/>
              </a:rPr>
              <a:t>PROJET DE BASE DE données</a:t>
            </a:r>
          </a:p>
        </p:txBody>
      </p:sp>
    </p:spTree>
    <p:extLst>
      <p:ext uri="{BB962C8B-B14F-4D97-AF65-F5344CB8AC3E}">
        <p14:creationId xmlns:p14="http://schemas.microsoft.com/office/powerpoint/2010/main" val="2485850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4412" y="3807726"/>
            <a:ext cx="9868145" cy="1487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Times New Roman" panose="02020603050405020304" pitchFamily="18" charset="0"/>
                <a:cs typeface="Times New Roman" panose="02020603050405020304" pitchFamily="18" charset="0"/>
              </a:rPr>
              <a:t>Ce bout de code nous permet de gérer les erreurs potentielles rencontrées lors de la connexion en retournant certaines phrases nous permettant de savoir exactement les erreurs </a:t>
            </a:r>
            <a:r>
              <a:rPr lang="fr-FR" sz="2000" dirty="0" smtClean="0">
                <a:solidFill>
                  <a:schemeClr val="tx1"/>
                </a:solidFill>
                <a:latin typeface="Times New Roman" panose="02020603050405020304" pitchFamily="18" charset="0"/>
                <a:cs typeface="Times New Roman" panose="02020603050405020304" pitchFamily="18" charset="0"/>
              </a:rPr>
              <a:t>commises.  </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Espace réservé du contenu 5"/>
          <p:cNvSpPr>
            <a:spLocks noGrp="1"/>
          </p:cNvSpPr>
          <p:nvPr>
            <p:ph idx="1"/>
          </p:nvPr>
        </p:nvSpPr>
        <p:spPr>
          <a:xfrm>
            <a:off x="1251678" y="629291"/>
            <a:ext cx="10178322" cy="5250302"/>
          </a:xfrm>
        </p:spPr>
        <p:txBody>
          <a:bodyPr/>
          <a:lstStyle/>
          <a:p>
            <a:endParaRPr lang="fr-FR"/>
          </a:p>
        </p:txBody>
      </p:sp>
      <p:pic>
        <p:nvPicPr>
          <p:cNvPr id="7" name="Image 6"/>
          <p:cNvPicPr>
            <a:picLocks noChangeAspect="1"/>
          </p:cNvPicPr>
          <p:nvPr/>
        </p:nvPicPr>
        <p:blipFill>
          <a:blip r:embed="rId2"/>
          <a:stretch>
            <a:fillRect/>
          </a:stretch>
        </p:blipFill>
        <p:spPr>
          <a:xfrm>
            <a:off x="1453397" y="629290"/>
            <a:ext cx="9976603" cy="3178436"/>
          </a:xfrm>
          <a:prstGeom prst="rect">
            <a:avLst/>
          </a:prstGeom>
        </p:spPr>
      </p:pic>
    </p:spTree>
    <p:extLst>
      <p:ext uri="{BB962C8B-B14F-4D97-AF65-F5344CB8AC3E}">
        <p14:creationId xmlns:p14="http://schemas.microsoft.com/office/powerpoint/2010/main" val="65306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678" y="382385"/>
            <a:ext cx="10178322" cy="2074212"/>
          </a:xfrm>
        </p:spPr>
        <p:txBody>
          <a:bodyPr>
            <a:noAutofit/>
          </a:bodyPr>
          <a:lstStyle/>
          <a:p>
            <a:r>
              <a:rPr lang="fr-FR" sz="2000" dirty="0">
                <a:latin typeface="Times New Roman" panose="02020603050405020304" pitchFamily="18" charset="0"/>
                <a:cs typeface="Times New Roman" panose="02020603050405020304" pitchFamily="18" charset="0"/>
              </a:rPr>
              <a:t>Nous passons maintenant aux requêtes effectuées et les résultats retournés sont mis sous forme de liste et sont affichés après chaque requête. </a:t>
            </a:r>
            <a:r>
              <a:rPr lang="fr-FR" sz="2000" dirty="0" smtClean="0">
                <a:latin typeface="Times New Roman" panose="02020603050405020304" pitchFamily="18" charset="0"/>
                <a:cs typeface="Times New Roman" panose="02020603050405020304" pitchFamily="18" charset="0"/>
              </a:rPr>
              <a:t/>
            </a:r>
            <a:br>
              <a:rPr lang="fr-FR" sz="2000" dirty="0" smtClean="0">
                <a:latin typeface="Times New Roman" panose="02020603050405020304" pitchFamily="18" charset="0"/>
                <a:cs typeface="Times New Roman" panose="02020603050405020304" pitchFamily="18" charset="0"/>
              </a:rPr>
            </a:b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Dans cette capture d’écran se trouve notre première </a:t>
            </a:r>
            <a:r>
              <a:rPr lang="fr-FR" sz="2000" dirty="0" smtClean="0">
                <a:latin typeface="Times New Roman" panose="02020603050405020304" pitchFamily="18" charset="0"/>
                <a:cs typeface="Times New Roman" panose="02020603050405020304" pitchFamily="18" charset="0"/>
              </a:rPr>
              <a:t>requête </a:t>
            </a:r>
            <a:r>
              <a:rPr lang="fr-FR" sz="2000" dirty="0">
                <a:latin typeface="Times New Roman" panose="02020603050405020304" pitchFamily="18" charset="0"/>
                <a:cs typeface="Times New Roman" panose="02020603050405020304" pitchFamily="18" charset="0"/>
              </a:rPr>
              <a:t>après que la connexion à la base de données ait réussi. </a:t>
            </a:r>
          </a:p>
        </p:txBody>
      </p:sp>
      <p:pic>
        <p:nvPicPr>
          <p:cNvPr id="4" name="Espace réservé du contenu 3"/>
          <p:cNvPicPr>
            <a:picLocks noGrp="1" noChangeAspect="1"/>
          </p:cNvPicPr>
          <p:nvPr>
            <p:ph idx="1"/>
          </p:nvPr>
        </p:nvPicPr>
        <p:blipFill>
          <a:blip r:embed="rId2"/>
          <a:stretch>
            <a:fillRect/>
          </a:stretch>
        </p:blipFill>
        <p:spPr>
          <a:xfrm>
            <a:off x="1251677" y="2630675"/>
            <a:ext cx="10178323" cy="2405347"/>
          </a:xfrm>
          <a:prstGeom prst="rect">
            <a:avLst/>
          </a:prstGeom>
        </p:spPr>
      </p:pic>
      <p:pic>
        <p:nvPicPr>
          <p:cNvPr id="5" name="Picture 681"/>
          <p:cNvPicPr/>
          <p:nvPr/>
        </p:nvPicPr>
        <p:blipFill>
          <a:blip r:embed="rId3"/>
          <a:stretch>
            <a:fillRect/>
          </a:stretch>
        </p:blipFill>
        <p:spPr>
          <a:xfrm>
            <a:off x="1251677" y="5210099"/>
            <a:ext cx="3989063" cy="1504599"/>
          </a:xfrm>
          <a:prstGeom prst="rect">
            <a:avLst/>
          </a:prstGeom>
        </p:spPr>
      </p:pic>
      <p:sp>
        <p:nvSpPr>
          <p:cNvPr id="6" name="Flèche droite 5"/>
          <p:cNvSpPr/>
          <p:nvPr/>
        </p:nvSpPr>
        <p:spPr>
          <a:xfrm>
            <a:off x="5240740" y="5614380"/>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6428096" y="5036022"/>
            <a:ext cx="5377217" cy="155584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8" name="Rectangle 7"/>
          <p:cNvSpPr/>
          <p:nvPr/>
        </p:nvSpPr>
        <p:spPr>
          <a:xfrm>
            <a:off x="6340838" y="5664085"/>
            <a:ext cx="5595582"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Cette requête nous renvoie les produits dont le prix unitaire est supérieur à 25000 FCFA. </a:t>
            </a:r>
            <a:endParaRPr lang="fr-FR" dirty="0"/>
          </a:p>
        </p:txBody>
      </p:sp>
    </p:spTree>
    <p:extLst>
      <p:ext uri="{BB962C8B-B14F-4D97-AF65-F5344CB8AC3E}">
        <p14:creationId xmlns:p14="http://schemas.microsoft.com/office/powerpoint/2010/main" val="122900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indent="-457200">
              <a:buFont typeface="Arial" panose="020B0604020202020204" pitchFamily="34" charset="0"/>
              <a:buChar char="•"/>
            </a:pPr>
            <a:r>
              <a:rPr lang="fr-FR" sz="2700" dirty="0">
                <a:latin typeface="Times New Roman" panose="02020603050405020304" pitchFamily="18" charset="0"/>
                <a:cs typeface="Times New Roman" panose="02020603050405020304" pitchFamily="18" charset="0"/>
              </a:rPr>
              <a:t>Celle-ci retourne les prénoms et les noms des clients dont l</a:t>
            </a:r>
            <a:r>
              <a:rPr lang="fr-FR" sz="2700" dirty="0" smtClean="0">
                <a:latin typeface="Times New Roman" panose="02020603050405020304" pitchFamily="18" charset="0"/>
                <a:cs typeface="Times New Roman" panose="02020603050405020304" pitchFamily="18" charset="0"/>
              </a:rPr>
              <a:t>‘« </a:t>
            </a:r>
            <a:r>
              <a:rPr lang="fr-FR" sz="2700" dirty="0" err="1" smtClean="0">
                <a:latin typeface="Times New Roman" panose="02020603050405020304" pitchFamily="18" charset="0"/>
                <a:cs typeface="Times New Roman" panose="02020603050405020304" pitchFamily="18" charset="0"/>
              </a:rPr>
              <a:t>idClient</a:t>
            </a:r>
            <a:r>
              <a:rPr lang="fr-FR" sz="2700" dirty="0" smtClean="0">
                <a:latin typeface="Times New Roman" panose="02020603050405020304" pitchFamily="18" charset="0"/>
                <a:cs typeface="Times New Roman" panose="02020603050405020304" pitchFamily="18" charset="0"/>
              </a:rPr>
              <a:t> » </a:t>
            </a:r>
            <a:r>
              <a:rPr lang="fr-FR" sz="2700" dirty="0">
                <a:latin typeface="Times New Roman" panose="02020603050405020304" pitchFamily="18" charset="0"/>
                <a:cs typeface="Times New Roman" panose="02020603050405020304" pitchFamily="18" charset="0"/>
              </a:rPr>
              <a:t>est supérieur ou égal à </a:t>
            </a:r>
            <a:r>
              <a:rPr lang="fr-FR" sz="2700" dirty="0" smtClean="0">
                <a:latin typeface="Times New Roman" panose="02020603050405020304" pitchFamily="18" charset="0"/>
                <a:cs typeface="Times New Roman" panose="02020603050405020304" pitchFamily="18" charset="0"/>
              </a:rPr>
              <a:t>3. </a:t>
            </a:r>
            <a:r>
              <a:rPr lang="fr-FR" dirty="0"/>
              <a:t/>
            </a:r>
            <a:br>
              <a:rPr lang="fr-FR" dirty="0"/>
            </a:br>
            <a:endParaRPr lang="fr-FR" dirty="0"/>
          </a:p>
        </p:txBody>
      </p:sp>
      <p:sp>
        <p:nvSpPr>
          <p:cNvPr id="4" name="Flèche droite 3"/>
          <p:cNvSpPr/>
          <p:nvPr/>
        </p:nvSpPr>
        <p:spPr>
          <a:xfrm rot="5400000">
            <a:off x="5371848" y="144904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 name="Picture 921"/>
          <p:cNvPicPr>
            <a:picLocks noGrp="1"/>
          </p:cNvPicPr>
          <p:nvPr>
            <p:ph idx="1"/>
          </p:nvPr>
        </p:nvPicPr>
        <p:blipFill>
          <a:blip r:embed="rId2"/>
          <a:stretch>
            <a:fillRect/>
          </a:stretch>
        </p:blipFill>
        <p:spPr>
          <a:xfrm>
            <a:off x="6505575" y="4264389"/>
            <a:ext cx="4924425" cy="2286536"/>
          </a:xfrm>
          <a:prstGeom prst="rect">
            <a:avLst/>
          </a:prstGeom>
        </p:spPr>
      </p:pic>
      <p:pic>
        <p:nvPicPr>
          <p:cNvPr id="6" name="Image 5"/>
          <p:cNvPicPr>
            <a:picLocks noChangeAspect="1"/>
          </p:cNvPicPr>
          <p:nvPr/>
        </p:nvPicPr>
        <p:blipFill>
          <a:blip r:embed="rId3"/>
          <a:stretch>
            <a:fillRect/>
          </a:stretch>
        </p:blipFill>
        <p:spPr>
          <a:xfrm>
            <a:off x="1103135" y="2281564"/>
            <a:ext cx="10326865" cy="1780494"/>
          </a:xfrm>
          <a:prstGeom prst="rect">
            <a:avLst/>
          </a:prstGeom>
        </p:spPr>
      </p:pic>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65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1600" dirty="0">
                <a:latin typeface="Times New Roman" panose="02020603050405020304" pitchFamily="18" charset="0"/>
                <a:cs typeface="Times New Roman" panose="02020603050405020304" pitchFamily="18" charset="0"/>
              </a:rPr>
              <a:t>La capture ci-dessous renvoie, s’il y’en a, les clients qui n’ont pas encore effectué de commande, sinon la phrase « aucun résultat trouvé ». Et pour cela, nous avons fait une jointure entre les tables Client et Commande. </a:t>
            </a:r>
            <a:br>
              <a:rPr lang="fr-FR" sz="1600" dirty="0">
                <a:latin typeface="Times New Roman" panose="02020603050405020304" pitchFamily="18" charset="0"/>
                <a:cs typeface="Times New Roman" panose="02020603050405020304" pitchFamily="18" charset="0"/>
              </a:rPr>
            </a:br>
            <a:r>
              <a:rPr lang="fr-FR" sz="600" dirty="0">
                <a:latin typeface="Times New Roman" panose="02020603050405020304" pitchFamily="18" charset="0"/>
                <a:cs typeface="Times New Roman" panose="02020603050405020304" pitchFamily="18" charset="0"/>
              </a:rPr>
              <a:t/>
            </a:r>
            <a:br>
              <a:rPr lang="fr-FR" sz="600" dirty="0">
                <a:latin typeface="Times New Roman" panose="02020603050405020304" pitchFamily="18" charset="0"/>
                <a:cs typeface="Times New Roman" panose="02020603050405020304" pitchFamily="18" charset="0"/>
              </a:rPr>
            </a:br>
            <a:r>
              <a:rPr lang="fr-FR" sz="600" dirty="0">
                <a:latin typeface="Times New Roman" panose="02020603050405020304" pitchFamily="18" charset="0"/>
                <a:cs typeface="Times New Roman" panose="02020603050405020304" pitchFamily="18" charset="0"/>
              </a:rPr>
              <a:t/>
            </a:r>
            <a:br>
              <a:rPr lang="fr-FR" sz="600" dirty="0">
                <a:latin typeface="Times New Roman" panose="02020603050405020304" pitchFamily="18" charset="0"/>
                <a:cs typeface="Times New Roman" panose="02020603050405020304" pitchFamily="18" charset="0"/>
              </a:rPr>
            </a:br>
            <a:endParaRPr lang="fr-FR" sz="600" dirty="0">
              <a:latin typeface="Times New Roman" panose="02020603050405020304" pitchFamily="18" charset="0"/>
              <a:cs typeface="Times New Roman" panose="02020603050405020304" pitchFamily="18" charset="0"/>
            </a:endParaRPr>
          </a:p>
        </p:txBody>
      </p:sp>
      <p:sp>
        <p:nvSpPr>
          <p:cNvPr id="4" name="Flèche droite 3"/>
          <p:cNvSpPr/>
          <p:nvPr/>
        </p:nvSpPr>
        <p:spPr>
          <a:xfrm rot="5400000">
            <a:off x="5371848" y="144904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2"/>
          <a:stretch>
            <a:fillRect/>
          </a:stretch>
        </p:blipFill>
        <p:spPr>
          <a:xfrm>
            <a:off x="1251678" y="2524125"/>
            <a:ext cx="10178321" cy="1809750"/>
          </a:xfrm>
          <a:prstGeom prst="rect">
            <a:avLst/>
          </a:prstGeom>
        </p:spPr>
      </p:pic>
      <p:pic>
        <p:nvPicPr>
          <p:cNvPr id="10" name="Picture 923"/>
          <p:cNvPicPr/>
          <p:nvPr/>
        </p:nvPicPr>
        <p:blipFill>
          <a:blip r:embed="rId3"/>
          <a:stretch>
            <a:fillRect/>
          </a:stretch>
        </p:blipFill>
        <p:spPr>
          <a:xfrm>
            <a:off x="6919130" y="4765167"/>
            <a:ext cx="4686300" cy="1114425"/>
          </a:xfrm>
          <a:prstGeom prst="rect">
            <a:avLst/>
          </a:prstGeom>
        </p:spPr>
      </p:pic>
    </p:spTree>
    <p:extLst>
      <p:ext uri="{BB962C8B-B14F-4D97-AF65-F5344CB8AC3E}">
        <p14:creationId xmlns:p14="http://schemas.microsoft.com/office/powerpoint/2010/main" val="255687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1800" dirty="0" smtClean="0">
                <a:latin typeface="Times New Roman" panose="02020603050405020304" pitchFamily="18" charset="0"/>
                <a:cs typeface="Times New Roman" panose="02020603050405020304" pitchFamily="18" charset="0"/>
              </a:rPr>
              <a:t>Cette </a:t>
            </a:r>
            <a:r>
              <a:rPr lang="fr-FR" sz="1800" dirty="0">
                <a:latin typeface="Times New Roman" panose="02020603050405020304" pitchFamily="18" charset="0"/>
                <a:cs typeface="Times New Roman" panose="02020603050405020304" pitchFamily="18" charset="0"/>
              </a:rPr>
              <a:t>requête retourne les produits, les noms des clients ainsi que les dates des commandes en utilisant la jointure entre nos trois tables que sont : Produit, Client et Commande </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
            </a:r>
            <a:br>
              <a:rPr lang="fr-FR" sz="1800" dirty="0">
                <a:latin typeface="Times New Roman" panose="02020603050405020304" pitchFamily="18" charset="0"/>
                <a:cs typeface="Times New Roman" panose="02020603050405020304" pitchFamily="18" charset="0"/>
              </a:rPr>
            </a:br>
            <a:endParaRPr lang="fr-FR" sz="1800" dirty="0">
              <a:latin typeface="Times New Roman" panose="02020603050405020304" pitchFamily="18" charset="0"/>
              <a:cs typeface="Times New Roman" panose="02020603050405020304" pitchFamily="18" charset="0"/>
            </a:endParaRP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9" name="Picture 1038"/>
          <p:cNvPicPr/>
          <p:nvPr/>
        </p:nvPicPr>
        <p:blipFill>
          <a:blip r:embed="rId2"/>
          <a:stretch>
            <a:fillRect/>
          </a:stretch>
        </p:blipFill>
        <p:spPr>
          <a:xfrm>
            <a:off x="6467475" y="4348662"/>
            <a:ext cx="4962525" cy="2428875"/>
          </a:xfrm>
          <a:prstGeom prst="rect">
            <a:avLst/>
          </a:prstGeom>
        </p:spPr>
      </p:pic>
      <p:pic>
        <p:nvPicPr>
          <p:cNvPr id="10" name="Image 9"/>
          <p:cNvPicPr>
            <a:picLocks noChangeAspect="1"/>
          </p:cNvPicPr>
          <p:nvPr/>
        </p:nvPicPr>
        <p:blipFill>
          <a:blip r:embed="rId3"/>
          <a:stretch>
            <a:fillRect/>
          </a:stretch>
        </p:blipFill>
        <p:spPr>
          <a:xfrm>
            <a:off x="1251679" y="2179059"/>
            <a:ext cx="10178322" cy="2051299"/>
          </a:xfrm>
          <a:prstGeom prst="rect">
            <a:avLst/>
          </a:prstGeom>
        </p:spPr>
      </p:pic>
    </p:spTree>
    <p:extLst>
      <p:ext uri="{BB962C8B-B14F-4D97-AF65-F5344CB8AC3E}">
        <p14:creationId xmlns:p14="http://schemas.microsoft.com/office/powerpoint/2010/main" val="383191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1800" dirty="0" smtClean="0">
                <a:latin typeface="Times New Roman" panose="02020603050405020304" pitchFamily="18" charset="0"/>
                <a:cs typeface="Times New Roman" panose="02020603050405020304" pitchFamily="18" charset="0"/>
              </a:rPr>
              <a:t>Cette </a:t>
            </a:r>
            <a:r>
              <a:rPr lang="fr-FR" sz="1800" dirty="0">
                <a:latin typeface="Times New Roman" panose="02020603050405020304" pitchFamily="18" charset="0"/>
                <a:cs typeface="Times New Roman" panose="02020603050405020304" pitchFamily="18" charset="0"/>
              </a:rPr>
              <a:t>requête retourne les produits, les noms des clients ainsi que les dates des commandes en utilisant la jointure entre nos trois tables que sont : Produit, Client et Commande </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
            </a:r>
            <a:br>
              <a:rPr lang="fr-FR" sz="1800" dirty="0">
                <a:latin typeface="Times New Roman" panose="02020603050405020304" pitchFamily="18" charset="0"/>
                <a:cs typeface="Times New Roman" panose="02020603050405020304" pitchFamily="18" charset="0"/>
              </a:rPr>
            </a:br>
            <a:endParaRPr lang="fr-FR" sz="1800" dirty="0">
              <a:latin typeface="Times New Roman" panose="02020603050405020304" pitchFamily="18" charset="0"/>
              <a:cs typeface="Times New Roman" panose="02020603050405020304" pitchFamily="18" charset="0"/>
            </a:endParaRP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9" name="Picture 1038"/>
          <p:cNvPicPr/>
          <p:nvPr/>
        </p:nvPicPr>
        <p:blipFill>
          <a:blip r:embed="rId2"/>
          <a:stretch>
            <a:fillRect/>
          </a:stretch>
        </p:blipFill>
        <p:spPr>
          <a:xfrm>
            <a:off x="6467475" y="4348662"/>
            <a:ext cx="4962525" cy="2428875"/>
          </a:xfrm>
          <a:prstGeom prst="rect">
            <a:avLst/>
          </a:prstGeom>
        </p:spPr>
      </p:pic>
      <p:pic>
        <p:nvPicPr>
          <p:cNvPr id="10" name="Image 9"/>
          <p:cNvPicPr>
            <a:picLocks noChangeAspect="1"/>
          </p:cNvPicPr>
          <p:nvPr/>
        </p:nvPicPr>
        <p:blipFill>
          <a:blip r:embed="rId3"/>
          <a:stretch>
            <a:fillRect/>
          </a:stretch>
        </p:blipFill>
        <p:spPr>
          <a:xfrm>
            <a:off x="1251679" y="2179059"/>
            <a:ext cx="10178322" cy="2051299"/>
          </a:xfrm>
          <a:prstGeom prst="rect">
            <a:avLst/>
          </a:prstGeom>
        </p:spPr>
      </p:pic>
    </p:spTree>
    <p:extLst>
      <p:ext uri="{BB962C8B-B14F-4D97-AF65-F5344CB8AC3E}">
        <p14:creationId xmlns:p14="http://schemas.microsoft.com/office/powerpoint/2010/main" val="236323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latin typeface="Times New Roman" panose="02020603050405020304" pitchFamily="18" charset="0"/>
                <a:cs typeface="Times New Roman" panose="02020603050405020304" pitchFamily="18" charset="0"/>
              </a:rPr>
              <a:t>Dans cette requête, nous voulons avoir la liste des produits qui n’ont pas été </a:t>
            </a:r>
            <a:r>
              <a:rPr lang="fr-FR" sz="2400" dirty="0" smtClean="0">
                <a:latin typeface="Times New Roman" panose="02020603050405020304" pitchFamily="18" charset="0"/>
                <a:cs typeface="Times New Roman" panose="02020603050405020304" pitchFamily="18" charset="0"/>
              </a:rPr>
              <a:t>commandés. </a:t>
            </a:r>
            <a:r>
              <a:rPr lang="fr-FR" sz="2400" dirty="0">
                <a:latin typeface="Times New Roman" panose="02020603050405020304" pitchFamily="18" charset="0"/>
                <a:cs typeface="Times New Roman" panose="02020603050405020304" pitchFamily="18" charset="0"/>
              </a:rPr>
              <a:t/>
            </a:r>
            <a:br>
              <a:rPr lang="fr-FR" sz="2400" dirty="0">
                <a:latin typeface="Times New Roman" panose="02020603050405020304" pitchFamily="18" charset="0"/>
                <a:cs typeface="Times New Roman" panose="02020603050405020304" pitchFamily="18" charset="0"/>
              </a:rPr>
            </a:br>
            <a:r>
              <a:rPr lang="fr-FR" sz="900" dirty="0">
                <a:latin typeface="Times New Roman" panose="02020603050405020304" pitchFamily="18" charset="0"/>
                <a:cs typeface="Times New Roman" panose="02020603050405020304" pitchFamily="18" charset="0"/>
              </a:rPr>
              <a:t/>
            </a:r>
            <a:br>
              <a:rPr lang="fr-FR" sz="900" dirty="0">
                <a:latin typeface="Times New Roman" panose="02020603050405020304" pitchFamily="18" charset="0"/>
                <a:cs typeface="Times New Roman" panose="02020603050405020304" pitchFamily="18" charset="0"/>
              </a:rPr>
            </a:br>
            <a:r>
              <a:rPr lang="fr-FR" sz="900" dirty="0">
                <a:latin typeface="Times New Roman" panose="02020603050405020304" pitchFamily="18" charset="0"/>
                <a:cs typeface="Times New Roman" panose="02020603050405020304" pitchFamily="18" charset="0"/>
              </a:rPr>
              <a:t/>
            </a:r>
            <a:br>
              <a:rPr lang="fr-FR" sz="900" dirty="0">
                <a:latin typeface="Times New Roman" panose="02020603050405020304" pitchFamily="18" charset="0"/>
                <a:cs typeface="Times New Roman" panose="02020603050405020304" pitchFamily="18" charset="0"/>
              </a:rPr>
            </a:br>
            <a:endParaRPr lang="fr-FR" sz="900" dirty="0">
              <a:latin typeface="Times New Roman" panose="02020603050405020304" pitchFamily="18" charset="0"/>
              <a:cs typeface="Times New Roman" panose="02020603050405020304" pitchFamily="18" charset="0"/>
            </a:endParaRP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2"/>
          <a:stretch>
            <a:fillRect/>
          </a:stretch>
        </p:blipFill>
        <p:spPr>
          <a:xfrm>
            <a:off x="1251678" y="2256512"/>
            <a:ext cx="10178322" cy="1414735"/>
          </a:xfrm>
          <a:prstGeom prst="rect">
            <a:avLst/>
          </a:prstGeom>
        </p:spPr>
      </p:pic>
      <p:pic>
        <p:nvPicPr>
          <p:cNvPr id="11" name="Picture 1040"/>
          <p:cNvPicPr/>
          <p:nvPr/>
        </p:nvPicPr>
        <p:blipFill>
          <a:blip r:embed="rId3"/>
          <a:stretch>
            <a:fillRect/>
          </a:stretch>
        </p:blipFill>
        <p:spPr>
          <a:xfrm>
            <a:off x="6139288" y="4062428"/>
            <a:ext cx="5290712" cy="2488497"/>
          </a:xfrm>
          <a:prstGeom prst="rect">
            <a:avLst/>
          </a:prstGeom>
        </p:spPr>
      </p:pic>
    </p:spTree>
    <p:extLst>
      <p:ext uri="{BB962C8B-B14F-4D97-AF65-F5344CB8AC3E}">
        <p14:creationId xmlns:p14="http://schemas.microsoft.com/office/powerpoint/2010/main" val="198666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latin typeface="Times New Roman" panose="02020603050405020304" pitchFamily="18" charset="0"/>
                <a:cs typeface="Times New Roman" panose="02020603050405020304" pitchFamily="18" charset="0"/>
              </a:rPr>
              <a:t>Ici, nous effectuons la mise à jour du prix unitaire de l’un de nos produits qu’est la machine à laver. </a:t>
            </a:r>
            <a:br>
              <a:rPr lang="fr-FR" sz="2400" dirty="0">
                <a:latin typeface="Times New Roman" panose="02020603050405020304" pitchFamily="18" charset="0"/>
                <a:cs typeface="Times New Roman" panose="02020603050405020304" pitchFamily="18" charset="0"/>
              </a:rPr>
            </a:br>
            <a:r>
              <a:rPr lang="fr-FR" sz="1050" dirty="0">
                <a:latin typeface="Times New Roman" panose="02020603050405020304" pitchFamily="18" charset="0"/>
                <a:cs typeface="Times New Roman" panose="02020603050405020304" pitchFamily="18" charset="0"/>
              </a:rPr>
              <a:t/>
            </a:r>
            <a:br>
              <a:rPr lang="fr-FR" sz="1050" dirty="0">
                <a:latin typeface="Times New Roman" panose="02020603050405020304" pitchFamily="18" charset="0"/>
                <a:cs typeface="Times New Roman" panose="02020603050405020304" pitchFamily="18" charset="0"/>
              </a:rPr>
            </a:br>
            <a:r>
              <a:rPr lang="fr-FR" sz="200" dirty="0">
                <a:latin typeface="Times New Roman" panose="02020603050405020304" pitchFamily="18" charset="0"/>
                <a:cs typeface="Times New Roman" panose="02020603050405020304" pitchFamily="18" charset="0"/>
              </a:rPr>
              <a:t/>
            </a:r>
            <a:br>
              <a:rPr lang="fr-FR" sz="200" dirty="0">
                <a:latin typeface="Times New Roman" panose="02020603050405020304" pitchFamily="18" charset="0"/>
                <a:cs typeface="Times New Roman" panose="02020603050405020304" pitchFamily="18" charset="0"/>
              </a:rPr>
            </a:br>
            <a:r>
              <a:rPr lang="fr-FR" sz="200" dirty="0">
                <a:latin typeface="Times New Roman" panose="02020603050405020304" pitchFamily="18" charset="0"/>
                <a:cs typeface="Times New Roman" panose="02020603050405020304" pitchFamily="18" charset="0"/>
              </a:rPr>
              <a:t/>
            </a:r>
            <a:br>
              <a:rPr lang="fr-FR" sz="200" dirty="0">
                <a:latin typeface="Times New Roman" panose="02020603050405020304" pitchFamily="18" charset="0"/>
                <a:cs typeface="Times New Roman" panose="02020603050405020304" pitchFamily="18" charset="0"/>
              </a:rPr>
            </a:br>
            <a:endParaRPr lang="fr-FR" sz="200" dirty="0">
              <a:latin typeface="Times New Roman" panose="02020603050405020304" pitchFamily="18" charset="0"/>
              <a:cs typeface="Times New Roman" panose="02020603050405020304" pitchFamily="18" charset="0"/>
            </a:endParaRP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stretch>
            <a:fillRect/>
          </a:stretch>
        </p:blipFill>
        <p:spPr>
          <a:xfrm>
            <a:off x="1251678" y="2294480"/>
            <a:ext cx="10178322" cy="1522344"/>
          </a:xfrm>
          <a:prstGeom prst="rect">
            <a:avLst/>
          </a:prstGeom>
        </p:spPr>
      </p:pic>
      <p:pic>
        <p:nvPicPr>
          <p:cNvPr id="6" name="Image 5"/>
          <p:cNvPicPr>
            <a:picLocks noChangeAspect="1"/>
          </p:cNvPicPr>
          <p:nvPr/>
        </p:nvPicPr>
        <p:blipFill>
          <a:blip r:embed="rId3"/>
          <a:stretch>
            <a:fillRect/>
          </a:stretch>
        </p:blipFill>
        <p:spPr>
          <a:xfrm>
            <a:off x="6505573" y="4264389"/>
            <a:ext cx="4914900" cy="1972638"/>
          </a:xfrm>
          <a:prstGeom prst="rect">
            <a:avLst/>
          </a:prstGeom>
        </p:spPr>
      </p:pic>
    </p:spTree>
    <p:extLst>
      <p:ext uri="{BB962C8B-B14F-4D97-AF65-F5344CB8AC3E}">
        <p14:creationId xmlns:p14="http://schemas.microsoft.com/office/powerpoint/2010/main" val="342518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latin typeface="Times New Roman" panose="02020603050405020304" pitchFamily="18" charset="0"/>
                <a:cs typeface="Times New Roman" panose="02020603050405020304" pitchFamily="18" charset="0"/>
              </a:rPr>
              <a:t>Là, nous cherchons les produits commandés par le client « NDIOGOYE Jean Marcel Waly » </a:t>
            </a: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2"/>
          <a:stretch>
            <a:fillRect/>
          </a:stretch>
        </p:blipFill>
        <p:spPr>
          <a:xfrm>
            <a:off x="1251679" y="2265528"/>
            <a:ext cx="10178322" cy="1610436"/>
          </a:xfrm>
          <a:prstGeom prst="rect">
            <a:avLst/>
          </a:prstGeom>
        </p:spPr>
      </p:pic>
      <p:pic>
        <p:nvPicPr>
          <p:cNvPr id="9" name="Picture 1171"/>
          <p:cNvPicPr/>
          <p:nvPr/>
        </p:nvPicPr>
        <p:blipFill>
          <a:blip r:embed="rId3"/>
          <a:stretch>
            <a:fillRect/>
          </a:stretch>
        </p:blipFill>
        <p:spPr>
          <a:xfrm>
            <a:off x="6486525" y="4355463"/>
            <a:ext cx="4943475" cy="1840621"/>
          </a:xfrm>
          <a:prstGeom prst="rect">
            <a:avLst/>
          </a:prstGeom>
        </p:spPr>
      </p:pic>
    </p:spTree>
    <p:extLst>
      <p:ext uri="{BB962C8B-B14F-4D97-AF65-F5344CB8AC3E}">
        <p14:creationId xmlns:p14="http://schemas.microsoft.com/office/powerpoint/2010/main" val="14094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latin typeface="Times New Roman" panose="02020603050405020304" pitchFamily="18" charset="0"/>
                <a:cs typeface="Times New Roman" panose="02020603050405020304" pitchFamily="18" charset="0"/>
              </a:rPr>
              <a:t>Nous cherchons à trouver les clients qui ont commandé au moins un Réfrigérateur </a:t>
            </a: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9" name="Picture 1173"/>
          <p:cNvPicPr/>
          <p:nvPr/>
        </p:nvPicPr>
        <p:blipFill>
          <a:blip r:embed="rId2"/>
          <a:stretch>
            <a:fillRect/>
          </a:stretch>
        </p:blipFill>
        <p:spPr>
          <a:xfrm>
            <a:off x="6505573" y="4435751"/>
            <a:ext cx="4886325" cy="2115174"/>
          </a:xfrm>
          <a:prstGeom prst="rect">
            <a:avLst/>
          </a:prstGeom>
        </p:spPr>
      </p:pic>
      <p:pic>
        <p:nvPicPr>
          <p:cNvPr id="3" name="Image 2"/>
          <p:cNvPicPr>
            <a:picLocks noChangeAspect="1"/>
          </p:cNvPicPr>
          <p:nvPr/>
        </p:nvPicPr>
        <p:blipFill>
          <a:blip r:embed="rId3"/>
          <a:stretch>
            <a:fillRect/>
          </a:stretch>
        </p:blipFill>
        <p:spPr>
          <a:xfrm>
            <a:off x="1251678" y="2251881"/>
            <a:ext cx="10140220" cy="1524781"/>
          </a:xfrm>
          <a:prstGeom prst="rect">
            <a:avLst/>
          </a:prstGeom>
        </p:spPr>
      </p:pic>
    </p:spTree>
    <p:extLst>
      <p:ext uri="{BB962C8B-B14F-4D97-AF65-F5344CB8AC3E}">
        <p14:creationId xmlns:p14="http://schemas.microsoft.com/office/powerpoint/2010/main" val="320188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7E2532-1EA2-EB5B-919E-3EE824691309}"/>
              </a:ext>
            </a:extLst>
          </p:cNvPr>
          <p:cNvSpPr>
            <a:spLocks noGrp="1"/>
          </p:cNvSpPr>
          <p:nvPr>
            <p:ph type="title"/>
          </p:nvPr>
        </p:nvSpPr>
        <p:spPr>
          <a:xfrm>
            <a:off x="1251678" y="677807"/>
            <a:ext cx="10501532" cy="1207264"/>
          </a:xfrm>
        </p:spPr>
        <p:txBody>
          <a:bodyPr>
            <a:normAutofit fontScale="90000"/>
          </a:bodyPr>
          <a:lstStyle/>
          <a:p>
            <a:r>
              <a:rPr lang="fr-FR" sz="3000" b="1" u="sng" dirty="0">
                <a:latin typeface="Times New Roman" panose="02020603050405020304" pitchFamily="18" charset="0"/>
                <a:cs typeface="Times New Roman" panose="02020603050405020304" pitchFamily="18" charset="0"/>
              </a:rPr>
              <a:t>PROJET : </a:t>
            </a:r>
            <a:r>
              <a:rPr lang="fr-FR" sz="3000" dirty="0">
                <a:latin typeface="Times New Roman" panose="02020603050405020304" pitchFamily="18" charset="0"/>
                <a:cs typeface="Times New Roman" panose="02020603050405020304" pitchFamily="18" charset="0"/>
              </a:rPr>
              <a:t>CREATION D’UNE APPLICATION QUI PERMET DE FAIRE L’INTERFACAGE ENTRE PYTHON ET MySQL</a:t>
            </a:r>
          </a:p>
        </p:txBody>
      </p:sp>
      <p:sp>
        <p:nvSpPr>
          <p:cNvPr id="3" name="Espace réservé du contenu 2">
            <a:extLst>
              <a:ext uri="{FF2B5EF4-FFF2-40B4-BE49-F238E27FC236}">
                <a16:creationId xmlns:a16="http://schemas.microsoft.com/office/drawing/2014/main" id="{BB3DED1A-A5E0-E3F5-B115-0CF62D6924C5}"/>
              </a:ext>
            </a:extLst>
          </p:cNvPr>
          <p:cNvSpPr>
            <a:spLocks noGrp="1"/>
          </p:cNvSpPr>
          <p:nvPr>
            <p:ph idx="1"/>
          </p:nvPr>
        </p:nvSpPr>
        <p:spPr/>
        <p:txBody>
          <a:bodyPr/>
          <a:lstStyle/>
          <a:p>
            <a:pPr marL="0" indent="0">
              <a:buNone/>
            </a:pPr>
            <a:r>
              <a:rPr lang="fr-FR" sz="3000" b="1" u="sng" dirty="0">
                <a:latin typeface="Times New Roman" panose="02020603050405020304" pitchFamily="18" charset="0"/>
                <a:cs typeface="Times New Roman" panose="02020603050405020304" pitchFamily="18" charset="0"/>
              </a:rPr>
              <a:t>Présenté par :</a:t>
            </a:r>
          </a:p>
          <a:p>
            <a:pPr marL="0" indent="0">
              <a:buNone/>
            </a:pPr>
            <a:endParaRPr lang="fr-FR"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dirty="0"/>
              <a:t>Gora DIALLO</a:t>
            </a:r>
          </a:p>
          <a:p>
            <a:pPr>
              <a:buFont typeface="Wingdings" panose="05000000000000000000" pitchFamily="2" charset="2"/>
              <a:buChar char="v"/>
            </a:pPr>
            <a:r>
              <a:rPr lang="fr-FR" dirty="0"/>
              <a:t>Kalidou Alassane DIAO</a:t>
            </a:r>
          </a:p>
          <a:p>
            <a:pPr>
              <a:buFont typeface="Wingdings" panose="05000000000000000000" pitchFamily="2" charset="2"/>
              <a:buChar char="v"/>
            </a:pPr>
            <a:r>
              <a:rPr lang="fr-FR" dirty="0"/>
              <a:t>Khona </a:t>
            </a:r>
            <a:r>
              <a:rPr lang="fr-FR" dirty="0" smtClean="0"/>
              <a:t>FALL</a:t>
            </a:r>
            <a:endParaRPr lang="fr-FR" dirty="0"/>
          </a:p>
          <a:p>
            <a:pPr>
              <a:buFont typeface="Wingdings" panose="05000000000000000000" pitchFamily="2" charset="2"/>
              <a:buChar char="v"/>
            </a:pPr>
            <a:r>
              <a:rPr lang="fr-FR" dirty="0"/>
              <a:t>Jean Marcel Waly NDIOGOYE</a:t>
            </a:r>
          </a:p>
        </p:txBody>
      </p:sp>
      <p:sp>
        <p:nvSpPr>
          <p:cNvPr id="4" name="Rectangle 3"/>
          <p:cNvSpPr/>
          <p:nvPr/>
        </p:nvSpPr>
        <p:spPr>
          <a:xfrm>
            <a:off x="7158250" y="3916907"/>
            <a:ext cx="4271750" cy="1050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smtClean="0">
                <a:solidFill>
                  <a:schemeClr val="tx1"/>
                </a:solidFill>
                <a:latin typeface="Times New Roman" panose="02020603050405020304" pitchFamily="18" charset="0"/>
                <a:cs typeface="Times New Roman" panose="02020603050405020304" pitchFamily="18" charset="0"/>
              </a:rPr>
              <a:t>Professeur :</a:t>
            </a:r>
          </a:p>
          <a:p>
            <a:pPr algn="ctr"/>
            <a:r>
              <a:rPr lang="fr-FR" sz="2700" dirty="0" smtClean="0">
                <a:solidFill>
                  <a:schemeClr val="tx1"/>
                </a:solidFill>
                <a:latin typeface="Times New Roman" panose="02020603050405020304" pitchFamily="18" charset="0"/>
                <a:cs typeface="Times New Roman" panose="02020603050405020304" pitchFamily="18" charset="0"/>
              </a:rPr>
              <a:t>Mr. </a:t>
            </a:r>
            <a:r>
              <a:rPr lang="fr-FR" sz="2700" dirty="0" smtClean="0">
                <a:solidFill>
                  <a:schemeClr val="tx1"/>
                </a:solidFill>
                <a:latin typeface="Times New Roman" panose="02020603050405020304" pitchFamily="18" charset="0"/>
                <a:cs typeface="Times New Roman" panose="02020603050405020304" pitchFamily="18" charset="0"/>
              </a:rPr>
              <a:t>LY</a:t>
            </a:r>
            <a:endParaRPr lang="fr-FR" sz="2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594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a:latin typeface="Times New Roman" panose="02020603050405020304" pitchFamily="18" charset="0"/>
                <a:cs typeface="Times New Roman" panose="02020603050405020304" pitchFamily="18" charset="0"/>
              </a:rPr>
              <a:t>Affichage des commandes effectuées en Aout 2024 </a:t>
            </a:r>
          </a:p>
        </p:txBody>
      </p:sp>
      <p:sp>
        <p:nvSpPr>
          <p:cNvPr id="4" name="Flèche droite 3"/>
          <p:cNvSpPr/>
          <p:nvPr/>
        </p:nvSpPr>
        <p:spPr>
          <a:xfrm rot="5400000">
            <a:off x="5306774" y="1287607"/>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p:cNvSpPr/>
          <p:nvPr/>
        </p:nvSpPr>
        <p:spPr>
          <a:xfrm>
            <a:off x="1251678" y="4264389"/>
            <a:ext cx="2856298" cy="2286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latin typeface="Times New Roman" panose="02020603050405020304" pitchFamily="18" charset="0"/>
                <a:cs typeface="Times New Roman" panose="02020603050405020304" pitchFamily="18" charset="0"/>
              </a:rPr>
              <a:t>RESULTAT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8" name="Flèche droite 7"/>
          <p:cNvSpPr/>
          <p:nvPr/>
        </p:nvSpPr>
        <p:spPr>
          <a:xfrm>
            <a:off x="4822279" y="5059639"/>
            <a:ext cx="968991" cy="6960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stretch>
            <a:fillRect/>
          </a:stretch>
        </p:blipFill>
        <p:spPr>
          <a:xfrm>
            <a:off x="1251678" y="2347415"/>
            <a:ext cx="10178322" cy="1916974"/>
          </a:xfrm>
          <a:prstGeom prst="rect">
            <a:avLst/>
          </a:prstGeom>
        </p:spPr>
      </p:pic>
      <p:pic>
        <p:nvPicPr>
          <p:cNvPr id="10" name="Picture 1175"/>
          <p:cNvPicPr/>
          <p:nvPr/>
        </p:nvPicPr>
        <p:blipFill>
          <a:blip r:embed="rId3"/>
          <a:stretch>
            <a:fillRect/>
          </a:stretch>
        </p:blipFill>
        <p:spPr>
          <a:xfrm>
            <a:off x="6572250" y="4541814"/>
            <a:ext cx="4857750" cy="1777099"/>
          </a:xfrm>
          <a:prstGeom prst="rect">
            <a:avLst/>
          </a:prstGeom>
        </p:spPr>
      </p:pic>
    </p:spTree>
    <p:extLst>
      <p:ext uri="{BB962C8B-B14F-4D97-AF65-F5344CB8AC3E}">
        <p14:creationId xmlns:p14="http://schemas.microsoft.com/office/powerpoint/2010/main" val="121348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0735" y="2825088"/>
            <a:ext cx="10178322" cy="1037230"/>
          </a:xfrm>
        </p:spPr>
        <p:txBody>
          <a:bodyPr>
            <a:normAutofit/>
          </a:bodyPr>
          <a:lstStyle/>
          <a:p>
            <a:pPr marL="0" indent="0" algn="ctr">
              <a:buNone/>
            </a:pPr>
            <a:r>
              <a:rPr lang="fr-FR" sz="4400" b="1" dirty="0" smtClean="0">
                <a:solidFill>
                  <a:schemeClr val="tx1"/>
                </a:solidFill>
                <a:latin typeface="Algerian" panose="04020705040A02060702" pitchFamily="82" charset="0"/>
              </a:rPr>
              <a:t>MERCI DE VOTRE AIMABLE ATTENTION</a:t>
            </a:r>
            <a:endParaRPr lang="fr-FR" sz="44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95968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F9A992-4754-E82B-AD3C-A4A1ACD4E8D7}"/>
              </a:ext>
            </a:extLst>
          </p:cNvPr>
          <p:cNvSpPr>
            <a:spLocks noGrp="1"/>
          </p:cNvSpPr>
          <p:nvPr>
            <p:ph type="title"/>
          </p:nvPr>
        </p:nvSpPr>
        <p:spPr/>
        <p:txBody>
          <a:bodyPr/>
          <a:lstStyle/>
          <a:p>
            <a:pPr algn="ctr"/>
            <a:r>
              <a:rPr lang="fr-FR" dirty="0" smtClean="0"/>
              <a:t>INTRODUTION</a:t>
            </a:r>
            <a:endParaRPr lang="fr-FR" dirty="0"/>
          </a:p>
        </p:txBody>
      </p:sp>
      <p:sp>
        <p:nvSpPr>
          <p:cNvPr id="3" name="Espace réservé du contenu 2">
            <a:extLst>
              <a:ext uri="{FF2B5EF4-FFF2-40B4-BE49-F238E27FC236}">
                <a16:creationId xmlns:a16="http://schemas.microsoft.com/office/drawing/2014/main" id="{8E2280BA-2512-BD17-D222-FDDECDADC6F2}"/>
              </a:ext>
            </a:extLst>
          </p:cNvPr>
          <p:cNvSpPr>
            <a:spLocks noGrp="1"/>
          </p:cNvSpPr>
          <p:nvPr>
            <p:ph idx="1"/>
          </p:nvPr>
        </p:nvSpPr>
        <p:spPr>
          <a:xfrm>
            <a:off x="900751" y="1255594"/>
            <a:ext cx="10822675" cy="5145205"/>
          </a:xfrm>
        </p:spPr>
        <p:txBody>
          <a:bodyPr>
            <a:noAutofit/>
          </a:bodyPr>
          <a:lstStyle/>
          <a:p>
            <a:pPr marL="0" indent="0">
              <a:buNone/>
            </a:pPr>
            <a:r>
              <a:rPr lang="fr-FR" sz="2800" dirty="0"/>
              <a:t>Dans le cadre de notre projet, nous avons réussi à faire l’interfaçage entre </a:t>
            </a:r>
            <a:r>
              <a:rPr lang="fr-FR" sz="2800" dirty="0" smtClean="0"/>
              <a:t>« Python » et « MySQL » avec </a:t>
            </a:r>
            <a:r>
              <a:rPr lang="fr-FR" sz="2800" dirty="0"/>
              <a:t>deux applications différentes et proposer des requêtes qui pourront être exécuter correctement. Au cours de notre réalisation, nous songerons à faire des captures du travail fait tout en expliquant les lignes de codes. </a:t>
            </a:r>
            <a:endParaRPr lang="fr-FR" sz="2800" dirty="0" smtClean="0"/>
          </a:p>
          <a:p>
            <a:pPr marL="0" indent="0">
              <a:buNone/>
            </a:pPr>
            <a:r>
              <a:rPr lang="fr-FR" sz="2800" b="1" u="sng" dirty="0" smtClean="0"/>
              <a:t>Objectifs </a:t>
            </a:r>
            <a:r>
              <a:rPr lang="fr-FR" sz="2800" b="1" u="sng" dirty="0"/>
              <a:t>: </a:t>
            </a:r>
          </a:p>
          <a:p>
            <a:pPr>
              <a:buFont typeface="Wingdings" panose="05000000000000000000" pitchFamily="2" charset="2"/>
              <a:buChar char="v"/>
            </a:pPr>
            <a:r>
              <a:rPr lang="fr-FR" sz="2800" dirty="0" smtClean="0"/>
              <a:t>Montrer </a:t>
            </a:r>
            <a:r>
              <a:rPr lang="fr-FR" sz="2800" dirty="0"/>
              <a:t>le fichier de la base de données sur MySQL </a:t>
            </a:r>
            <a:r>
              <a:rPr lang="fr-FR" sz="2800" dirty="0" err="1" smtClean="0"/>
              <a:t>Workbench</a:t>
            </a:r>
            <a:r>
              <a:rPr lang="fr-FR" sz="2800" dirty="0"/>
              <a:t>;</a:t>
            </a:r>
            <a:endParaRPr lang="fr-FR" sz="2800" dirty="0" smtClean="0"/>
          </a:p>
          <a:p>
            <a:pPr>
              <a:buFont typeface="Wingdings" panose="05000000000000000000" pitchFamily="2" charset="2"/>
              <a:buChar char="v"/>
            </a:pPr>
            <a:r>
              <a:rPr lang="fr-FR" sz="2800" dirty="0" smtClean="0"/>
              <a:t>Montrer </a:t>
            </a:r>
            <a:r>
              <a:rPr lang="fr-FR" sz="2800" dirty="0"/>
              <a:t>le fichier </a:t>
            </a:r>
            <a:r>
              <a:rPr lang="fr-FR" sz="2800" dirty="0" smtClean="0"/>
              <a:t>python;</a:t>
            </a:r>
          </a:p>
          <a:p>
            <a:pPr>
              <a:buFont typeface="Wingdings" panose="05000000000000000000" pitchFamily="2" charset="2"/>
              <a:buChar char="v"/>
            </a:pPr>
            <a:r>
              <a:rPr lang="fr-FR" sz="2800" dirty="0" smtClean="0"/>
              <a:t>Expliquer </a:t>
            </a:r>
            <a:r>
              <a:rPr lang="fr-FR" sz="2800" dirty="0"/>
              <a:t>étape par étape les requêtes </a:t>
            </a:r>
            <a:r>
              <a:rPr lang="fr-FR" sz="2800" dirty="0" smtClean="0"/>
              <a:t>souhaitées;</a:t>
            </a:r>
            <a:endParaRPr lang="fr-FR" sz="2800" dirty="0"/>
          </a:p>
        </p:txBody>
      </p:sp>
    </p:spTree>
    <p:extLst>
      <p:ext uri="{BB962C8B-B14F-4D97-AF65-F5344CB8AC3E}">
        <p14:creationId xmlns:p14="http://schemas.microsoft.com/office/powerpoint/2010/main" val="2601222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1678" y="382384"/>
            <a:ext cx="10178322" cy="2360816"/>
          </a:xfrm>
        </p:spPr>
        <p:txBody>
          <a:bodyPr>
            <a:normAutofit/>
          </a:bodyPr>
          <a:lstStyle/>
          <a:p>
            <a:pPr marL="514350" indent="-514350">
              <a:buFont typeface="+mj-lt"/>
              <a:buAutoNum type="arabicParenR"/>
            </a:pPr>
            <a:r>
              <a:rPr lang="fr-FR" sz="2700" b="1" u="sng" dirty="0">
                <a:latin typeface="Times New Roman" panose="02020603050405020304" pitchFamily="18" charset="0"/>
                <a:cs typeface="Times New Roman" panose="02020603050405020304" pitchFamily="18" charset="0"/>
              </a:rPr>
              <a:t>Explication des lignes de codes MySQL : </a:t>
            </a:r>
            <a:r>
              <a:rPr lang="fr-FR" sz="2700" b="1" u="sng" dirty="0" smtClean="0">
                <a:latin typeface="Times New Roman" panose="02020603050405020304" pitchFamily="18" charset="0"/>
                <a:cs typeface="Times New Roman" panose="02020603050405020304" pitchFamily="18" charset="0"/>
              </a:rPr>
              <a:t/>
            </a:r>
            <a:br>
              <a:rPr lang="fr-FR" sz="2700" b="1" u="sng" dirty="0" smtClean="0">
                <a:latin typeface="Times New Roman" panose="02020603050405020304" pitchFamily="18" charset="0"/>
                <a:cs typeface="Times New Roman" panose="02020603050405020304" pitchFamily="18" charset="0"/>
              </a:rPr>
            </a:br>
            <a:r>
              <a:rPr lang="fr-FR" sz="2700" b="1" u="sng" dirty="0">
                <a:latin typeface="Times New Roman" panose="02020603050405020304" pitchFamily="18" charset="0"/>
                <a:cs typeface="Times New Roman" panose="02020603050405020304" pitchFamily="18" charset="0"/>
              </a:rPr>
              <a:t/>
            </a:r>
            <a:br>
              <a:rPr lang="fr-FR" sz="2700" b="1" u="sng" dirty="0">
                <a:latin typeface="Times New Roman" panose="02020603050405020304" pitchFamily="18" charset="0"/>
                <a:cs typeface="Times New Roman" panose="02020603050405020304" pitchFamily="18" charset="0"/>
              </a:rPr>
            </a:br>
            <a:r>
              <a:rPr lang="fr-FR" sz="2700" b="1" u="sng" dirty="0" smtClean="0">
                <a:latin typeface="Times New Roman" panose="02020603050405020304" pitchFamily="18" charset="0"/>
                <a:cs typeface="Times New Roman" panose="02020603050405020304" pitchFamily="18" charset="0"/>
              </a:rPr>
              <a:t/>
            </a:r>
            <a:br>
              <a:rPr lang="fr-FR" sz="2700" b="1" u="sng" dirty="0" smtClean="0">
                <a:latin typeface="Times New Roman" panose="02020603050405020304" pitchFamily="18" charset="0"/>
                <a:cs typeface="Times New Roman" panose="02020603050405020304" pitchFamily="18" charset="0"/>
              </a:rPr>
            </a:br>
            <a:r>
              <a:rPr lang="fr-FR" sz="2700" b="1" u="sng" dirty="0" smtClean="0">
                <a:latin typeface="Times New Roman" panose="02020603050405020304" pitchFamily="18" charset="0"/>
                <a:cs typeface="Times New Roman" panose="02020603050405020304" pitchFamily="18" charset="0"/>
              </a:rPr>
              <a:t/>
            </a:r>
            <a:br>
              <a:rPr lang="fr-FR" sz="2700" b="1" u="sng"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Nous </a:t>
            </a:r>
            <a:r>
              <a:rPr lang="fr-FR" sz="2200" dirty="0">
                <a:latin typeface="Times New Roman" panose="02020603050405020304" pitchFamily="18" charset="0"/>
                <a:cs typeface="Times New Roman" panose="02020603050405020304" pitchFamily="18" charset="0"/>
              </a:rPr>
              <a:t>avons créé notre base de données nommée </a:t>
            </a:r>
            <a:r>
              <a:rPr lang="fr-FR" sz="2200" dirty="0" smtClean="0">
                <a:latin typeface="Times New Roman" panose="02020603050405020304" pitchFamily="18" charset="0"/>
                <a:cs typeface="Times New Roman" panose="02020603050405020304" pitchFamily="18" charset="0"/>
              </a:rPr>
              <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Electroménager » </a:t>
            </a:r>
          </a:p>
        </p:txBody>
      </p:sp>
      <p:pic>
        <p:nvPicPr>
          <p:cNvPr id="4" name="Picture 243"/>
          <p:cNvPicPr>
            <a:picLocks noGrp="1"/>
          </p:cNvPicPr>
          <p:nvPr>
            <p:ph idx="1"/>
          </p:nvPr>
        </p:nvPicPr>
        <p:blipFill>
          <a:blip r:embed="rId2"/>
          <a:stretch>
            <a:fillRect/>
          </a:stretch>
        </p:blipFill>
        <p:spPr>
          <a:xfrm>
            <a:off x="1891669" y="2920621"/>
            <a:ext cx="8898340" cy="2552132"/>
          </a:xfrm>
          <a:prstGeom prst="rect">
            <a:avLst/>
          </a:prstGeom>
        </p:spPr>
      </p:pic>
    </p:spTree>
    <p:extLst>
      <p:ext uri="{BB962C8B-B14F-4D97-AF65-F5344CB8AC3E}">
        <p14:creationId xmlns:p14="http://schemas.microsoft.com/office/powerpoint/2010/main" val="3758588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70042" y="544665"/>
            <a:ext cx="4521958" cy="1196671"/>
          </a:xfrm>
        </p:spPr>
        <p:txBody>
          <a:bodyPr>
            <a:normAutofit/>
          </a:bodyPr>
          <a:lstStyle/>
          <a:p>
            <a:r>
              <a:rPr lang="fr-FR" sz="2000" dirty="0" smtClean="0">
                <a:latin typeface="Times New Roman" panose="02020603050405020304" pitchFamily="18" charset="0"/>
                <a:cs typeface="Times New Roman" panose="02020603050405020304" pitchFamily="18" charset="0"/>
              </a:rPr>
              <a:t>INSERTION DES VALEURS DANS LA TABLE PRODUIT</a:t>
            </a:r>
            <a:endParaRPr lang="fr-FR" sz="2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395785" y="204716"/>
            <a:ext cx="6527684" cy="6482687"/>
          </a:xfrm>
        </p:spPr>
        <p:txBody>
          <a:bodyPr>
            <a:normAutofit/>
          </a:bodyPr>
          <a:lstStyle/>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endParaRPr lang="fr-FR" sz="2800" dirty="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CREATION DE LA TABLE PRODUIT</a:t>
            </a:r>
            <a:endParaRPr lang="fr-FR" sz="2800" dirty="0">
              <a:latin typeface="Times New Roman" panose="02020603050405020304" pitchFamily="18" charset="0"/>
              <a:cs typeface="Times New Roman" panose="02020603050405020304" pitchFamily="18" charset="0"/>
            </a:endParaRPr>
          </a:p>
        </p:txBody>
      </p:sp>
      <p:sp>
        <p:nvSpPr>
          <p:cNvPr id="4" name="Espace réservé du texte 3"/>
          <p:cNvSpPr>
            <a:spLocks noGrp="1"/>
          </p:cNvSpPr>
          <p:nvPr>
            <p:ph type="body" sz="half" idx="2"/>
          </p:nvPr>
        </p:nvSpPr>
        <p:spPr>
          <a:xfrm>
            <a:off x="8384963" y="2123473"/>
            <a:ext cx="3092115" cy="4164164"/>
          </a:xfrm>
        </p:spPr>
        <p:txBody>
          <a:bodyPr/>
          <a:lstStyle/>
          <a:p>
            <a:endParaRPr lang="fr-FR" dirty="0"/>
          </a:p>
        </p:txBody>
      </p:sp>
      <p:pic>
        <p:nvPicPr>
          <p:cNvPr id="5" name="Picture 245"/>
          <p:cNvPicPr/>
          <p:nvPr/>
        </p:nvPicPr>
        <p:blipFill>
          <a:blip r:embed="rId2"/>
          <a:stretch>
            <a:fillRect/>
          </a:stretch>
        </p:blipFill>
        <p:spPr>
          <a:xfrm>
            <a:off x="773125" y="2879678"/>
            <a:ext cx="5773003" cy="3025822"/>
          </a:xfrm>
          <a:prstGeom prst="rect">
            <a:avLst/>
          </a:prstGeom>
          <a:ln>
            <a:noFill/>
          </a:ln>
          <a:effectLst>
            <a:softEdge rad="112500"/>
          </a:effectLst>
        </p:spPr>
      </p:pic>
      <p:pic>
        <p:nvPicPr>
          <p:cNvPr id="6" name="Picture 247"/>
          <p:cNvPicPr/>
          <p:nvPr/>
        </p:nvPicPr>
        <p:blipFill>
          <a:blip r:embed="rId3"/>
          <a:stretch>
            <a:fillRect/>
          </a:stretch>
        </p:blipFill>
        <p:spPr>
          <a:xfrm>
            <a:off x="7670042" y="2879678"/>
            <a:ext cx="5117909" cy="3025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92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2963" y="1371599"/>
            <a:ext cx="4521958" cy="1196671"/>
          </a:xfrm>
        </p:spPr>
        <p:txBody>
          <a:bodyPr>
            <a:noAutofit/>
          </a:bodyPr>
          <a:lstStyle/>
          <a:p>
            <a:r>
              <a:rPr lang="fr-FR" sz="2000" dirty="0" smtClean="0">
                <a:latin typeface="Times New Roman" panose="02020603050405020304" pitchFamily="18" charset="0"/>
                <a:cs typeface="Times New Roman" panose="02020603050405020304" pitchFamily="18" charset="0"/>
              </a:rPr>
              <a:t>INSERTION DES VALEURS DANS LA TABLE PRODUIT</a:t>
            </a:r>
            <a:endParaRPr lang="fr-FR" sz="2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endParaRPr lang="fr-FR" sz="2800" dirty="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CREATION DE LA TABLE CLIENT</a:t>
            </a:r>
            <a:endParaRPr lang="fr-FR" sz="2800" dirty="0">
              <a:latin typeface="Times New Roman" panose="02020603050405020304" pitchFamily="18" charset="0"/>
              <a:cs typeface="Times New Roman" panose="02020603050405020304" pitchFamily="18" charset="0"/>
            </a:endParaRPr>
          </a:p>
        </p:txBody>
      </p:sp>
      <p:sp>
        <p:nvSpPr>
          <p:cNvPr id="4" name="Espace réservé du texte 3"/>
          <p:cNvSpPr>
            <a:spLocks noGrp="1"/>
          </p:cNvSpPr>
          <p:nvPr>
            <p:ph type="body" sz="half" idx="2"/>
          </p:nvPr>
        </p:nvSpPr>
        <p:spPr>
          <a:xfrm>
            <a:off x="8337885" y="2966168"/>
            <a:ext cx="3092115" cy="2939332"/>
          </a:xfrm>
        </p:spPr>
        <p:txBody>
          <a:bodyPr/>
          <a:lstStyle/>
          <a:p>
            <a:endParaRPr lang="fr-FR" dirty="0"/>
          </a:p>
        </p:txBody>
      </p:sp>
      <p:pic>
        <p:nvPicPr>
          <p:cNvPr id="5" name="Picture 278"/>
          <p:cNvPicPr/>
          <p:nvPr/>
        </p:nvPicPr>
        <p:blipFill>
          <a:blip r:embed="rId2"/>
          <a:stretch>
            <a:fillRect/>
          </a:stretch>
        </p:blipFill>
        <p:spPr>
          <a:xfrm>
            <a:off x="1232562" y="2966168"/>
            <a:ext cx="4949873" cy="2939332"/>
          </a:xfrm>
          <a:prstGeom prst="rect">
            <a:avLst/>
          </a:prstGeom>
          <a:ln>
            <a:noFill/>
          </a:ln>
          <a:effectLst>
            <a:softEdge rad="112500"/>
          </a:effectLst>
        </p:spPr>
      </p:pic>
      <p:pic>
        <p:nvPicPr>
          <p:cNvPr id="6" name="Picture 280"/>
          <p:cNvPicPr/>
          <p:nvPr/>
        </p:nvPicPr>
        <p:blipFill>
          <a:blip r:embed="rId3"/>
          <a:stretch>
            <a:fillRect/>
          </a:stretch>
        </p:blipFill>
        <p:spPr>
          <a:xfrm>
            <a:off x="6649946" y="2966168"/>
            <a:ext cx="5542054" cy="2939332"/>
          </a:xfrm>
          <a:prstGeom prst="rect">
            <a:avLst/>
          </a:prstGeom>
          <a:ln>
            <a:noFill/>
          </a:ln>
          <a:effectLst>
            <a:softEdge rad="112500"/>
          </a:effectLst>
        </p:spPr>
      </p:pic>
    </p:spTree>
    <p:extLst>
      <p:ext uri="{BB962C8B-B14F-4D97-AF65-F5344CB8AC3E}">
        <p14:creationId xmlns:p14="http://schemas.microsoft.com/office/powerpoint/2010/main" val="80742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47107" y="1248770"/>
            <a:ext cx="4673670" cy="1196671"/>
          </a:xfrm>
        </p:spPr>
        <p:txBody>
          <a:bodyPr>
            <a:noAutofit/>
          </a:bodyPr>
          <a:lstStyle/>
          <a:p>
            <a:r>
              <a:rPr lang="fr-FR" sz="2000" dirty="0" smtClean="0">
                <a:latin typeface="Times New Roman" panose="02020603050405020304" pitchFamily="18" charset="0"/>
                <a:cs typeface="Times New Roman" panose="02020603050405020304" pitchFamily="18" charset="0"/>
              </a:rPr>
              <a:t>INSERTION DES VALEURS DANS LA TABLE COMMANDE</a:t>
            </a:r>
            <a:endParaRPr lang="fr-FR" sz="2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354842" y="920377"/>
            <a:ext cx="6568627" cy="4985124"/>
          </a:xfrm>
        </p:spPr>
        <p:txBody>
          <a:bodyPr>
            <a:normAutofit/>
          </a:bodyPr>
          <a:lstStyle/>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endParaRPr lang="fr-FR" sz="2800" dirty="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CREATION DE LA TABLE COMMANDE</a:t>
            </a:r>
            <a:endParaRPr lang="fr-FR" sz="2800" dirty="0">
              <a:latin typeface="Times New Roman" panose="02020603050405020304" pitchFamily="18" charset="0"/>
              <a:cs typeface="Times New Roman" panose="02020603050405020304" pitchFamily="18" charset="0"/>
            </a:endParaRPr>
          </a:p>
        </p:txBody>
      </p:sp>
      <p:pic>
        <p:nvPicPr>
          <p:cNvPr id="7" name="Picture 282"/>
          <p:cNvPicPr/>
          <p:nvPr/>
        </p:nvPicPr>
        <p:blipFill>
          <a:blip r:embed="rId2"/>
          <a:stretch>
            <a:fillRect/>
          </a:stretch>
        </p:blipFill>
        <p:spPr>
          <a:xfrm>
            <a:off x="722407" y="2879679"/>
            <a:ext cx="5364494" cy="3025822"/>
          </a:xfrm>
          <a:prstGeom prst="rect">
            <a:avLst/>
          </a:prstGeom>
          <a:ln>
            <a:noFill/>
          </a:ln>
          <a:effectLst>
            <a:outerShdw blurRad="190500" algn="tl" rotWithShape="0">
              <a:srgbClr val="000000">
                <a:alpha val="70000"/>
              </a:srgbClr>
            </a:outerShdw>
          </a:effectLst>
        </p:spPr>
      </p:pic>
      <p:pic>
        <p:nvPicPr>
          <p:cNvPr id="8" name="Picture 284"/>
          <p:cNvPicPr/>
          <p:nvPr/>
        </p:nvPicPr>
        <p:blipFill>
          <a:blip r:embed="rId3"/>
          <a:stretch>
            <a:fillRect/>
          </a:stretch>
        </p:blipFill>
        <p:spPr>
          <a:xfrm>
            <a:off x="7547107" y="2879678"/>
            <a:ext cx="4559574" cy="30365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82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47107" y="1248770"/>
            <a:ext cx="4673670" cy="1196671"/>
          </a:xfrm>
        </p:spPr>
        <p:txBody>
          <a:bodyPr>
            <a:noAutofit/>
          </a:bodyPr>
          <a:lstStyle/>
          <a:p>
            <a:r>
              <a:rPr lang="fr-FR" sz="2000" dirty="0" smtClean="0">
                <a:latin typeface="Times New Roman" panose="02020603050405020304" pitchFamily="18" charset="0"/>
                <a:cs typeface="Times New Roman" panose="02020603050405020304" pitchFamily="18" charset="0"/>
              </a:rPr>
              <a:t>INSERTION DES VALEURS DANS LA TABLE COMMANDEPRODUIT</a:t>
            </a:r>
            <a:endParaRPr lang="fr-FR" sz="2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354842" y="920377"/>
            <a:ext cx="6568627" cy="4985124"/>
          </a:xfrm>
        </p:spPr>
        <p:txBody>
          <a:bodyPr>
            <a:normAutofit/>
          </a:bodyPr>
          <a:lstStyle/>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CREATION DE LA TABLE COMMANDEPRODUIT</a:t>
            </a:r>
            <a:endParaRPr lang="fr-FR" sz="2800" dirty="0">
              <a:latin typeface="Times New Roman" panose="02020603050405020304" pitchFamily="18" charset="0"/>
              <a:cs typeface="Times New Roman" panose="02020603050405020304" pitchFamily="18" charset="0"/>
            </a:endParaRPr>
          </a:p>
        </p:txBody>
      </p:sp>
      <p:pic>
        <p:nvPicPr>
          <p:cNvPr id="6" name="Picture 450"/>
          <p:cNvPicPr/>
          <p:nvPr/>
        </p:nvPicPr>
        <p:blipFill>
          <a:blip r:embed="rId2"/>
          <a:stretch>
            <a:fillRect/>
          </a:stretch>
        </p:blipFill>
        <p:spPr>
          <a:xfrm>
            <a:off x="501397" y="2799354"/>
            <a:ext cx="5721982" cy="34103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452"/>
          <p:cNvPicPr/>
          <p:nvPr/>
        </p:nvPicPr>
        <p:blipFill>
          <a:blip r:embed="rId3"/>
          <a:stretch>
            <a:fillRect/>
          </a:stretch>
        </p:blipFill>
        <p:spPr>
          <a:xfrm>
            <a:off x="7369791" y="2799353"/>
            <a:ext cx="4739791" cy="34103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630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900" b="1" u="sng" dirty="0" smtClean="0">
                <a:latin typeface="Times New Roman" panose="02020603050405020304" pitchFamily="18" charset="0"/>
                <a:cs typeface="Times New Roman" panose="02020603050405020304" pitchFamily="18" charset="0"/>
              </a:rPr>
              <a:t>2) EXPLICATION DES LIGNE DE CODES PYTHON</a:t>
            </a:r>
            <a:endParaRPr lang="fr-FR" sz="2900" b="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06838" y="1160060"/>
            <a:ext cx="10178322" cy="4065735"/>
          </a:xfrm>
        </p:spPr>
        <p:txBody>
          <a:bodyPr/>
          <a:lstStyle/>
          <a:p>
            <a:pPr marL="0" indent="0">
              <a:buNone/>
            </a:pPr>
            <a:endParaRPr lang="fr-FR" dirty="0" smtClean="0"/>
          </a:p>
          <a:p>
            <a:pPr marL="0" indent="0">
              <a:buNone/>
            </a:pPr>
            <a:endParaRPr lang="fr-FR" dirty="0"/>
          </a:p>
          <a:p>
            <a:pPr marL="0" indent="0">
              <a:buNone/>
            </a:pPr>
            <a:r>
              <a:rPr lang="fr-FR" sz="2400" dirty="0" smtClean="0">
                <a:solidFill>
                  <a:schemeClr val="tx1"/>
                </a:solidFill>
                <a:latin typeface="Times New Roman" panose="02020603050405020304" pitchFamily="18" charset="0"/>
                <a:cs typeface="Times New Roman" panose="02020603050405020304" pitchFamily="18" charset="0"/>
              </a:rPr>
              <a:t>Dans </a:t>
            </a:r>
            <a:r>
              <a:rPr lang="fr-FR" sz="2400" dirty="0">
                <a:solidFill>
                  <a:schemeClr val="tx1"/>
                </a:solidFill>
                <a:latin typeface="Times New Roman" panose="02020603050405020304" pitchFamily="18" charset="0"/>
                <a:cs typeface="Times New Roman" panose="02020603050405020304" pitchFamily="18" charset="0"/>
              </a:rPr>
              <a:t>ces deux lignes de codes, nous avons import le module « mysql.connector » qui nous permettra de nous </a:t>
            </a:r>
            <a:r>
              <a:rPr lang="fr-FR" sz="2400" dirty="0" smtClean="0">
                <a:solidFill>
                  <a:schemeClr val="tx1"/>
                </a:solidFill>
                <a:latin typeface="Times New Roman" panose="02020603050405020304" pitchFamily="18" charset="0"/>
                <a:cs typeface="Times New Roman" panose="02020603050405020304" pitchFamily="18" charset="0"/>
              </a:rPr>
              <a:t>connecter </a:t>
            </a:r>
            <a:r>
              <a:rPr lang="fr-FR" sz="2400" dirty="0">
                <a:solidFill>
                  <a:schemeClr val="tx1"/>
                </a:solidFill>
                <a:latin typeface="Times New Roman" panose="02020603050405020304" pitchFamily="18" charset="0"/>
                <a:cs typeface="Times New Roman" panose="02020603050405020304" pitchFamily="18" charset="0"/>
              </a:rPr>
              <a:t>à notre base de données et « Error » et « errorcode » pour gérer les erreurs liés à cette </a:t>
            </a:r>
            <a:r>
              <a:rPr lang="fr-FR" sz="2400" dirty="0" smtClean="0">
                <a:solidFill>
                  <a:schemeClr val="tx1"/>
                </a:solidFill>
                <a:latin typeface="Times New Roman" panose="02020603050405020304" pitchFamily="18" charset="0"/>
                <a:cs typeface="Times New Roman" panose="02020603050405020304" pitchFamily="18" charset="0"/>
              </a:rPr>
              <a:t>connexion.</a:t>
            </a:r>
            <a:endParaRPr lang="fr-FR"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dirty="0"/>
          </a:p>
        </p:txBody>
      </p:sp>
      <p:sp>
        <p:nvSpPr>
          <p:cNvPr id="6" name="Rectangle 5"/>
          <p:cNvSpPr/>
          <p:nvPr/>
        </p:nvSpPr>
        <p:spPr>
          <a:xfrm>
            <a:off x="1006837" y="5729761"/>
            <a:ext cx="10819285" cy="709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smtClean="0">
                <a:solidFill>
                  <a:schemeClr val="tx1"/>
                </a:solidFill>
                <a:latin typeface="Times New Roman" panose="02020603050405020304" pitchFamily="18" charset="0"/>
                <a:cs typeface="Times New Roman" panose="02020603050405020304" pitchFamily="18" charset="0"/>
              </a:rPr>
              <a:t>Ici</a:t>
            </a:r>
            <a:r>
              <a:rPr lang="fr-FR" sz="2400" dirty="0">
                <a:solidFill>
                  <a:schemeClr val="tx1"/>
                </a:solidFill>
                <a:latin typeface="Times New Roman" panose="02020603050405020304" pitchFamily="18" charset="0"/>
                <a:cs typeface="Times New Roman" panose="02020603050405020304" pitchFamily="18" charset="0"/>
              </a:rPr>
              <a:t>, nous enregistrons les informations liées à notre base de données créée dans MySQL dans une variable appelée </a:t>
            </a:r>
            <a:r>
              <a:rPr lang="fr-FR" sz="2400" dirty="0" smtClean="0">
                <a:solidFill>
                  <a:schemeClr val="tx1"/>
                </a:solidFill>
                <a:latin typeface="Times New Roman" panose="02020603050405020304" pitchFamily="18" charset="0"/>
                <a:cs typeface="Times New Roman" panose="02020603050405020304" pitchFamily="18" charset="0"/>
              </a:rPr>
              <a:t>« </a:t>
            </a:r>
            <a:r>
              <a:rPr lang="fr-FR" sz="2400" dirty="0" smtClean="0">
                <a:solidFill>
                  <a:srgbClr val="0070C0"/>
                </a:solidFill>
                <a:latin typeface="Times New Roman" panose="02020603050405020304" pitchFamily="18" charset="0"/>
                <a:cs typeface="Times New Roman" panose="02020603050405020304" pitchFamily="18" charset="0"/>
              </a:rPr>
              <a:t>config</a:t>
            </a:r>
            <a:r>
              <a:rPr lang="fr-FR" sz="2400" dirty="0" smtClean="0">
                <a:solidFill>
                  <a:schemeClr val="tx1"/>
                </a:solidFill>
                <a:latin typeface="Times New Roman" panose="02020603050405020304" pitchFamily="18" charset="0"/>
                <a:cs typeface="Times New Roman" panose="02020603050405020304" pitchFamily="18" charset="0"/>
              </a:rPr>
              <a:t> ».</a:t>
            </a:r>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2"/>
          <a:stretch>
            <a:fillRect/>
          </a:stretch>
        </p:blipFill>
        <p:spPr>
          <a:xfrm>
            <a:off x="1006838" y="1241193"/>
            <a:ext cx="10819285" cy="633324"/>
          </a:xfrm>
          <a:prstGeom prst="rect">
            <a:avLst/>
          </a:prstGeom>
        </p:spPr>
      </p:pic>
      <p:pic>
        <p:nvPicPr>
          <p:cNvPr id="8" name="Image 7"/>
          <p:cNvPicPr>
            <a:picLocks noChangeAspect="1"/>
          </p:cNvPicPr>
          <p:nvPr/>
        </p:nvPicPr>
        <p:blipFill>
          <a:blip r:embed="rId3"/>
          <a:stretch>
            <a:fillRect/>
          </a:stretch>
        </p:blipFill>
        <p:spPr>
          <a:xfrm>
            <a:off x="1006837" y="3515731"/>
            <a:ext cx="10819285" cy="1962047"/>
          </a:xfrm>
          <a:prstGeom prst="rect">
            <a:avLst/>
          </a:prstGeom>
        </p:spPr>
      </p:pic>
    </p:spTree>
    <p:extLst>
      <p:ext uri="{BB962C8B-B14F-4D97-AF65-F5344CB8AC3E}">
        <p14:creationId xmlns:p14="http://schemas.microsoft.com/office/powerpoint/2010/main" val="314577767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Wisp</Template>
  <TotalTime>573</TotalTime>
  <Words>600</Words>
  <Application>Microsoft Office PowerPoint</Application>
  <PresentationFormat>Grand écran</PresentationFormat>
  <Paragraphs>59</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Algerian</vt:lpstr>
      <vt:lpstr>Arial</vt:lpstr>
      <vt:lpstr>Gill Sans MT</vt:lpstr>
      <vt:lpstr>Impact</vt:lpstr>
      <vt:lpstr>Times New Roman</vt:lpstr>
      <vt:lpstr>Wingdings</vt:lpstr>
      <vt:lpstr>Badge</vt:lpstr>
      <vt:lpstr>PROJET DE BASE DE données</vt:lpstr>
      <vt:lpstr>PROJET : CREATION D’UNE APPLICATION QUI PERMET DE FAIRE L’INTERFACAGE ENTRE PYTHON ET MySQL</vt:lpstr>
      <vt:lpstr>INTRODUTION</vt:lpstr>
      <vt:lpstr>Explication des lignes de codes MySQL :     Nous avons créé notre base de données nommée  « Electroménager » </vt:lpstr>
      <vt:lpstr>INSERTION DES VALEURS DANS LA TABLE PRODUIT</vt:lpstr>
      <vt:lpstr>INSERTION DES VALEURS DANS LA TABLE PRODUIT</vt:lpstr>
      <vt:lpstr>INSERTION DES VALEURS DANS LA TABLE COMMANDE</vt:lpstr>
      <vt:lpstr>INSERTION DES VALEURS DANS LA TABLE COMMANDEPRODUIT</vt:lpstr>
      <vt:lpstr>2) EXPLICATION DES LIGNE DE CODES PYTHON</vt:lpstr>
      <vt:lpstr>Présentation PowerPoint</vt:lpstr>
      <vt:lpstr>Nous passons maintenant aux requêtes effectuées et les résultats retournés sont mis sous forme de liste et sont affichés après chaque requête.    Dans cette capture d’écran se trouve notre première requête après que la connexion à la base de données ait réussi. </vt:lpstr>
      <vt:lpstr>Celle-ci retourne les prénoms et les noms des clients dont l‘« idClient » est supérieur ou égal à 3.  </vt:lpstr>
      <vt:lpstr>La capture ci-dessous renvoie, s’il y’en a, les clients qui n’ont pas encore effectué de commande, sinon la phrase « aucun résultat trouvé ». Et pour cela, nous avons fait une jointure entre les tables Client et Commande.    </vt:lpstr>
      <vt:lpstr>Cette requête retourne les produits, les noms des clients ainsi que les dates des commandes en utilisant la jointure entre nos trois tables que sont : Produit, Client et Commande   </vt:lpstr>
      <vt:lpstr>Cette requête retourne les produits, les noms des clients ainsi que les dates des commandes en utilisant la jointure entre nos trois tables que sont : Produit, Client et Commande   </vt:lpstr>
      <vt:lpstr>Dans cette requête, nous voulons avoir la liste des produits qui n’ont pas été commandés.    </vt:lpstr>
      <vt:lpstr>Ici, nous effectuons la mise à jour du prix unitaire de l’un de nos produits qu’est la machine à laver.     </vt:lpstr>
      <vt:lpstr>Là, nous cherchons les produits commandés par le client « NDIOGOYE Jean Marcel Waly » </vt:lpstr>
      <vt:lpstr>Nous cherchons à trouver les clients qui ont commandé au moins un Réfrigérateur </vt:lpstr>
      <vt:lpstr>Affichage des commandes effectuées en Aout 2024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BASE DE données</dc:title>
  <dc:creator>Gora diallo</dc:creator>
  <cp:lastModifiedBy>pc</cp:lastModifiedBy>
  <cp:revision>24</cp:revision>
  <dcterms:created xsi:type="dcterms:W3CDTF">2024-11-06T16:00:33Z</dcterms:created>
  <dcterms:modified xsi:type="dcterms:W3CDTF">2024-11-09T17:50:44Z</dcterms:modified>
</cp:coreProperties>
</file>