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6" r:id="rId6"/>
    <p:sldId id="267" r:id="rId7"/>
    <p:sldId id="261" r:id="rId8"/>
    <p:sldId id="262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AB325-3A5C-B7A6-B372-210F0D30360D}" v="512" dt="2021-01-16T22:55:44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vlatko.sokolic@fer.hr" TargetMode="External"/><Relationship Id="rId3" Type="http://schemas.openxmlformats.org/officeDocument/2006/relationships/hyperlink" Target="mailto:dominik.begic@fer.hr" TargetMode="External"/><Relationship Id="rId7" Type="http://schemas.openxmlformats.org/officeDocument/2006/relationships/hyperlink" Target="mailto:antonio.sabljic@fer.hr" TargetMode="External"/><Relationship Id="rId2" Type="http://schemas.openxmlformats.org/officeDocument/2006/relationships/hyperlink" Target="mailto:marin.fabijan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ilvija.gojevic@fer.hr" TargetMode="External"/><Relationship Id="rId5" Type="http://schemas.openxmlformats.org/officeDocument/2006/relationships/hyperlink" Target="mailto:marko.dodik@fer.hr" TargetMode="External"/><Relationship Id="rId4" Type="http://schemas.openxmlformats.org/officeDocument/2006/relationships/hyperlink" Target="mailto:goran.brk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atsapp.com/" TargetMode="External"/><Relationship Id="rId13" Type="http://schemas.openxmlformats.org/officeDocument/2006/relationships/hyperlink" Target="https://www.agora.io/en/" TargetMode="External"/><Relationship Id="rId3" Type="http://schemas.openxmlformats.org/officeDocument/2006/relationships/hyperlink" Target="https://flutter.dev/" TargetMode="External"/><Relationship Id="rId7" Type="http://schemas.openxmlformats.org/officeDocument/2006/relationships/hyperlink" Target="https://astah.net/products/astah-uml/" TargetMode="External"/><Relationship Id="rId12" Type="http://schemas.openxmlformats.org/officeDocument/2006/relationships/hyperlink" Target="https://git-scm.com/" TargetMode="External"/><Relationship Id="rId2" Type="http://schemas.openxmlformats.org/officeDocument/2006/relationships/hyperlink" Target="https://dart.dev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ug.org/texlive/" TargetMode="External"/><Relationship Id="rId11" Type="http://schemas.openxmlformats.org/officeDocument/2006/relationships/hyperlink" Target="https://www.microsoft.com/hr-hr/microsoft-teams/group-chat-software/" TargetMode="External"/><Relationship Id="rId5" Type="http://schemas.openxmlformats.org/officeDocument/2006/relationships/hyperlink" Target="https://www.texstudio.org/" TargetMode="External"/><Relationship Id="rId10" Type="http://schemas.openxmlformats.org/officeDocument/2006/relationships/hyperlink" Target="https://discord.com/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messenger.com/" TargetMode="External"/><Relationship Id="rId14" Type="http://schemas.openxmlformats.org/officeDocument/2006/relationships/hyperlink" Target="https://firebase.google.com/docs/firesto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Online tečajevi</a:t>
            </a:r>
            <a:br>
              <a:rPr lang="en-US" dirty="0"/>
            </a:br>
            <a:r>
              <a:rPr lang="hr-HR" sz="4400" dirty="0" err="1"/>
              <a:t>JamesBondi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38E3-7F25-4DD5-937B-1B251A5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AE79-3AD0-4A3C-A112-3461BFD5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Marin Fabijanić - voditelj (</a:t>
            </a:r>
            <a:r>
              <a:rPr lang="en-US">
                <a:hlinkClick r:id="rId2"/>
              </a:rPr>
              <a:t>marin.fabijanic@fer.hr</a:t>
            </a:r>
            <a:r>
              <a:rPr lang="en-US"/>
              <a:t>)</a:t>
            </a:r>
          </a:p>
          <a:p>
            <a:r>
              <a:rPr lang="en-US"/>
              <a:t>Dominik Begić (</a:t>
            </a:r>
            <a:r>
              <a:rPr lang="en-US">
                <a:hlinkClick r:id="rId3"/>
              </a:rPr>
              <a:t>dominik.begic@fer.hr</a:t>
            </a:r>
            <a:r>
              <a:rPr lang="en-US"/>
              <a:t>)</a:t>
            </a:r>
          </a:p>
          <a:p>
            <a:r>
              <a:rPr lang="en-US"/>
              <a:t>Goran Brkić (</a:t>
            </a:r>
            <a:r>
              <a:rPr lang="en-US">
                <a:hlinkClick r:id="rId4"/>
              </a:rPr>
              <a:t>goran.brkic@fer.hr</a:t>
            </a:r>
            <a:r>
              <a:rPr lang="en-US"/>
              <a:t>)</a:t>
            </a:r>
            <a:endParaRPr lang="en-US" dirty="0"/>
          </a:p>
          <a:p>
            <a:r>
              <a:rPr lang="en-US"/>
              <a:t>Marko Dodik (</a:t>
            </a:r>
            <a:r>
              <a:rPr lang="en-US">
                <a:hlinkClick r:id="rId5"/>
              </a:rPr>
              <a:t>marko.dodik@fer.hr</a:t>
            </a:r>
            <a:r>
              <a:rPr lang="en-US"/>
              <a:t>)</a:t>
            </a:r>
            <a:endParaRPr lang="en-US" dirty="0"/>
          </a:p>
          <a:p>
            <a:r>
              <a:rPr lang="en-US"/>
              <a:t>Silvija Gojević (</a:t>
            </a:r>
            <a:r>
              <a:rPr lang="en-US">
                <a:hlinkClick r:id="rId6"/>
              </a:rPr>
              <a:t>silvija.gojevic@fer.hr</a:t>
            </a:r>
            <a:r>
              <a:rPr lang="en-US"/>
              <a:t>)</a:t>
            </a:r>
            <a:endParaRPr lang="en-US" dirty="0"/>
          </a:p>
          <a:p>
            <a:r>
              <a:rPr lang="en-US"/>
              <a:t>Antonio Sabljić (</a:t>
            </a:r>
            <a:r>
              <a:rPr lang="en-US">
                <a:hlinkClick r:id="rId7"/>
              </a:rPr>
              <a:t>antonio.sabljic@fer.hr</a:t>
            </a:r>
            <a:r>
              <a:rPr lang="en-US"/>
              <a:t>)</a:t>
            </a:r>
            <a:endParaRPr lang="en-US" dirty="0"/>
          </a:p>
          <a:p>
            <a:r>
              <a:rPr lang="en-US"/>
              <a:t>Vlatko Sokolić (</a:t>
            </a:r>
            <a:r>
              <a:rPr lang="en-US">
                <a:hlinkClick r:id="rId8"/>
              </a:rPr>
              <a:t>vlatko.sokolic@fer.hr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5C3A1-DBCA-4B42-9B19-7A81304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65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Mobilna aplikacija putem koje se mogu održavati online tečajevi</a:t>
            </a:r>
          </a:p>
          <a:p>
            <a:r>
              <a:rPr lang="hr-HR" dirty="0"/>
              <a:t>Korisnik može biti polaznik tečajeva ili kreirati vlastiti tečaj te biti predavač</a:t>
            </a:r>
          </a:p>
          <a:p>
            <a:r>
              <a:rPr lang="hr-HR" dirty="0"/>
              <a:t>Tečajevi obuhvaćaju unaprijed pripremljene materijale (videosnimke, skripte, prezentacije)</a:t>
            </a:r>
          </a:p>
          <a:p>
            <a:r>
              <a:rPr lang="hr-HR" dirty="0"/>
              <a:t>Unutar aplikacije, moguće je održati konzultacije uživo putem video poziva</a:t>
            </a:r>
          </a:p>
          <a:p>
            <a:r>
              <a:rPr lang="hr-HR" dirty="0"/>
              <a:t>Najpoznatiji sličan proizvod na tržištu je </a:t>
            </a:r>
            <a:r>
              <a:rPr lang="hr-HR" dirty="0" err="1">
                <a:hlinkClick r:id="rId2"/>
              </a:rPr>
              <a:t>Coursera</a:t>
            </a:r>
            <a:endParaRPr lang="hr-HR" dirty="0"/>
          </a:p>
          <a:p>
            <a:pPr lvl="1"/>
            <a:r>
              <a:rPr lang="hr-HR" dirty="0"/>
              <a:t>Ne nudi opciju kreiranja vlastitog tečaja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05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4"/>
            <a:ext cx="7886700" cy="1086687"/>
          </a:xfrm>
        </p:spPr>
        <p:txBody>
          <a:bodyPr>
            <a:normAutofit fontScale="90000"/>
          </a:bodyPr>
          <a:lstStyle/>
          <a:p>
            <a:r>
              <a:rPr lang="hr-HR" dirty="0"/>
              <a:t>Pregled zahtjeva – 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Neregistrirani korisnik može stvoriti novi korisnički račun polaznika ili predavača</a:t>
            </a:r>
          </a:p>
          <a:p>
            <a:r>
              <a:rPr lang="hr-HR" dirty="0"/>
              <a:t>Predavač može dodavati i uređivati svoje tečajeve, dok ih polaznik može samo upisivati i preuzimati dostupne materijale</a:t>
            </a:r>
          </a:p>
          <a:p>
            <a:r>
              <a:rPr lang="hr-HR" dirty="0"/>
              <a:t>Polaznik može poslati zahtjev za konzultacijama koji predavač može prihvatiti ili odbiti uz ponudu novog termina</a:t>
            </a:r>
          </a:p>
          <a:p>
            <a:r>
              <a:rPr lang="hr-HR" dirty="0"/>
              <a:t>Baza podataka pohranjuje sve podatke o korisnicima, tečajevima, njihovim materijalima te konzultacijama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zahtjeva – ostali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886700" cy="5097318"/>
          </a:xfrm>
        </p:spPr>
        <p:txBody>
          <a:bodyPr>
            <a:normAutofit/>
          </a:bodyPr>
          <a:lstStyle/>
          <a:p>
            <a:r>
              <a:rPr lang="hr-HR" dirty="0"/>
              <a:t>Sustav treba podržavati rad više korisnika u isto vrijeme</a:t>
            </a:r>
          </a:p>
          <a:p>
            <a:r>
              <a:rPr lang="hr-HR" dirty="0"/>
              <a:t>Neispravno korištenje sučelja ne smije narušiti funkcionalnost i rad sustava</a:t>
            </a:r>
          </a:p>
          <a:p>
            <a:r>
              <a:rPr lang="hr-HR" dirty="0"/>
              <a:t>Aplikacija mora imati </a:t>
            </a:r>
            <a:r>
              <a:rPr lang="hr-HR" dirty="0" err="1"/>
              <a:t>responzivno</a:t>
            </a:r>
            <a:r>
              <a:rPr lang="hr-HR" dirty="0"/>
              <a:t> korisničko sučelje</a:t>
            </a:r>
          </a:p>
          <a:p>
            <a:r>
              <a:rPr lang="hr-HR" dirty="0"/>
              <a:t>Korisnici se moraju znati koristiti sučeljem sustava bez opširnih uputa</a:t>
            </a:r>
          </a:p>
          <a:p>
            <a:r>
              <a:rPr lang="hr-HR" dirty="0"/>
              <a:t>Sustav kao valutu koristi HRK</a:t>
            </a:r>
          </a:p>
          <a:p>
            <a:r>
              <a:rPr lang="hr-HR" dirty="0"/>
              <a:t>Nadogradnja sustava ne smije narušavati postojeće funkcionalnosti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21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Izrada </a:t>
            </a:r>
            <a:r>
              <a:rPr lang="hr-HR" dirty="0" err="1"/>
              <a:t>backenda</a:t>
            </a:r>
            <a:r>
              <a:rPr lang="hr-HR" dirty="0"/>
              <a:t> i </a:t>
            </a:r>
            <a:r>
              <a:rPr lang="hr-HR" dirty="0" err="1"/>
              <a:t>frontenda</a:t>
            </a:r>
            <a:r>
              <a:rPr lang="hr-HR" dirty="0"/>
              <a:t>: </a:t>
            </a:r>
            <a:r>
              <a:rPr lang="hr-HR" dirty="0" err="1">
                <a:hlinkClick r:id="rId2"/>
              </a:rPr>
              <a:t>Dart</a:t>
            </a:r>
            <a:r>
              <a:rPr lang="hr-HR" dirty="0"/>
              <a:t>, </a:t>
            </a:r>
            <a:r>
              <a:rPr lang="hr-HR" dirty="0" err="1">
                <a:hlinkClick r:id="rId3"/>
              </a:rPr>
              <a:t>Flutter</a:t>
            </a:r>
            <a:r>
              <a:rPr lang="hr-HR" dirty="0"/>
              <a:t>, </a:t>
            </a:r>
            <a:r>
              <a:rPr lang="hr-HR" dirty="0" err="1">
                <a:hlinkClick r:id="rId4"/>
              </a:rPr>
              <a:t>Visual</a:t>
            </a:r>
            <a:r>
              <a:rPr lang="hr-HR" dirty="0">
                <a:hlinkClick r:id="rId4"/>
              </a:rPr>
              <a:t> Studio </a:t>
            </a:r>
            <a:r>
              <a:rPr lang="hr-HR" dirty="0" err="1">
                <a:hlinkClick r:id="rId4"/>
              </a:rPr>
              <a:t>Code</a:t>
            </a:r>
            <a:endParaRPr lang="hr-HR" dirty="0"/>
          </a:p>
          <a:p>
            <a:r>
              <a:rPr lang="hr-HR" dirty="0"/>
              <a:t>Izrada dokumentacije: </a:t>
            </a:r>
            <a:r>
              <a:rPr lang="hr-HR" dirty="0" err="1">
                <a:hlinkClick r:id="rId5"/>
              </a:rPr>
              <a:t>TeXstudio</a:t>
            </a:r>
            <a:r>
              <a:rPr lang="hr-HR" dirty="0"/>
              <a:t>, </a:t>
            </a:r>
            <a:r>
              <a:rPr lang="hr-HR" dirty="0" err="1">
                <a:hlinkClick r:id="rId6"/>
              </a:rPr>
              <a:t>TeXLive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AstahUML</a:t>
            </a:r>
            <a:endParaRPr lang="hr-HR" dirty="0"/>
          </a:p>
          <a:p>
            <a:r>
              <a:rPr lang="hr-HR" dirty="0"/>
              <a:t>Komunikacija unutar tima: </a:t>
            </a:r>
            <a:r>
              <a:rPr lang="hr-HR" dirty="0">
                <a:hlinkClick r:id="rId8"/>
              </a:rPr>
              <a:t>WhatsApp</a:t>
            </a:r>
            <a:r>
              <a:rPr lang="hr-HR" dirty="0"/>
              <a:t>, </a:t>
            </a:r>
            <a:r>
              <a:rPr lang="hr-HR" dirty="0">
                <a:hlinkClick r:id="rId9"/>
              </a:rPr>
              <a:t>Messenger za Facebook</a:t>
            </a:r>
            <a:r>
              <a:rPr lang="hr-HR" dirty="0"/>
              <a:t>, </a:t>
            </a:r>
            <a:r>
              <a:rPr lang="hr-HR" dirty="0" err="1">
                <a:hlinkClick r:id="rId10"/>
              </a:rPr>
              <a:t>Discord</a:t>
            </a:r>
            <a:r>
              <a:rPr lang="hr-HR" dirty="0"/>
              <a:t>, </a:t>
            </a:r>
            <a:r>
              <a:rPr lang="hr-HR" dirty="0">
                <a:hlinkClick r:id="rId11"/>
              </a:rPr>
              <a:t>Microsoft </a:t>
            </a:r>
            <a:r>
              <a:rPr lang="hr-HR" dirty="0" err="1">
                <a:hlinkClick r:id="rId11"/>
              </a:rPr>
              <a:t>Teams</a:t>
            </a:r>
            <a:r>
              <a:rPr lang="hr-HR" dirty="0">
                <a:hlinkClick r:id="rId11"/>
              </a:rPr>
              <a:t> </a:t>
            </a:r>
            <a:endParaRPr lang="hr-HR" dirty="0"/>
          </a:p>
          <a:p>
            <a:r>
              <a:rPr lang="hr-HR" dirty="0"/>
              <a:t>Upravljanje izvornim kodom: </a:t>
            </a:r>
            <a:r>
              <a:rPr lang="hr-HR" dirty="0" err="1">
                <a:hlinkClick r:id="rId12"/>
              </a:rPr>
              <a:t>Git</a:t>
            </a:r>
            <a:endParaRPr lang="hr-HR" dirty="0"/>
          </a:p>
          <a:p>
            <a:r>
              <a:rPr lang="hr-HR" dirty="0"/>
              <a:t>Uspostava video poziva: </a:t>
            </a:r>
            <a:r>
              <a:rPr lang="hr-HR" dirty="0">
                <a:hlinkClick r:id="rId13"/>
              </a:rPr>
              <a:t>Agora RTC</a:t>
            </a:r>
            <a:endParaRPr lang="hr-HR" dirty="0"/>
          </a:p>
          <a:p>
            <a:r>
              <a:rPr lang="hr-HR" dirty="0"/>
              <a:t>Baza podataka: </a:t>
            </a:r>
            <a:r>
              <a:rPr lang="hr-HR" dirty="0" err="1">
                <a:hlinkClick r:id="rId14"/>
              </a:rPr>
              <a:t>Firestore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766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886700" cy="4814746"/>
          </a:xfrm>
        </p:spPr>
        <p:txBody>
          <a:bodyPr>
            <a:normAutofit lnSpcReduction="10000"/>
          </a:bodyPr>
          <a:lstStyle/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Arhitektura se može podijeliti na dva podsustava: mobilnu aplikaciju i bazu podataka</a:t>
            </a:r>
          </a:p>
          <a:p>
            <a:r>
              <a:rPr lang="hr-HR" dirty="0"/>
              <a:t>Temelji se na MVMM konceptu čija je karakteristika podjela na komponente čiji nezavisni razvoj osigurava fleksibilnost, smanjuje međuovisnost, povećava ponovnu uporabivost i pojednostavljuje ispitivanje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2A383E44-A8A1-4270-9204-FA96F921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1229562"/>
            <a:ext cx="4981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CBAFDDB6-D9AC-4EED-860C-60E7A333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9" r="52"/>
          <a:stretch/>
        </p:blipFill>
        <p:spPr>
          <a:xfrm>
            <a:off x="1633231" y="1352549"/>
            <a:ext cx="5877538" cy="3028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2A62E32-A1ED-47E9-96CE-F0881D233448}"/>
              </a:ext>
            </a:extLst>
          </p:cNvPr>
          <p:cNvSpPr txBox="1"/>
          <p:nvPr/>
        </p:nvSpPr>
        <p:spPr>
          <a:xfrm>
            <a:off x="575208" y="4381500"/>
            <a:ext cx="7993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Projekt je tekao u dvije faze tijekom kojih se kontinuirano radilo na razvoju aplikacije i na dokumentaciji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Tim se sastojao od dva </a:t>
            </a:r>
            <a:r>
              <a:rPr lang="hr-HR" sz="2400" dirty="0" err="1"/>
              <a:t>backend</a:t>
            </a:r>
            <a:r>
              <a:rPr lang="hr-HR" sz="2400" dirty="0"/>
              <a:t> developera, tri </a:t>
            </a:r>
            <a:r>
              <a:rPr lang="hr-HR" sz="2400" dirty="0" err="1"/>
              <a:t>frontend</a:t>
            </a:r>
            <a:r>
              <a:rPr lang="hr-HR" sz="2400" dirty="0"/>
              <a:t> developera te dvoje ljudi zaduženih za dokumentiranje razvoja i napretka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/>
              <a:t>Kroz 17 tjedana rada na projektu, članovi tima su usvojili osnovna znanja inženjerske prakse: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457200" indent="-457200"/>
            <a:r>
              <a:rPr lang="hr-HR" sz="2400"/>
              <a:t>Savladati zahtjeve organizacije i upravljanja</a:t>
            </a:r>
            <a:endParaRPr lang="hr-HR" dirty="0"/>
          </a:p>
          <a:p>
            <a:pPr marL="457200" indent="-457200"/>
            <a:r>
              <a:rPr lang="hr-HR" sz="2400"/>
              <a:t>Održavati verbalnu i pisanu komunikaciju s kolegama</a:t>
            </a:r>
            <a:endParaRPr lang="hr-HR" sz="2400" dirty="0"/>
          </a:p>
          <a:p>
            <a:pPr marL="457200" indent="-457200"/>
            <a:r>
              <a:rPr lang="hr-HR" sz="2400"/>
              <a:t>Koristiti računalom podržane metode projektiranja i razvoja</a:t>
            </a:r>
            <a:endParaRPr lang="hr-HR" sz="2400" dirty="0"/>
          </a:p>
          <a:p>
            <a:pPr marL="457200" indent="-457200"/>
            <a:r>
              <a:rPr lang="hr-HR" sz="2400"/>
              <a:t>Dokumentirati funkcionalnosti traženog sustava</a:t>
            </a:r>
            <a:endParaRPr lang="hr-HR" sz="2400" dirty="0"/>
          </a:p>
          <a:p>
            <a:pPr marL="457200" indent="-457200"/>
            <a:r>
              <a:rPr lang="hr-HR" sz="2400"/>
              <a:t>Dokumentirati odluke oblikovanja</a:t>
            </a:r>
            <a:endParaRPr lang="hr-HR" sz="2400" dirty="0"/>
          </a:p>
          <a:p>
            <a:pPr marL="457200" indent="-457200"/>
            <a:r>
              <a:rPr lang="hr-HR" sz="2400"/>
              <a:t>Stvoriti dobro programsko rješenje</a:t>
            </a:r>
            <a:endParaRPr lang="hr-HR" sz="2400" dirty="0"/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1474</TotalTime>
  <Words>463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PROGI-template</vt:lpstr>
      <vt:lpstr>Online tečajevi JamesBondi</vt:lpstr>
      <vt:lpstr>Sadržaj</vt:lpstr>
      <vt:lpstr>Opis zadatka</vt:lpstr>
      <vt:lpstr>Pregled zahtjeva – funkcionalni zahtjevi</vt:lpstr>
      <vt:lpstr>Pregled zahtjeva – ostali zahtjevi</vt:lpstr>
      <vt:lpstr>Korišteni alati i tehnologije</vt:lpstr>
      <vt:lpstr>Arhitektura sustava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Silvija Gojević</cp:lastModifiedBy>
  <cp:revision>87</cp:revision>
  <dcterms:created xsi:type="dcterms:W3CDTF">2016-01-18T13:10:52Z</dcterms:created>
  <dcterms:modified xsi:type="dcterms:W3CDTF">2021-01-16T22:55:47Z</dcterms:modified>
</cp:coreProperties>
</file>