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3a9603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3a9603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a8bc01c6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a8bc01c6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3a9603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93a9603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a8bc01c6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a8bc01c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3a9603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3a9603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93a9603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93a9603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142c78e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142c78e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a8e0582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a8e0582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a8bc01c6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a8bc01c6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a8bc01c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a8bc01c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9d32bf7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9d32bf7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a8bc01c6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a8bc01c6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a8bc01c6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a8bc01c6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a8bc01c6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a8bc01c6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a8bc01c6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a8bc01c6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939d2df06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939d2df06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a8e0582f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a8e0582f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a8e0582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a8e0582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93a9603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93a9603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a8bc01c6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a8bc01c6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a8bc01c6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a8bc01c6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9d32bf7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9d32bf7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93a9603d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93a9603d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93a9603d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93a9603d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9d32bf7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9d32bf7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939d2df0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939d2df0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142c78e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142c78e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142c78e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9142c78e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142c78e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142c78e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142c78e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142c78e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3a9603d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3a9603d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 rot="-122">
            <a:off x="428600" y="594895"/>
            <a:ext cx="8460300" cy="14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r"/>
              <a:t>Opis projekta iz kursa Programiranje za Veb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98900" y="2119375"/>
            <a:ext cx="5746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solidFill>
                  <a:srgbClr val="FFFFFF"/>
                </a:solidFill>
              </a:rPr>
              <a:t>Veb sajt agencije za nekretnine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4294967295" type="body"/>
          </p:nvPr>
        </p:nvSpPr>
        <p:spPr>
          <a:xfrm>
            <a:off x="2689200" y="2850775"/>
            <a:ext cx="3765600" cy="1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sr" sz="1900">
                <a:solidFill>
                  <a:srgbClr val="434343"/>
                </a:solidFill>
              </a:rPr>
              <a:t>Goran Milenković, 1045/2019</a:t>
            </a:r>
            <a:br>
              <a:rPr b="1" lang="sr" sz="1900">
                <a:solidFill>
                  <a:srgbClr val="434343"/>
                </a:solidFill>
              </a:rPr>
            </a:br>
            <a:r>
              <a:rPr b="1" lang="sr" sz="1900">
                <a:solidFill>
                  <a:srgbClr val="434343"/>
                </a:solidFill>
              </a:rPr>
              <a:t>Lazar Mladenović, 1029/2019</a:t>
            </a:r>
            <a:br>
              <a:rPr b="1" lang="sr" sz="1900">
                <a:solidFill>
                  <a:srgbClr val="434343"/>
                </a:solidFill>
              </a:rPr>
            </a:br>
            <a:r>
              <a:rPr b="1" lang="sr" sz="1900">
                <a:solidFill>
                  <a:srgbClr val="434343"/>
                </a:solidFill>
              </a:rPr>
              <a:t>Ivona Milutinović, 1009/2019</a:t>
            </a:r>
            <a:endParaRPr b="1" sz="1900">
              <a:solidFill>
                <a:srgbClr val="434343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29600" y="4396000"/>
            <a:ext cx="4497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r" sz="1500"/>
              <a:t>Matematički fakultet, Univerzitet u Beogradu</a:t>
            </a:r>
            <a:endParaRPr b="1"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6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r" sz="2600"/>
              <a:t>AuthGuard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666400"/>
            <a:ext cx="8520600" cy="44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●"/>
            </a:pPr>
            <a:r>
              <a:rPr lang="sr" sz="1700">
                <a:solidFill>
                  <a:srgbClr val="F3F3F3"/>
                </a:solidFill>
              </a:rPr>
              <a:t>CanActivate</a:t>
            </a:r>
            <a:r>
              <a:rPr lang="sr" sz="1700">
                <a:solidFill>
                  <a:srgbClr val="F3F3F3"/>
                </a:solidFill>
              </a:rPr>
              <a:t>:</a:t>
            </a:r>
            <a:endParaRPr sz="1700">
              <a:solidFill>
                <a:srgbClr val="F3F3F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</a:pPr>
            <a:r>
              <a:rPr lang="sr" sz="1600">
                <a:solidFill>
                  <a:srgbClr val="F3F3F3"/>
                </a:solidFill>
              </a:rPr>
              <a:t>AuthGuardAgent</a:t>
            </a:r>
            <a:endParaRPr sz="1600">
              <a:solidFill>
                <a:srgbClr val="F3F3F3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■"/>
            </a:pPr>
            <a:r>
              <a:rPr lang="sr" sz="1600">
                <a:solidFill>
                  <a:srgbClr val="F3F3F3"/>
                </a:solidFill>
              </a:rPr>
              <a:t>offeredRealEstate</a:t>
            </a:r>
            <a:endParaRPr sz="1600">
              <a:solidFill>
                <a:srgbClr val="F3F3F3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■"/>
            </a:pPr>
            <a:r>
              <a:rPr lang="sr" sz="1600">
                <a:solidFill>
                  <a:srgbClr val="F3F3F3"/>
                </a:solidFill>
              </a:rPr>
              <a:t>offersInProgress</a:t>
            </a:r>
            <a:endParaRPr sz="1600">
              <a:solidFill>
                <a:srgbClr val="F3F3F3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■"/>
            </a:pPr>
            <a:r>
              <a:rPr lang="sr" sz="1600">
                <a:solidFill>
                  <a:srgbClr val="F3F3F3"/>
                </a:solidFill>
              </a:rPr>
              <a:t>support-chat</a:t>
            </a:r>
            <a:endParaRPr sz="1600">
              <a:solidFill>
                <a:srgbClr val="F3F3F3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■"/>
            </a:pPr>
            <a:r>
              <a:rPr lang="sr" sz="1600">
                <a:solidFill>
                  <a:srgbClr val="F3F3F3"/>
                </a:solidFill>
              </a:rPr>
              <a:t>add-real-estate</a:t>
            </a:r>
            <a:endParaRPr sz="1600">
              <a:solidFill>
                <a:srgbClr val="F3F3F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</a:pPr>
            <a:r>
              <a:rPr lang="sr" sz="1600">
                <a:solidFill>
                  <a:srgbClr val="F3F3F3"/>
                </a:solidFill>
              </a:rPr>
              <a:t>AuthGuardUser</a:t>
            </a:r>
            <a:endParaRPr sz="1600">
              <a:solidFill>
                <a:srgbClr val="F3F3F3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■"/>
            </a:pPr>
            <a:r>
              <a:rPr lang="sr" sz="1600">
                <a:solidFill>
                  <a:srgbClr val="F3F3F3"/>
                </a:solidFill>
              </a:rPr>
              <a:t>favorites</a:t>
            </a:r>
            <a:endParaRPr sz="1600">
              <a:solidFill>
                <a:srgbClr val="F3F3F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●"/>
            </a:pPr>
            <a:r>
              <a:rPr lang="sr" sz="1700">
                <a:solidFill>
                  <a:srgbClr val="F3F3F3"/>
                </a:solidFill>
              </a:rPr>
              <a:t>CanDeactivate:</a:t>
            </a:r>
            <a:endParaRPr sz="1700">
              <a:solidFill>
                <a:srgbClr val="F3F3F3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○"/>
            </a:pPr>
            <a:r>
              <a:rPr lang="sr" sz="1700">
                <a:solidFill>
                  <a:srgbClr val="F3F3F3"/>
                </a:solidFill>
              </a:rPr>
              <a:t>SupportChatGuard</a:t>
            </a:r>
            <a:endParaRPr sz="1700">
              <a:solidFill>
                <a:srgbClr val="F3F3F3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■"/>
            </a:pPr>
            <a:r>
              <a:rPr lang="sr" sz="1700">
                <a:solidFill>
                  <a:srgbClr val="F3F3F3"/>
                </a:solidFill>
              </a:rPr>
              <a:t>support-chat</a:t>
            </a:r>
            <a:endParaRPr sz="17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6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r" sz="2600"/>
              <a:t>Ponuda nekretnine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666400"/>
            <a:ext cx="8520600" cy="44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●"/>
            </a:pPr>
            <a:r>
              <a:rPr lang="sr" sz="1700">
                <a:solidFill>
                  <a:srgbClr val="F3F3F3"/>
                </a:solidFill>
              </a:rPr>
              <a:t>Ograničenja:</a:t>
            </a:r>
            <a:endParaRPr sz="1700">
              <a:solidFill>
                <a:srgbClr val="F3F3F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</a:pPr>
            <a:r>
              <a:rPr lang="sr" sz="1600">
                <a:solidFill>
                  <a:srgbClr val="F3F3F3"/>
                </a:solidFill>
              </a:rPr>
              <a:t>Korisnik mora biti ulogovan</a:t>
            </a:r>
            <a:endParaRPr sz="1600">
              <a:solidFill>
                <a:srgbClr val="F3F3F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</a:pPr>
            <a:r>
              <a:rPr lang="sr" sz="1600">
                <a:solidFill>
                  <a:srgbClr val="F3F3F3"/>
                </a:solidFill>
              </a:rPr>
              <a:t>Svi parametri moraju biti uneti</a:t>
            </a:r>
            <a:endParaRPr sz="1600">
              <a:solidFill>
                <a:srgbClr val="F3F3F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●"/>
            </a:pPr>
            <a:r>
              <a:rPr lang="sr" sz="1700">
                <a:solidFill>
                  <a:srgbClr val="F3F3F3"/>
                </a:solidFill>
              </a:rPr>
              <a:t>Parametri koji se unose:</a:t>
            </a:r>
            <a:endParaRPr sz="1700">
              <a:solidFill>
                <a:srgbClr val="F3F3F3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○"/>
            </a:pPr>
            <a:r>
              <a:rPr lang="sr" sz="1700">
                <a:solidFill>
                  <a:srgbClr val="F3F3F3"/>
                </a:solidFill>
              </a:rPr>
              <a:t>Ime</a:t>
            </a:r>
            <a:endParaRPr sz="1700">
              <a:solidFill>
                <a:srgbClr val="F3F3F3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○"/>
            </a:pPr>
            <a:r>
              <a:rPr lang="sr" sz="1700">
                <a:solidFill>
                  <a:srgbClr val="F3F3F3"/>
                </a:solidFill>
              </a:rPr>
              <a:t>Broj telefona</a:t>
            </a:r>
            <a:endParaRPr sz="1700">
              <a:solidFill>
                <a:srgbClr val="F3F3F3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○"/>
            </a:pPr>
            <a:r>
              <a:rPr lang="sr" sz="1700">
                <a:solidFill>
                  <a:srgbClr val="F3F3F3"/>
                </a:solidFill>
              </a:rPr>
              <a:t>Tip saradnje</a:t>
            </a:r>
            <a:endParaRPr sz="1700">
              <a:solidFill>
                <a:srgbClr val="F3F3F3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Char char="■"/>
            </a:pPr>
            <a:r>
              <a:rPr lang="sr" sz="1500">
                <a:solidFill>
                  <a:srgbClr val="F3F3F3"/>
                </a:solidFill>
              </a:rPr>
              <a:t>Prodaja</a:t>
            </a:r>
            <a:endParaRPr sz="1500">
              <a:solidFill>
                <a:srgbClr val="F3F3F3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Char char="■"/>
            </a:pPr>
            <a:r>
              <a:rPr lang="sr" sz="1500">
                <a:solidFill>
                  <a:srgbClr val="F3F3F3"/>
                </a:solidFill>
              </a:rPr>
              <a:t>Izdavanje</a:t>
            </a:r>
            <a:endParaRPr sz="1500">
              <a:solidFill>
                <a:srgbClr val="F3F3F3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○"/>
            </a:pPr>
            <a:r>
              <a:rPr lang="sr" sz="1700">
                <a:solidFill>
                  <a:srgbClr val="F3F3F3"/>
                </a:solidFill>
              </a:rPr>
              <a:t>Grad</a:t>
            </a:r>
            <a:endParaRPr sz="1700">
              <a:solidFill>
                <a:srgbClr val="F3F3F3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Char char="■"/>
            </a:pPr>
            <a:r>
              <a:rPr lang="sr" sz="1500">
                <a:solidFill>
                  <a:srgbClr val="F3F3F3"/>
                </a:solidFill>
              </a:rPr>
              <a:t>Beograd</a:t>
            </a:r>
            <a:endParaRPr sz="1500">
              <a:solidFill>
                <a:srgbClr val="F3F3F3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Char char="■"/>
            </a:pPr>
            <a:r>
              <a:rPr lang="sr" sz="1500">
                <a:solidFill>
                  <a:srgbClr val="F3F3F3"/>
                </a:solidFill>
              </a:rPr>
              <a:t>Novi Sad</a:t>
            </a:r>
            <a:endParaRPr sz="1500">
              <a:solidFill>
                <a:srgbClr val="F3F3F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●"/>
            </a:pPr>
            <a:r>
              <a:rPr lang="sr" sz="1700">
                <a:solidFill>
                  <a:srgbClr val="F3F3F3"/>
                </a:solidFill>
              </a:rPr>
              <a:t>Napomena:</a:t>
            </a:r>
            <a:endParaRPr sz="1700">
              <a:solidFill>
                <a:srgbClr val="F3F3F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</a:pPr>
            <a:r>
              <a:rPr lang="sr" sz="1600">
                <a:solidFill>
                  <a:srgbClr val="F3F3F3"/>
                </a:solidFill>
              </a:rPr>
              <a:t>Email se ne unosi jer je zapamćen prilikom registracije</a:t>
            </a:r>
            <a:endParaRPr sz="16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r" sz="2600"/>
              <a:t>Ponuda nekretnine(2)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666400"/>
            <a:ext cx="8520600" cy="44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●"/>
            </a:pPr>
            <a:r>
              <a:rPr lang="sr" sz="1700">
                <a:solidFill>
                  <a:srgbClr val="F3F3F3"/>
                </a:solidFill>
              </a:rPr>
              <a:t>Logika</a:t>
            </a:r>
            <a:endParaRPr sz="1700">
              <a:solidFill>
                <a:srgbClr val="F3F3F3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○"/>
            </a:pPr>
            <a:r>
              <a:rPr lang="sr" sz="1700">
                <a:solidFill>
                  <a:srgbClr val="F3F3F3"/>
                </a:solidFill>
              </a:rPr>
              <a:t>Korisnik ostavlja svoje osnovne podatke</a:t>
            </a:r>
            <a:endParaRPr sz="1700">
              <a:solidFill>
                <a:srgbClr val="F3F3F3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○"/>
            </a:pPr>
            <a:r>
              <a:rPr lang="sr" sz="1700">
                <a:solidFill>
                  <a:srgbClr val="F3F3F3"/>
                </a:solidFill>
              </a:rPr>
              <a:t>Agent kontaktira korisnika na osnovu unetih podataka</a:t>
            </a:r>
            <a:endParaRPr sz="1700">
              <a:solidFill>
                <a:srgbClr val="F3F3F3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○"/>
            </a:pPr>
            <a:r>
              <a:rPr lang="sr" sz="1700">
                <a:solidFill>
                  <a:srgbClr val="F3F3F3"/>
                </a:solidFill>
              </a:rPr>
              <a:t>Agent zajedno sa fotografom obilazi nekretinu</a:t>
            </a:r>
            <a:endParaRPr sz="1700">
              <a:solidFill>
                <a:srgbClr val="F3F3F3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■"/>
            </a:pPr>
            <a:r>
              <a:rPr lang="sr" sz="1700">
                <a:solidFill>
                  <a:srgbClr val="F3F3F3"/>
                </a:solidFill>
              </a:rPr>
              <a:t>Proverava se ispravnost dokumenata od strane pravne službe agencije</a:t>
            </a:r>
            <a:endParaRPr sz="1700">
              <a:solidFill>
                <a:srgbClr val="F3F3F3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○"/>
            </a:pPr>
            <a:r>
              <a:rPr lang="sr" sz="1700">
                <a:solidFill>
                  <a:srgbClr val="F3F3F3"/>
                </a:solidFill>
              </a:rPr>
              <a:t>Ukoliko je sve u redu i nekretnina zadovoljava standarde agencije, agent objavljuje nekretinu na sajtu uz pomoč forme</a:t>
            </a:r>
            <a:r>
              <a:rPr i="1" lang="sr" sz="1700">
                <a:solidFill>
                  <a:srgbClr val="F3F3F3"/>
                </a:solidFill>
              </a:rPr>
              <a:t> Ponudi nekretinu</a:t>
            </a:r>
            <a:endParaRPr i="1" sz="1700">
              <a:solidFill>
                <a:srgbClr val="F3F3F3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F3F3F3"/>
              </a:solidFill>
            </a:endParaRPr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98375"/>
            <a:ext cx="85206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r" sz="2600"/>
              <a:t>Pretraga nekretnine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590375"/>
            <a:ext cx="85206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2100">
                <a:solidFill>
                  <a:schemeClr val="lt1"/>
                </a:solidFill>
              </a:rPr>
              <a:t>Korišćeni paketi</a:t>
            </a:r>
            <a:endParaRPr sz="21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sr" sz="1600">
                <a:solidFill>
                  <a:schemeClr val="lt1"/>
                </a:solidFill>
              </a:rPr>
              <a:t>query-string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 sz="1600">
                <a:solidFill>
                  <a:schemeClr val="lt1"/>
                </a:solidFill>
              </a:rPr>
              <a:t>Prednost : Kreira JSON objekat na osnovu URL upita pretrage prilikom HTTP zahteva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1400925" y="4458275"/>
            <a:ext cx="6070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r" sz="1800">
                <a:solidFill>
                  <a:schemeClr val="dk1"/>
                </a:solidFill>
              </a:rPr>
              <a:t>Sevis zadužen pretragu - </a:t>
            </a:r>
            <a:r>
              <a:rPr b="1" i="1" lang="sr" sz="1800">
                <a:solidFill>
                  <a:schemeClr val="dk1"/>
                </a:solidFill>
              </a:rPr>
              <a:t>Real Estate Search Service</a:t>
            </a:r>
            <a:endParaRPr b="1" i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98375"/>
            <a:ext cx="85206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r" sz="2600"/>
              <a:t>Pretraga nekretnine (2) 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590375"/>
            <a:ext cx="85206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solidFill>
                  <a:srgbClr val="F3F3F3"/>
                </a:solidFill>
              </a:rPr>
              <a:t>Postoje 3 vrste pretraga</a:t>
            </a:r>
            <a:endParaRPr>
              <a:solidFill>
                <a:srgbClr val="F3F3F3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sr" sz="1700">
                <a:solidFill>
                  <a:schemeClr val="lt1"/>
                </a:solidFill>
              </a:rPr>
              <a:t>Brza pretraga - pretraga po ID-u nekretnine ili nazivu ulice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sr" sz="1700">
                <a:solidFill>
                  <a:schemeClr val="lt1"/>
                </a:solidFill>
              </a:rPr>
              <a:t>Potrebno je odabrati grad i da li je u pitanju potražnja za izdavanjem ili prodajom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sr" sz="1700">
                <a:solidFill>
                  <a:schemeClr val="lt1"/>
                </a:solidFill>
              </a:rPr>
              <a:t>Pretraga sa elementarnim parametrima</a:t>
            </a:r>
            <a:endParaRPr sz="17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sr" sz="1300">
                <a:solidFill>
                  <a:schemeClr val="lt1"/>
                </a:solidFill>
              </a:rPr>
              <a:t>Prodaja ili izdavanje 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sr" sz="1300">
                <a:solidFill>
                  <a:schemeClr val="lt1"/>
                </a:solidFill>
              </a:rPr>
              <a:t>Tip nekretnine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sr" sz="1300">
                <a:solidFill>
                  <a:schemeClr val="lt1"/>
                </a:solidFill>
              </a:rPr>
              <a:t>Stan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sr" sz="1300">
                <a:solidFill>
                  <a:schemeClr val="lt1"/>
                </a:solidFill>
              </a:rPr>
              <a:t>Kuća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sr" sz="1300">
                <a:solidFill>
                  <a:schemeClr val="lt1"/>
                </a:solidFill>
              </a:rPr>
              <a:t>Maximalna cena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sr" sz="1300">
                <a:solidFill>
                  <a:schemeClr val="lt1"/>
                </a:solidFill>
              </a:rPr>
              <a:t>Minimalna kvadratura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sr" sz="1300">
                <a:solidFill>
                  <a:schemeClr val="lt1"/>
                </a:solidFill>
              </a:rPr>
              <a:t>Grad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sr" sz="1300">
                <a:solidFill>
                  <a:schemeClr val="lt1"/>
                </a:solidFill>
              </a:rPr>
              <a:t>Beograd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sr" sz="1300">
                <a:solidFill>
                  <a:schemeClr val="lt1"/>
                </a:solidFill>
              </a:rPr>
              <a:t>Novi sad</a:t>
            </a:r>
            <a:endParaRPr sz="13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sr" sz="1700">
                <a:solidFill>
                  <a:schemeClr val="lt1"/>
                </a:solidFill>
              </a:rPr>
              <a:t>Proširena pretraga sa velikim brojem detalja koji opisuju nekretinu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1536900" y="4749900"/>
            <a:ext cx="6070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209925"/>
            <a:ext cx="85206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r" sz="2600"/>
              <a:t>Prikaz nekretnine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875450"/>
            <a:ext cx="8520600" cy="18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lang="sr" sz="1900">
                <a:solidFill>
                  <a:srgbClr val="F3F3F3"/>
                </a:solidFill>
              </a:rPr>
              <a:t>P</a:t>
            </a:r>
            <a:r>
              <a:rPr lang="sr" sz="1900">
                <a:solidFill>
                  <a:srgbClr val="F3F3F3"/>
                </a:solidFill>
              </a:rPr>
              <a:t>regled svih informacija od važnosti za nekretninu</a:t>
            </a:r>
            <a:endParaRPr sz="1900">
              <a:solidFill>
                <a:srgbClr val="F3F3F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lang="sr" sz="1900">
                <a:solidFill>
                  <a:srgbClr val="F3F3F3"/>
                </a:solidFill>
              </a:rPr>
              <a:t>Mogućnost dodavanja nekretnine u listu omiljenih</a:t>
            </a:r>
            <a:endParaRPr sz="1900">
              <a:solidFill>
                <a:srgbClr val="F3F3F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lang="sr" sz="1900">
                <a:solidFill>
                  <a:srgbClr val="F3F3F3"/>
                </a:solidFill>
              </a:rPr>
              <a:t>Mogućnost zakazivanja gledanja date nekretnine</a:t>
            </a:r>
            <a:endParaRPr sz="19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F3F3F3"/>
              </a:solidFill>
            </a:endParaRPr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1536900" y="4749900"/>
            <a:ext cx="6070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r"/>
              <a:t>Zakazivanje gledanja nekretnine</a:t>
            </a:r>
            <a:endParaRPr b="1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03050"/>
            <a:ext cx="85206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sr" sz="2100">
                <a:solidFill>
                  <a:srgbClr val="F3F3F3"/>
                </a:solidFill>
              </a:rPr>
              <a:t>Korisnik može zakazati sastanak sa agentom u svim terminima 24 časa nakon trenutnog vremena</a:t>
            </a:r>
            <a:endParaRPr sz="2100">
              <a:solidFill>
                <a:srgbClr val="F3F3F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sr" sz="2100">
                <a:solidFill>
                  <a:srgbClr val="F3F3F3"/>
                </a:solidFill>
              </a:rPr>
              <a:t>Ukoliko je termin zauzet, korisnik biva obavešten</a:t>
            </a:r>
            <a:endParaRPr sz="2100">
              <a:solidFill>
                <a:srgbClr val="F3F3F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sr" sz="2100">
                <a:solidFill>
                  <a:srgbClr val="F3F3F3"/>
                </a:solidFill>
              </a:rPr>
              <a:t>Korisnik ne mo</a:t>
            </a:r>
            <a:r>
              <a:rPr lang="sr" sz="2000">
                <a:solidFill>
                  <a:srgbClr val="F3F3F3"/>
                </a:solidFill>
              </a:rPr>
              <a:t>že zakazati dva termina za istu nekretninu, u tom slučaju takođe biva obavešten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 sz="10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75775" y="3057875"/>
            <a:ext cx="85206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★"/>
            </a:pPr>
            <a:r>
              <a:rPr lang="sr" sz="2000">
                <a:solidFill>
                  <a:srgbClr val="F3F3F3"/>
                </a:solidFill>
              </a:rPr>
              <a:t>Sastanak može zakazati samo prijavljeni korisnik</a:t>
            </a:r>
            <a:endParaRPr sz="20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 sz="10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18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Dodavanje nekretnine u omiljene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960350" y="785625"/>
            <a:ext cx="6259200" cy="572700"/>
          </a:xfrm>
          <a:prstGeom prst="rect">
            <a:avLst/>
          </a:prstGeom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sr" sz="2100">
                <a:solidFill>
                  <a:srgbClr val="F3F3F3"/>
                </a:solidFill>
              </a:rPr>
              <a:t> RealEstate.users                              Users.estates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1202250" y="4142725"/>
            <a:ext cx="6159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r" sz="1800"/>
              <a:t>Sevis zadužen za funciju favorites - Favorites Service</a:t>
            </a:r>
            <a:endParaRPr b="1" sz="1800"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3190925"/>
            <a:ext cx="85206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★"/>
            </a:pPr>
            <a:r>
              <a:rPr lang="sr" sz="2000">
                <a:solidFill>
                  <a:srgbClr val="F3F3F3"/>
                </a:solidFill>
              </a:rPr>
              <a:t>Da bi dodao nekretninu u omiljene i video omiljene nekretnine, korisnik mora biti prijavljen</a:t>
            </a:r>
            <a:endParaRPr sz="2100"/>
          </a:p>
        </p:txBody>
      </p:sp>
      <p:cxnSp>
        <p:nvCxnSpPr>
          <p:cNvPr id="178" name="Google Shape;178;p29"/>
          <p:cNvCxnSpPr/>
          <p:nvPr/>
        </p:nvCxnSpPr>
        <p:spPr>
          <a:xfrm>
            <a:off x="3637600" y="972800"/>
            <a:ext cx="1115400" cy="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9"/>
          <p:cNvCxnSpPr/>
          <p:nvPr/>
        </p:nvCxnSpPr>
        <p:spPr>
          <a:xfrm rot="10800000">
            <a:off x="3637600" y="1071975"/>
            <a:ext cx="1115400" cy="0"/>
          </a:xfrm>
          <a:prstGeom prst="straightConnector1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145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Pregled omiljenih nekretnina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2106413"/>
            <a:ext cx="85206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korisnik vidi omiljene nekretnine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korisnik može da izbaci nekretninu iz omiljenih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detaljni prikaz nekretnine</a:t>
            </a:r>
            <a:endParaRPr sz="21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98375"/>
            <a:ext cx="85206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r" sz="2600"/>
              <a:t>Dodavanje nekretnine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590375"/>
            <a:ext cx="85206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chemeClr val="lt1"/>
                </a:solidFill>
              </a:rPr>
              <a:t>Korišćeni paketi</a:t>
            </a:r>
            <a:endParaRPr sz="21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sr" sz="1600">
                <a:solidFill>
                  <a:schemeClr val="lt1"/>
                </a:solidFill>
              </a:rPr>
              <a:t>angular2-notifications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sr" sz="1600">
                <a:solidFill>
                  <a:schemeClr val="lt1"/>
                </a:solidFill>
              </a:rPr>
              <a:t>Prikazivanje server poruka u obliku toast notifikacija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sr" sz="1600">
                <a:solidFill>
                  <a:schemeClr val="lt1"/>
                </a:solidFill>
              </a:rPr>
              <a:t>ngx-image-compress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sr" sz="1600">
                <a:solidFill>
                  <a:schemeClr val="lt1"/>
                </a:solidFill>
              </a:rPr>
              <a:t>Kompresija slika nekretnina pre samog slanja na server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sr" sz="1600">
                <a:solidFill>
                  <a:schemeClr val="lt1"/>
                </a:solidFill>
              </a:rPr>
              <a:t>crypto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sr" sz="1600">
                <a:solidFill>
                  <a:schemeClr val="lt1"/>
                </a:solidFill>
              </a:rPr>
              <a:t>Enkripcija imena foldera kao i glavne slike nekretnine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sr" sz="1600">
                <a:solidFill>
                  <a:schemeClr val="lt1"/>
                </a:solidFill>
              </a:rPr>
              <a:t>multer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sr" sz="1600">
                <a:solidFill>
                  <a:schemeClr val="lt1"/>
                </a:solidFill>
              </a:rPr>
              <a:t>Middleware za otpremanje slika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sr" sz="1600">
                <a:solidFill>
                  <a:schemeClr val="lt1"/>
                </a:solidFill>
              </a:rPr>
              <a:t>fs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sr" sz="1600">
                <a:solidFill>
                  <a:schemeClr val="lt1"/>
                </a:solidFill>
              </a:rPr>
              <a:t>Kreiranje foldera nekretnine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sr" sz="1600">
                <a:solidFill>
                  <a:schemeClr val="lt1"/>
                </a:solidFill>
              </a:rPr>
              <a:t>Brisanje foldera nekretnine i same nekretnine u slu</a:t>
            </a:r>
            <a:r>
              <a:rPr lang="sr" sz="1600">
                <a:solidFill>
                  <a:srgbClr val="F3F3F3"/>
                </a:solidFill>
              </a:rPr>
              <a:t>čaju</a:t>
            </a:r>
            <a:r>
              <a:rPr lang="sr" sz="1600">
                <a:solidFill>
                  <a:schemeClr val="lt1"/>
                </a:solidFill>
              </a:rPr>
              <a:t> gre</a:t>
            </a:r>
            <a:r>
              <a:rPr lang="sr" sz="1600">
                <a:solidFill>
                  <a:srgbClr val="FFFFFF"/>
                </a:solidFill>
              </a:rPr>
              <a:t>ške prilikom unosa u bazu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550500" y="4563475"/>
            <a:ext cx="82818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r" sz="1800">
                <a:solidFill>
                  <a:schemeClr val="dk1"/>
                </a:solidFill>
              </a:rPr>
              <a:t>Sevis zadužen za dodavanje nekretnina - Add </a:t>
            </a:r>
            <a:r>
              <a:rPr b="1" i="1" lang="sr" sz="1800">
                <a:solidFill>
                  <a:schemeClr val="dk1"/>
                </a:solidFill>
              </a:rPr>
              <a:t>Real Estate Service</a:t>
            </a:r>
            <a:endParaRPr b="1" i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98375"/>
            <a:ext cx="85206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r" sz="2600"/>
              <a:t>Dodavanje nekretnine (2)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590375"/>
            <a:ext cx="8520600" cy="4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★"/>
            </a:pPr>
            <a:r>
              <a:rPr lang="sr">
                <a:solidFill>
                  <a:srgbClr val="F3F3F3"/>
                </a:solidFill>
              </a:rPr>
              <a:t>Nekretninu mo</a:t>
            </a:r>
            <a:r>
              <a:rPr lang="sr">
                <a:solidFill>
                  <a:srgbClr val="F3F3F3"/>
                </a:solidFill>
              </a:rPr>
              <a:t>že dodati samo agent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r" u="sng">
                <a:solidFill>
                  <a:srgbClr val="F3F3F3"/>
                </a:solidFill>
              </a:rPr>
              <a:t>Klijent:</a:t>
            </a:r>
            <a:endParaRPr u="sng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U odnosu na izbor tipa saradnje prikazuju se različita polja koje agent treba popuniti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Izbor slike je obavezan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Nepopunjavanjem obaveznog polja dobija adekvatno obaveštenje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Nakon uspešnog submitovanja forme vrši se kompresija slike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Kompresovana slika zajedno sa informacijama o nekretnini se šalje na server a napredak samog otpremanja slike se vidi u progres baru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sr">
                <a:solidFill>
                  <a:srgbClr val="F3F3F3"/>
                </a:solidFill>
              </a:rPr>
              <a:t>HttpEvent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sr">
                <a:solidFill>
                  <a:srgbClr val="F3F3F3"/>
                </a:solidFill>
              </a:rPr>
              <a:t>NgZone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1536900" y="4749900"/>
            <a:ext cx="6070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2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r"/>
              <a:t>Spisak tehnologija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935475"/>
            <a:ext cx="8520600" cy="3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lang="sr" sz="1900">
                <a:solidFill>
                  <a:srgbClr val="F3F3F3"/>
                </a:solidFill>
              </a:rPr>
              <a:t>Angular</a:t>
            </a:r>
            <a:endParaRPr sz="1900">
              <a:solidFill>
                <a:srgbClr val="F3F3F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lang="sr" sz="1900">
                <a:solidFill>
                  <a:srgbClr val="F3F3F3"/>
                </a:solidFill>
              </a:rPr>
              <a:t>Node.js</a:t>
            </a:r>
            <a:endParaRPr sz="1900">
              <a:solidFill>
                <a:srgbClr val="F3F3F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lang="sr" sz="1900">
                <a:solidFill>
                  <a:srgbClr val="F3F3F3"/>
                </a:solidFill>
              </a:rPr>
              <a:t>Express.js</a:t>
            </a:r>
            <a:endParaRPr sz="1900">
              <a:solidFill>
                <a:srgbClr val="F3F3F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lang="sr" sz="1900">
                <a:solidFill>
                  <a:srgbClr val="F3F3F3"/>
                </a:solidFill>
              </a:rPr>
              <a:t>MongoDB</a:t>
            </a:r>
            <a:endParaRPr sz="1900">
              <a:solidFill>
                <a:srgbClr val="F3F3F3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 sz="10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98375"/>
            <a:ext cx="85206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r" sz="2600"/>
              <a:t>Dodavanje nekretnine (3)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590375"/>
            <a:ext cx="85206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u="sng">
                <a:solidFill>
                  <a:srgbClr val="F3F3F3"/>
                </a:solidFill>
              </a:rPr>
              <a:t>Server</a:t>
            </a:r>
            <a:r>
              <a:rPr lang="sr" u="sng">
                <a:solidFill>
                  <a:srgbClr val="F3F3F3"/>
                </a:solidFill>
              </a:rPr>
              <a:t>:</a:t>
            </a:r>
            <a:endParaRPr u="sng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Prevalidacija slike (veličina, broj, mimetype)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sr">
                <a:solidFill>
                  <a:srgbClr val="F3F3F3"/>
                </a:solidFill>
              </a:rPr>
              <a:t>U slučaju greške:</a:t>
            </a:r>
            <a:endParaRPr>
              <a:solidFill>
                <a:srgbClr val="F3F3F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</a:pPr>
            <a:r>
              <a:rPr lang="sr">
                <a:solidFill>
                  <a:srgbClr val="F3F3F3"/>
                </a:solidFill>
              </a:rPr>
              <a:t> Šalje se adekvatna poruka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Kreira se novi folder na serveru za datu sliku i u njemu se smešta slika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Mongoose validacija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sr">
                <a:solidFill>
                  <a:srgbClr val="F3F3F3"/>
                </a:solidFill>
              </a:rPr>
              <a:t>U slučaju greške:</a:t>
            </a:r>
            <a:endParaRPr>
              <a:solidFill>
                <a:srgbClr val="F3F3F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</a:pPr>
            <a:r>
              <a:rPr lang="sr">
                <a:solidFill>
                  <a:srgbClr val="F3F3F3"/>
                </a:solidFill>
              </a:rPr>
              <a:t>Za svako svojstvo se šalje adekvatna greška (ValidatorError)</a:t>
            </a:r>
            <a:endParaRPr>
              <a:solidFill>
                <a:srgbClr val="F3F3F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</a:pPr>
            <a:r>
              <a:rPr lang="sr">
                <a:solidFill>
                  <a:srgbClr val="F3F3F3"/>
                </a:solidFill>
              </a:rPr>
              <a:t>Brišu se prethodno kreirani folder i sačuvana slika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1536900" y="4749900"/>
            <a:ext cx="6070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98375"/>
            <a:ext cx="85206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r" sz="2600"/>
              <a:t>Dodavanje nekretnine (4)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11700" y="590375"/>
            <a:ext cx="8520600" cy="4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u="sng">
                <a:solidFill>
                  <a:srgbClr val="F3F3F3"/>
                </a:solidFill>
              </a:rPr>
              <a:t>Baza podataka</a:t>
            </a:r>
            <a:r>
              <a:rPr lang="sr" u="sng">
                <a:solidFill>
                  <a:srgbClr val="F3F3F3"/>
                </a:solidFill>
              </a:rPr>
              <a:t>:</a:t>
            </a:r>
            <a:endParaRPr u="sng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r">
                <a:solidFill>
                  <a:srgbClr val="F3F3F3"/>
                </a:solidFill>
              </a:rPr>
              <a:t>Korišćeni paketi: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mongoose-sequence (AutoIncrement)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sr">
                <a:solidFill>
                  <a:srgbClr val="F3F3F3"/>
                </a:solidFill>
              </a:rPr>
              <a:t>Prilikom unosa nekretnine postavlja njen ID za jedan veći u odnosu na ID prethodno unete nekretnine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r">
                <a:solidFill>
                  <a:srgbClr val="F3F3F3"/>
                </a:solidFill>
              </a:rPr>
              <a:t>Podsheme:</a:t>
            </a:r>
            <a:endParaRPr sz="900">
              <a:solidFill>
                <a:srgbClr val="51B6C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appointmentSubSchema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realEstateEquipmentSubSchema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buildingEquipmentSubSchema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r">
                <a:solidFill>
                  <a:srgbClr val="F3F3F3"/>
                </a:solidFill>
              </a:rPr>
              <a:t>Indeksiranje: street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  <p:sp>
        <p:nvSpPr>
          <p:cNvPr id="213" name="Google Shape;213;p33"/>
          <p:cNvSpPr txBox="1"/>
          <p:nvPr/>
        </p:nvSpPr>
        <p:spPr>
          <a:xfrm>
            <a:off x="1536900" y="4749900"/>
            <a:ext cx="6070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98375"/>
            <a:ext cx="85206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r" sz="2600"/>
              <a:t>Korisnički čet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590375"/>
            <a:ext cx="85206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">
                <a:solidFill>
                  <a:srgbClr val="F3F3F3"/>
                </a:solidFill>
              </a:rPr>
              <a:t>Korišćeni paketi:</a:t>
            </a:r>
            <a:endParaRPr u="sng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r" u="sng">
                <a:solidFill>
                  <a:srgbClr val="F3F3F3"/>
                </a:solidFill>
              </a:rPr>
              <a:t>Klijent</a:t>
            </a:r>
            <a:r>
              <a:rPr lang="sr" u="sng">
                <a:solidFill>
                  <a:srgbClr val="F3F3F3"/>
                </a:solidFill>
              </a:rPr>
              <a:t>: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socket.io-client</a:t>
            </a:r>
            <a:endParaRPr>
              <a:solidFill>
                <a:srgbClr val="F3F3F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sr">
                <a:solidFill>
                  <a:srgbClr val="F3F3F3"/>
                </a:solidFill>
              </a:rPr>
              <a:t>Komunikacija sa serverskim soketom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sweetalert2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sr">
                <a:solidFill>
                  <a:srgbClr val="F3F3F3"/>
                </a:solidFill>
              </a:rPr>
              <a:t>Mejl forma kada je agent odsutan sa četa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angular2-notifications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sr">
                <a:solidFill>
                  <a:srgbClr val="F3F3F3"/>
                </a:solidFill>
              </a:rPr>
              <a:t>Poruka se prikazuje kao toast notifikacija u slučaju da je čet zatvoren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r" u="sng">
                <a:solidFill>
                  <a:srgbClr val="F3F3F3"/>
                </a:solidFill>
              </a:rPr>
              <a:t>Server:</a:t>
            </a:r>
            <a:endParaRPr u="sng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socket.io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sr">
                <a:solidFill>
                  <a:srgbClr val="F3F3F3"/>
                </a:solidFill>
              </a:rPr>
              <a:t>Komunikacija sa klijentskim soketom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  <p:sp>
        <p:nvSpPr>
          <p:cNvPr id="221" name="Google Shape;221;p34"/>
          <p:cNvSpPr txBox="1"/>
          <p:nvPr/>
        </p:nvSpPr>
        <p:spPr>
          <a:xfrm>
            <a:off x="1536900" y="4749900"/>
            <a:ext cx="6070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98375"/>
            <a:ext cx="85206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r" sz="2600"/>
              <a:t>Agentov</a:t>
            </a:r>
            <a:r>
              <a:rPr b="1" lang="sr" sz="2600"/>
              <a:t> čet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590375"/>
            <a:ext cx="87096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Dva ”dela”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sr">
                <a:solidFill>
                  <a:srgbClr val="F3F3F3"/>
                </a:solidFill>
              </a:rPr>
              <a:t>Aktivni korisnici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sr">
                <a:solidFill>
                  <a:srgbClr val="F3F3F3"/>
                </a:solidFill>
              </a:rPr>
              <a:t>Aktivan čet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Inicijalizacija novog četa prilikom konekcije korisnika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CanDeactivate interfejs prilikom napuštanja stranice u slučaju aktivnog četa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Toast notifikacija u slučaju nove poruke od strane korisnika čiji čet trenutno nije aktivan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Toast notifikacija i brisanje četa u slučaju napuštanja korisnika čiji je čet trenutno aktivan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Timeline sortiranje aktivnih korisnika na osnovu najnovijih poruka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sr">
                <a:solidFill>
                  <a:srgbClr val="F3F3F3"/>
                </a:solidFill>
              </a:rPr>
              <a:t>CSS selektori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HostListener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Renderer2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Implementirana “... is typing” funkcionalnost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1536900" y="4749900"/>
            <a:ext cx="6070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14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Podela posla među članovima</a:t>
            </a:r>
            <a:endParaRPr/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11700" y="722600"/>
            <a:ext cx="8520600" cy="4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800">
                <a:solidFill>
                  <a:srgbClr val="434343"/>
                </a:solidFill>
              </a:rPr>
              <a:t>Zaduženja kolege</a:t>
            </a:r>
            <a:r>
              <a:rPr lang="sr">
                <a:solidFill>
                  <a:srgbClr val="434343"/>
                </a:solidFill>
              </a:rPr>
              <a:t> Lazara Mladenovića: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r" u="sng">
                <a:solidFill>
                  <a:srgbClr val="434343"/>
                </a:solidFill>
              </a:rPr>
              <a:t>Klijent:</a:t>
            </a:r>
            <a:endParaRPr u="sng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>
                <a:solidFill>
                  <a:srgbClr val="434343"/>
                </a:solidFill>
              </a:rPr>
              <a:t>Forma za registraciju korisnika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>
                <a:solidFill>
                  <a:srgbClr val="434343"/>
                </a:solidFill>
              </a:rPr>
              <a:t>Forma za prijavljivanje korisnika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>
                <a:solidFill>
                  <a:srgbClr val="434343"/>
                </a:solidFill>
              </a:rPr>
              <a:t>Komponenta za pregled agenata agencije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>
                <a:solidFill>
                  <a:srgbClr val="434343"/>
                </a:solidFill>
              </a:rPr>
              <a:t>Komponenta za održavanje profila klijenta / agenta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>
                <a:solidFill>
                  <a:srgbClr val="434343"/>
                </a:solidFill>
              </a:rPr>
              <a:t>Komponenta za pregled ponuđenih i nekretnina u obradi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sr">
                <a:solidFill>
                  <a:srgbClr val="434343"/>
                </a:solidFill>
              </a:rPr>
              <a:t>dodavanje nekretnine u obradu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>
                <a:solidFill>
                  <a:srgbClr val="434343"/>
                </a:solidFill>
              </a:rPr>
              <a:t>Dodavanje nekretnine u omiljene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>
                <a:solidFill>
                  <a:srgbClr val="434343"/>
                </a:solidFill>
              </a:rPr>
              <a:t>Komponenta za pregled omiljenih nekretnina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>
                <a:solidFill>
                  <a:srgbClr val="434343"/>
                </a:solidFill>
              </a:rPr>
              <a:t>Futer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>
                <a:solidFill>
                  <a:srgbClr val="434343"/>
                </a:solidFill>
              </a:rPr>
              <a:t>Implementirana logika različitog izgleda aplikacije u zavisnosti od vrste usera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17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Podela posla među članovima(2)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68350" y="750700"/>
            <a:ext cx="8520600" cy="4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u="sng">
                <a:solidFill>
                  <a:srgbClr val="434343"/>
                </a:solidFill>
              </a:rPr>
              <a:t>Server: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>
                <a:solidFill>
                  <a:srgbClr val="434343"/>
                </a:solidFill>
              </a:rPr>
              <a:t>Autentifikacija korisnika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sr">
                <a:solidFill>
                  <a:srgbClr val="434343"/>
                </a:solidFill>
              </a:rPr>
              <a:t>registracija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sr">
                <a:solidFill>
                  <a:srgbClr val="434343"/>
                </a:solidFill>
              </a:rPr>
              <a:t>logovanje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sr">
                <a:solidFill>
                  <a:srgbClr val="434343"/>
                </a:solidFill>
              </a:rPr>
              <a:t>provera validnosti JWT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sr">
                <a:solidFill>
                  <a:srgbClr val="434343"/>
                </a:solidFill>
              </a:rPr>
              <a:t>middleware funkcije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>
                <a:solidFill>
                  <a:srgbClr val="434343"/>
                </a:solidFill>
              </a:rPr>
              <a:t>Održavanje korisničkog profila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sr">
                <a:solidFill>
                  <a:srgbClr val="434343"/>
                </a:solidFill>
              </a:rPr>
              <a:t>promena slike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sr">
                <a:solidFill>
                  <a:srgbClr val="434343"/>
                </a:solidFill>
              </a:rPr>
              <a:t>promena opisa profila i elementarnih podataka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sr">
                <a:solidFill>
                  <a:srgbClr val="434343"/>
                </a:solidFill>
              </a:rPr>
              <a:t>promena lozinke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>
                <a:solidFill>
                  <a:srgbClr val="434343"/>
                </a:solidFill>
              </a:rPr>
              <a:t>Omiljene nekretnine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sr">
                <a:solidFill>
                  <a:srgbClr val="434343"/>
                </a:solidFill>
              </a:rPr>
              <a:t>dodavanje nekretnine u omiljene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sr">
                <a:solidFill>
                  <a:srgbClr val="434343"/>
                </a:solidFill>
              </a:rPr>
              <a:t>pregled omiljenih nekretnina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 sz="1600">
                <a:solidFill>
                  <a:srgbClr val="434343"/>
                </a:solidFill>
              </a:rPr>
              <a:t>Obrada HTTP klijentskih zahteva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 sz="1600">
                <a:solidFill>
                  <a:srgbClr val="434343"/>
                </a:solidFill>
              </a:rPr>
              <a:t>Dodavanje nekretnine u obradu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17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Podela posla među članovima (3)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845125"/>
            <a:ext cx="85206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600" u="sng">
                <a:solidFill>
                  <a:srgbClr val="434343"/>
                </a:solidFill>
              </a:rPr>
              <a:t>Baza:</a:t>
            </a:r>
            <a:endParaRPr sz="1600" u="sng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sr" sz="1600">
                <a:solidFill>
                  <a:srgbClr val="434343"/>
                </a:solidFill>
              </a:rPr>
              <a:t>Mongoose model korisnika</a:t>
            </a:r>
            <a:endParaRPr i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17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Podela posla među članovima (4)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11700" y="750700"/>
            <a:ext cx="8520600" cy="4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800">
                <a:solidFill>
                  <a:srgbClr val="434343"/>
                </a:solidFill>
              </a:rPr>
              <a:t>Zaduženja kolege</a:t>
            </a:r>
            <a:r>
              <a:rPr lang="sr">
                <a:solidFill>
                  <a:srgbClr val="434343"/>
                </a:solidFill>
              </a:rPr>
              <a:t> Gorana Milenkovića: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r" u="sng">
                <a:solidFill>
                  <a:srgbClr val="434343"/>
                </a:solidFill>
              </a:rPr>
              <a:t>Klijent:</a:t>
            </a:r>
            <a:endParaRPr u="sng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>
                <a:solidFill>
                  <a:srgbClr val="434343"/>
                </a:solidFill>
              </a:rPr>
              <a:t>Korisnički čet (bez CSS-a)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>
                <a:solidFill>
                  <a:srgbClr val="434343"/>
                </a:solidFill>
              </a:rPr>
              <a:t>Agentov čet (bez CSS-a)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>
                <a:solidFill>
                  <a:srgbClr val="434343"/>
                </a:solidFill>
              </a:rPr>
              <a:t>Dodavanje nekretnine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 sz="1600">
                <a:solidFill>
                  <a:srgbClr val="434343"/>
                </a:solidFill>
              </a:rPr>
              <a:t>HTTP zahtevi za veći broj komponenti sa klijentske strane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 sz="1600">
                <a:solidFill>
                  <a:srgbClr val="434343"/>
                </a:solidFill>
              </a:rPr>
              <a:t>Pretrage</a:t>
            </a:r>
            <a:endParaRPr sz="1600"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sr">
                <a:solidFill>
                  <a:srgbClr val="434343"/>
                </a:solidFill>
              </a:rPr>
              <a:t>Brza pretraga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sr">
                <a:solidFill>
                  <a:srgbClr val="434343"/>
                </a:solidFill>
              </a:rPr>
              <a:t>Pretraga po elementarnim parametrima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sr">
                <a:solidFill>
                  <a:srgbClr val="434343"/>
                </a:solidFill>
              </a:rPr>
              <a:t>Pretraga sa velikim brojem parametara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 sz="1600">
                <a:solidFill>
                  <a:srgbClr val="434343"/>
                </a:solidFill>
              </a:rPr>
              <a:t>Zakazivanje gledanja 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 sz="1600">
                <a:solidFill>
                  <a:srgbClr val="434343"/>
                </a:solidFill>
              </a:rPr>
              <a:t>Prikaz nekretnine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 sz="1600">
                <a:solidFill>
                  <a:srgbClr val="434343"/>
                </a:solidFill>
              </a:rPr>
              <a:t>Ponuda nekretnine i brisanje nekretnine iz obrade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17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Podela posla među članovima (5)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368350" y="750700"/>
            <a:ext cx="8520600" cy="4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u="sng">
                <a:solidFill>
                  <a:srgbClr val="434343"/>
                </a:solidFill>
              </a:rPr>
              <a:t>Server</a:t>
            </a:r>
            <a:r>
              <a:rPr lang="sr" u="sng">
                <a:solidFill>
                  <a:srgbClr val="434343"/>
                </a:solidFill>
              </a:rPr>
              <a:t>:</a:t>
            </a:r>
            <a:endParaRPr u="sng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>
                <a:solidFill>
                  <a:srgbClr val="434343"/>
                </a:solidFill>
              </a:rPr>
              <a:t>Korisnički čet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>
                <a:solidFill>
                  <a:srgbClr val="434343"/>
                </a:solidFill>
              </a:rPr>
              <a:t>Agentov čet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>
                <a:solidFill>
                  <a:srgbClr val="434343"/>
                </a:solidFill>
              </a:rPr>
              <a:t>Dodavanje nekretnine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 sz="1600">
                <a:solidFill>
                  <a:srgbClr val="434343"/>
                </a:solidFill>
              </a:rPr>
              <a:t>Obrada HTTP klijentskih zahteva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 sz="1600">
                <a:solidFill>
                  <a:srgbClr val="434343"/>
                </a:solidFill>
              </a:rPr>
              <a:t>Pretrage</a:t>
            </a:r>
            <a:endParaRPr sz="1600"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sr">
                <a:solidFill>
                  <a:srgbClr val="434343"/>
                </a:solidFill>
              </a:rPr>
              <a:t>Brza pretraga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sr">
                <a:solidFill>
                  <a:srgbClr val="434343"/>
                </a:solidFill>
              </a:rPr>
              <a:t>Pretraga po elementarnim parametrima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sr">
                <a:solidFill>
                  <a:srgbClr val="434343"/>
                </a:solidFill>
              </a:rPr>
              <a:t>Pretraga sa velikim brojem parametara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 sz="1600">
                <a:solidFill>
                  <a:srgbClr val="434343"/>
                </a:solidFill>
              </a:rPr>
              <a:t>Zakazivanje gledanja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 sz="1600">
                <a:solidFill>
                  <a:srgbClr val="434343"/>
                </a:solidFill>
              </a:rPr>
              <a:t>Prikaz nekretnine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 sz="1600">
                <a:solidFill>
                  <a:srgbClr val="434343"/>
                </a:solidFill>
              </a:rPr>
              <a:t>Ponuda nekretnine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 sz="1600">
                <a:solidFill>
                  <a:srgbClr val="434343"/>
                </a:solidFill>
              </a:rPr>
              <a:t>Brisanje nekretnine iz obrade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311700" y="17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Podela posla među članovima (6)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11700" y="750700"/>
            <a:ext cx="85206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600" u="sng">
                <a:solidFill>
                  <a:srgbClr val="434343"/>
                </a:solidFill>
              </a:rPr>
              <a:t>Baza:</a:t>
            </a:r>
            <a:endParaRPr sz="1600" u="sng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sr" sz="1600">
                <a:solidFill>
                  <a:srgbClr val="434343"/>
                </a:solidFill>
              </a:rPr>
              <a:t>Mongoose model nekretnine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sr" sz="1600">
                <a:solidFill>
                  <a:srgbClr val="434343"/>
                </a:solidFill>
              </a:rPr>
              <a:t>Mongoose model ponude nekretnine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sr" sz="1600">
                <a:solidFill>
                  <a:srgbClr val="434343"/>
                </a:solidFill>
              </a:rPr>
              <a:t>Mongoose model mejl forme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r" sz="1600" u="sng">
                <a:solidFill>
                  <a:srgbClr val="434343"/>
                </a:solidFill>
              </a:rPr>
              <a:t>Ostalo:</a:t>
            </a:r>
            <a:endParaRPr sz="1600" u="sng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sr" sz="1600">
                <a:solidFill>
                  <a:srgbClr val="434343"/>
                </a:solidFill>
              </a:rPr>
              <a:t>Rečnici za prevođenje ključeva/vrednosti iz baze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sr" sz="1600">
                <a:solidFill>
                  <a:srgbClr val="434343"/>
                </a:solidFill>
              </a:rPr>
              <a:t>Skripta </a:t>
            </a:r>
            <a:r>
              <a:rPr i="1" lang="sr" sz="1600">
                <a:solidFill>
                  <a:srgbClr val="434343"/>
                </a:solidFill>
              </a:rPr>
              <a:t>configure</a:t>
            </a:r>
            <a:endParaRPr i="1"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sr" sz="1600">
                <a:solidFill>
                  <a:srgbClr val="434343"/>
                </a:solidFill>
              </a:rPr>
              <a:t>Slike za nekretnine </a:t>
            </a:r>
            <a:r>
              <a:rPr i="1" lang="sr" sz="1600">
                <a:solidFill>
                  <a:srgbClr val="434343"/>
                </a:solidFill>
              </a:rPr>
              <a:t>(https://pixabay.com)</a:t>
            </a:r>
            <a:endParaRPr i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1" name="Google Shape;27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3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r"/>
              <a:t>Spisak funkcionalnosti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768450"/>
            <a:ext cx="8520600" cy="4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sr" sz="2000">
                <a:solidFill>
                  <a:srgbClr val="FFFFFF"/>
                </a:solidFill>
              </a:rPr>
              <a:t>Autentifikacija korisnika </a:t>
            </a:r>
            <a:endParaRPr sz="20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sr" sz="1600">
                <a:solidFill>
                  <a:srgbClr val="FFFFFF"/>
                </a:solidFill>
              </a:rPr>
              <a:t>Različit izgled aplikacije u zavisnosti od vrste korisnika</a:t>
            </a:r>
            <a:endParaRPr sz="16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sr" sz="2000">
                <a:solidFill>
                  <a:srgbClr val="FFFFFF"/>
                </a:solidFill>
              </a:rPr>
              <a:t>Održavanje korisničkog naloga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sr" sz="2000">
                <a:solidFill>
                  <a:srgbClr val="FFFFFF"/>
                </a:solidFill>
              </a:rPr>
              <a:t>Ponuda nekretnine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sr" sz="2000">
                <a:solidFill>
                  <a:srgbClr val="FFFFFF"/>
                </a:solidFill>
              </a:rPr>
              <a:t>Pretraga nekretnina</a:t>
            </a:r>
            <a:endParaRPr sz="20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sr" sz="1600">
                <a:solidFill>
                  <a:srgbClr val="FFFFFF"/>
                </a:solidFill>
              </a:rPr>
              <a:t>Brza pretraga - p</a:t>
            </a:r>
            <a:r>
              <a:rPr lang="sr" sz="1600">
                <a:solidFill>
                  <a:srgbClr val="FFFFFF"/>
                </a:solidFill>
              </a:rPr>
              <a:t>retraga po ID-u nekretnine ili po nazivu ulice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sr" sz="1600">
                <a:solidFill>
                  <a:srgbClr val="FFFFFF"/>
                </a:solidFill>
              </a:rPr>
              <a:t>Pretraga sa elementarnim parametrima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sr" sz="1600">
                <a:solidFill>
                  <a:srgbClr val="FFFFFF"/>
                </a:solidFill>
              </a:rPr>
              <a:t>Proširena pretraga sa velikim brojem detalja koji opisuju nekretinu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 sz="10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311700" y="16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Podela posla među članovima (7)</a:t>
            </a:r>
            <a:endParaRPr/>
          </a:p>
        </p:txBody>
      </p:sp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311700" y="736650"/>
            <a:ext cx="85206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800">
                <a:solidFill>
                  <a:srgbClr val="434343"/>
                </a:solidFill>
              </a:rPr>
              <a:t>Zaduženja koleg</a:t>
            </a:r>
            <a:r>
              <a:rPr lang="sr">
                <a:solidFill>
                  <a:srgbClr val="434343"/>
                </a:solidFill>
              </a:rPr>
              <a:t>inice Ivone Milutinović:</a:t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sr" sz="1600">
                <a:solidFill>
                  <a:srgbClr val="434343"/>
                </a:solidFill>
              </a:rPr>
              <a:t>Rad na klijentskoj strani projekta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sr" sz="1600">
                <a:solidFill>
                  <a:srgbClr val="434343"/>
                </a:solidFill>
              </a:rPr>
              <a:t>Osmišljavanje načina funkcionalnisanja aplikacije za veći broj njenih komponenti</a:t>
            </a:r>
            <a:endParaRPr sz="16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sr" sz="1600">
                <a:solidFill>
                  <a:srgbClr val="434343"/>
                </a:solidFill>
              </a:rPr>
              <a:t>Header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 sz="1600">
                <a:solidFill>
                  <a:srgbClr val="434343"/>
                </a:solidFill>
              </a:rPr>
              <a:t>Homepage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 sz="1600">
                <a:solidFill>
                  <a:srgbClr val="434343"/>
                </a:solidFill>
              </a:rPr>
              <a:t>Ponuda nekretnine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 sz="1600">
                <a:solidFill>
                  <a:srgbClr val="434343"/>
                </a:solidFill>
              </a:rPr>
              <a:t>Parametri koje nekretnina sadrži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 sz="1600">
                <a:solidFill>
                  <a:srgbClr val="434343"/>
                </a:solidFill>
              </a:rPr>
              <a:t>Prikaz nekretnine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 sz="1600">
                <a:solidFill>
                  <a:srgbClr val="434343"/>
                </a:solidFill>
              </a:rPr>
              <a:t>Sve vrste pretrage</a:t>
            </a:r>
            <a:endParaRPr sz="12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sr" sz="1600">
                <a:solidFill>
                  <a:srgbClr val="434343"/>
                </a:solidFill>
              </a:rPr>
              <a:t>Temeljan r</a:t>
            </a:r>
            <a:r>
              <a:rPr lang="sr" sz="1600">
                <a:solidFill>
                  <a:srgbClr val="434343"/>
                </a:solidFill>
              </a:rPr>
              <a:t>ad na izgledu veb aplikacije</a:t>
            </a:r>
            <a:endParaRPr sz="16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8" name="Google Shape;27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311700" y="16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Podela posla među članovima (8)</a:t>
            </a:r>
            <a:endParaRPr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500546" y="736658"/>
            <a:ext cx="85206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sr" sz="1600">
                <a:solidFill>
                  <a:srgbClr val="434343"/>
                </a:solidFill>
              </a:rPr>
              <a:t>Implementacija sledećih funkcionalnosti sa klijentske strane do na http zahtev (klijentska strana se razvijala brže od serverske)</a:t>
            </a:r>
            <a:endParaRPr sz="16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sr">
                <a:solidFill>
                  <a:srgbClr val="434343"/>
                </a:solidFill>
              </a:rPr>
              <a:t>Header 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sr">
                <a:solidFill>
                  <a:srgbClr val="434343"/>
                </a:solidFill>
              </a:rPr>
              <a:t>Ponuda nekretnine</a:t>
            </a:r>
            <a:endParaRPr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>
                <a:solidFill>
                  <a:srgbClr val="434343"/>
                </a:solidFill>
              </a:rPr>
              <a:t>Pretrage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sr">
                <a:solidFill>
                  <a:srgbClr val="434343"/>
                </a:solidFill>
              </a:rPr>
              <a:t>Brza pretraga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sr">
                <a:solidFill>
                  <a:srgbClr val="434343"/>
                </a:solidFill>
              </a:rPr>
              <a:t>Pretraga po elementarnim parametrima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sr">
                <a:solidFill>
                  <a:srgbClr val="434343"/>
                </a:solidFill>
              </a:rPr>
              <a:t>Pretraga sa velikim brojem parametara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sr">
                <a:solidFill>
                  <a:srgbClr val="434343"/>
                </a:solidFill>
              </a:rPr>
              <a:t>Prikaz nekretine</a:t>
            </a:r>
            <a:endParaRPr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>
                <a:solidFill>
                  <a:srgbClr val="434343"/>
                </a:solidFill>
              </a:rPr>
              <a:t>Zakazivanje gledanja</a:t>
            </a:r>
            <a:endParaRPr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>
                <a:solidFill>
                  <a:srgbClr val="434343"/>
                </a:solidFill>
              </a:rPr>
              <a:t>Utisci klijenata i pogodnosti agencije</a:t>
            </a:r>
            <a:endParaRPr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sr">
                <a:solidFill>
                  <a:srgbClr val="434343"/>
                </a:solidFill>
              </a:rPr>
              <a:t>Dorade</a:t>
            </a:r>
            <a:endParaRPr>
              <a:solidFill>
                <a:srgbClr val="434343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</a:pPr>
            <a:r>
              <a:rPr lang="sr">
                <a:solidFill>
                  <a:srgbClr val="434343"/>
                </a:solidFill>
              </a:rPr>
              <a:t>Footera</a:t>
            </a:r>
            <a:endParaRPr>
              <a:solidFill>
                <a:srgbClr val="434343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</a:pPr>
            <a:r>
              <a:rPr lang="sr">
                <a:solidFill>
                  <a:srgbClr val="434343"/>
                </a:solidFill>
              </a:rPr>
              <a:t>Izgleda chata sa klijentske i serverske strane</a:t>
            </a:r>
            <a:endParaRPr>
              <a:solidFill>
                <a:srgbClr val="434343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</a:pPr>
            <a:r>
              <a:rPr lang="sr">
                <a:solidFill>
                  <a:srgbClr val="434343"/>
                </a:solidFill>
              </a:rPr>
              <a:t>Izgleda komponente </a:t>
            </a:r>
            <a:r>
              <a:rPr i="1" lang="sr">
                <a:solidFill>
                  <a:srgbClr val="434343"/>
                </a:solidFill>
              </a:rPr>
              <a:t>Ponudi nekretninu</a:t>
            </a:r>
            <a:br>
              <a:rPr lang="sr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2047850" y="1958775"/>
            <a:ext cx="53853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5000">
                <a:solidFill>
                  <a:srgbClr val="000000"/>
                </a:solidFill>
              </a:rPr>
              <a:t>Hvala na pažnji!</a:t>
            </a:r>
            <a:endParaRPr sz="5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7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r"/>
              <a:t>Spisak funkcionalnosti (2)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851163"/>
            <a:ext cx="8520600" cy="3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Detaljan prikaz </a:t>
            </a:r>
            <a:r>
              <a:rPr lang="sr">
                <a:solidFill>
                  <a:srgbClr val="F3F3F3"/>
                </a:solidFill>
              </a:rPr>
              <a:t>nekretnine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Dodavanje nekretnine u listu omiljenih i pregled istih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Zakazivanje gledanja nekretnine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Funkcionalnosti sa strane agenta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sr">
                <a:solidFill>
                  <a:srgbClr val="F3F3F3"/>
                </a:solidFill>
              </a:rPr>
              <a:t>Obrada ponuđenih nekretnina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sr">
                <a:solidFill>
                  <a:srgbClr val="F3F3F3"/>
                </a:solidFill>
              </a:rPr>
              <a:t>Dodavanje nove nekretnine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Čet sa agentom</a:t>
            </a:r>
            <a:endParaRPr sz="1900"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sr">
                <a:solidFill>
                  <a:srgbClr val="F3F3F3"/>
                </a:solidFill>
              </a:rPr>
              <a:t>Ukoliko agent nije dostupan, korisnik dobija email formu unutar koje može postaviti željeno pitanje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 sz="10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r"/>
              <a:t>Autentifikacija</a:t>
            </a:r>
            <a:endParaRPr b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871300"/>
            <a:ext cx="8520600" cy="3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rgbClr val="FFFFFF"/>
                </a:solidFill>
              </a:rPr>
              <a:t>Korišćeni paketi</a:t>
            </a:r>
            <a:endParaRPr sz="21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sr" sz="1600">
                <a:solidFill>
                  <a:srgbClr val="FFFFFF"/>
                </a:solidFill>
              </a:rPr>
              <a:t>passport-local-mongose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sr" sz="1600">
                <a:solidFill>
                  <a:srgbClr val="FFFFFF"/>
                </a:solidFill>
              </a:rPr>
              <a:t>passport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sr" sz="1600">
                <a:solidFill>
                  <a:srgbClr val="FFFFFF"/>
                </a:solidFill>
              </a:rPr>
              <a:t>passport-local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sr" sz="1600">
                <a:solidFill>
                  <a:srgbClr val="FFFFFF"/>
                </a:solidFill>
              </a:rPr>
              <a:t>passport-jwt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r" sz="1600">
                <a:solidFill>
                  <a:srgbClr val="FFFFFF"/>
                </a:solidFill>
              </a:rPr>
              <a:t>Prednosti: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sr" sz="1600">
                <a:solidFill>
                  <a:srgbClr val="FFFFFF"/>
                </a:solidFill>
              </a:rPr>
              <a:t>Ugradjene middleware funkcije za logovanje, registrovanje, promenu lozinke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sr" sz="1600">
                <a:solidFill>
                  <a:schemeClr val="lt1"/>
                </a:solidFill>
              </a:rPr>
              <a:t>Unapred ubačen username, password hash, password salt 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 sz="10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49725" y="16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Autentifikacija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49725" y="867575"/>
            <a:ext cx="8520600" cy="19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sr" sz="2100">
                <a:solidFill>
                  <a:srgbClr val="F3F3F3"/>
                </a:solidFill>
              </a:rPr>
              <a:t>Registracija</a:t>
            </a:r>
            <a:endParaRPr sz="2100">
              <a:solidFill>
                <a:srgbClr val="F3F3F3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○"/>
            </a:pPr>
            <a:r>
              <a:rPr lang="sr" sz="1900">
                <a:solidFill>
                  <a:srgbClr val="F3F3F3"/>
                </a:solidFill>
              </a:rPr>
              <a:t>korisnik biva registrovan nakon verifikacije podataka, automatski logovan i dobija JWT</a:t>
            </a:r>
            <a:endParaRPr sz="1900">
              <a:solidFill>
                <a:srgbClr val="F3F3F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sr" sz="2100">
                <a:solidFill>
                  <a:srgbClr val="F3F3F3"/>
                </a:solidFill>
              </a:rPr>
              <a:t>Logovanje</a:t>
            </a:r>
            <a:endParaRPr sz="2100">
              <a:solidFill>
                <a:srgbClr val="F3F3F3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○"/>
            </a:pPr>
            <a:r>
              <a:rPr lang="sr" sz="1900">
                <a:solidFill>
                  <a:srgbClr val="F3F3F3"/>
                </a:solidFill>
              </a:rPr>
              <a:t>korisnik biva ulogovan nakon verifikacije podataka i dobija JWT</a:t>
            </a:r>
            <a:endParaRPr sz="2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3F3F3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 sz="10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2887725"/>
            <a:ext cx="8520600" cy="14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100">
                <a:solidFill>
                  <a:srgbClr val="FFFFFF"/>
                </a:solidFill>
              </a:rPr>
              <a:t>Middleware funkcije za autentifikaciju korisnika na osnovu JWT</a:t>
            </a:r>
            <a:endParaRPr sz="21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sr" sz="1900">
                <a:solidFill>
                  <a:srgbClr val="FFFFFF"/>
                </a:solidFill>
              </a:rPr>
              <a:t>verifyUser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sr" sz="1900">
                <a:solidFill>
                  <a:srgbClr val="FFFFFF"/>
                </a:solidFill>
              </a:rPr>
              <a:t>verifyAdmin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11700" y="4424275"/>
            <a:ext cx="81873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★"/>
            </a:pPr>
            <a:r>
              <a:rPr lang="sr" sz="2100">
                <a:solidFill>
                  <a:srgbClr val="FFFFFF"/>
                </a:solidFill>
              </a:rPr>
              <a:t>Različit izgled aplikacije u zavisnosti od adminFlag-a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Održavanje korisničkog naloga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979125"/>
            <a:ext cx="85206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●"/>
            </a:pPr>
            <a:r>
              <a:rPr lang="sr" sz="2100">
                <a:solidFill>
                  <a:srgbClr val="F3F3F3"/>
                </a:solidFill>
              </a:rPr>
              <a:t>Promena imena i prezimena</a:t>
            </a:r>
            <a:endParaRPr sz="2100">
              <a:solidFill>
                <a:srgbClr val="F3F3F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Char char="●"/>
            </a:pPr>
            <a:r>
              <a:rPr lang="sr" sz="2100">
                <a:solidFill>
                  <a:srgbClr val="F3F3F3"/>
                </a:solidFill>
              </a:rPr>
              <a:t>Promena broja telefona</a:t>
            </a:r>
            <a:endParaRPr sz="2100">
              <a:solidFill>
                <a:srgbClr val="F3F3F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sr" sz="2100">
                <a:solidFill>
                  <a:srgbClr val="F3F3F3"/>
                </a:solidFill>
              </a:rPr>
              <a:t>Promena lozinke</a:t>
            </a:r>
            <a:endParaRPr sz="21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r" sz="2100">
                <a:solidFill>
                  <a:srgbClr val="F3F3F3"/>
                </a:solidFill>
              </a:rPr>
              <a:t>Dodatno za korisnika koji je agent (adminFlag = True)</a:t>
            </a:r>
            <a:endParaRPr sz="2100">
              <a:solidFill>
                <a:srgbClr val="F3F3F3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sr" sz="2100">
                <a:solidFill>
                  <a:srgbClr val="F3F3F3"/>
                </a:solidFill>
              </a:rPr>
              <a:t>Promena opisa datog agenta</a:t>
            </a:r>
            <a:endParaRPr sz="2100">
              <a:solidFill>
                <a:srgbClr val="F3F3F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Char char="●"/>
            </a:pPr>
            <a:r>
              <a:rPr lang="sr" sz="2100">
                <a:solidFill>
                  <a:srgbClr val="F3F3F3"/>
                </a:solidFill>
              </a:rPr>
              <a:t>Promena  fotografije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 sz="10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48725"/>
            <a:ext cx="8520600" cy="4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r" sz="2300">
                <a:solidFill>
                  <a:srgbClr val="000000"/>
                </a:solidFill>
              </a:rPr>
              <a:t>Servisi</a:t>
            </a:r>
            <a:endParaRPr b="1" sz="23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Auth Service</a:t>
            </a:r>
            <a:endParaRPr>
              <a:solidFill>
                <a:srgbClr val="F3F3F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</a:pPr>
            <a:r>
              <a:rPr lang="sr" sz="1600">
                <a:solidFill>
                  <a:srgbClr val="F3F3F3"/>
                </a:solidFill>
              </a:rPr>
              <a:t>zadužen za autentifikaciju, postavljanje kredencijala u Local storage i proveru validnosti JWT</a:t>
            </a:r>
            <a:endParaRPr sz="1600">
              <a:solidFill>
                <a:srgbClr val="F3F3F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</a:pPr>
            <a:r>
              <a:rPr lang="sr" sz="1600">
                <a:solidFill>
                  <a:srgbClr val="F3F3F3"/>
                </a:solidFill>
              </a:rPr>
              <a:t>Subjet promenljive od kojih zavisi izgled aplikacije</a:t>
            </a:r>
            <a:endParaRPr sz="1600">
              <a:solidFill>
                <a:srgbClr val="F3F3F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</a:pPr>
            <a:r>
              <a:rPr lang="sr">
                <a:solidFill>
                  <a:srgbClr val="F3F3F3"/>
                </a:solidFill>
              </a:rPr>
              <a:t>email , id, adminFlag</a:t>
            </a:r>
            <a:endParaRPr sz="16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User Service</a:t>
            </a:r>
            <a:endParaRPr>
              <a:solidFill>
                <a:srgbClr val="F3F3F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</a:pPr>
            <a:r>
              <a:rPr lang="sr" sz="1600">
                <a:solidFill>
                  <a:srgbClr val="F3F3F3"/>
                </a:solidFill>
              </a:rPr>
              <a:t>zadužen za održavanje korisničkog naloga</a:t>
            </a:r>
            <a:endParaRPr sz="1600">
              <a:solidFill>
                <a:srgbClr val="F3F3F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</a:pPr>
            <a:r>
              <a:rPr lang="sr" sz="1600">
                <a:solidFill>
                  <a:srgbClr val="F3F3F3"/>
                </a:solidFill>
              </a:rPr>
              <a:t>Deljene promenljive medju ostalim komponentama</a:t>
            </a:r>
            <a:endParaRPr sz="1600">
              <a:solidFill>
                <a:srgbClr val="F3F3F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</a:pPr>
            <a:r>
              <a:rPr lang="sr">
                <a:solidFill>
                  <a:srgbClr val="F3F3F3"/>
                </a:solidFill>
              </a:rPr>
              <a:t>email, id, adminFlag</a:t>
            </a:r>
            <a:endParaRPr sz="12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>
                <a:solidFill>
                  <a:srgbClr val="F3F3F3"/>
                </a:solidFill>
              </a:rPr>
              <a:t>Auth Interceptor</a:t>
            </a:r>
            <a:endParaRPr>
              <a:solidFill>
                <a:srgbClr val="F3F3F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</a:pPr>
            <a:r>
              <a:rPr lang="sr" sz="1600">
                <a:solidFill>
                  <a:srgbClr val="F3F3F3"/>
                </a:solidFill>
              </a:rPr>
              <a:t>AuthorisationInterceptor</a:t>
            </a:r>
            <a:endParaRPr sz="1600">
              <a:solidFill>
                <a:srgbClr val="F3F3F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</a:pPr>
            <a:r>
              <a:rPr lang="sr">
                <a:solidFill>
                  <a:srgbClr val="F3F3F3"/>
                </a:solidFill>
              </a:rPr>
              <a:t>svakom zahtevu dodaje u heder JWT kao bearer token</a:t>
            </a:r>
            <a:endParaRPr>
              <a:solidFill>
                <a:srgbClr val="F3F3F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</a:pPr>
            <a:r>
              <a:rPr lang="sr" sz="1600">
                <a:solidFill>
                  <a:srgbClr val="F3F3F3"/>
                </a:solidFill>
              </a:rPr>
              <a:t>InvalidTokenInterceptor</a:t>
            </a:r>
            <a:endParaRPr sz="1600">
              <a:solidFill>
                <a:srgbClr val="F3F3F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</a:pPr>
            <a:r>
              <a:rPr lang="sr">
                <a:solidFill>
                  <a:srgbClr val="F3F3F3"/>
                </a:solidFill>
              </a:rPr>
              <a:t>obrađuje odgovor zahteva poslatog sa nevalidnim tokenom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 sz="10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48725"/>
            <a:ext cx="8520600" cy="4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r" sz="2300">
                <a:solidFill>
                  <a:srgbClr val="000000"/>
                </a:solidFill>
              </a:rPr>
              <a:t>Obrada ponuđenih nekretnina</a:t>
            </a:r>
            <a:endParaRPr b="1" sz="23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sr" sz="2000">
                <a:solidFill>
                  <a:srgbClr val="FFFFFF"/>
                </a:solidFill>
              </a:rPr>
              <a:t>Pregled ponuđenih nekretnina</a:t>
            </a:r>
            <a:endParaRPr sz="20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sr" sz="1700">
                <a:solidFill>
                  <a:srgbClr val="FFFFFF"/>
                </a:solidFill>
              </a:rPr>
              <a:t>dodavanje u obradu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sr" sz="1700">
                <a:solidFill>
                  <a:srgbClr val="FFFFFF"/>
                </a:solidFill>
              </a:rPr>
              <a:t>brisanje ponudjene nekretnine</a:t>
            </a:r>
            <a:endParaRPr sz="17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sr" sz="2000">
                <a:solidFill>
                  <a:srgbClr val="FFFFFF"/>
                </a:solidFill>
              </a:rPr>
              <a:t>Pregled nekretnina u obradi</a:t>
            </a:r>
            <a:endParaRPr sz="20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sr" sz="1700">
                <a:solidFill>
                  <a:srgbClr val="FFFFFF"/>
                </a:solidFill>
              </a:rPr>
              <a:t>dodavanje u zvaničnu ponudu agencije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sr" sz="1700">
                <a:solidFill>
                  <a:srgbClr val="FFFFFF"/>
                </a:solidFill>
              </a:rPr>
              <a:t>brisanje iz obrade</a:t>
            </a:r>
            <a:endParaRPr sz="17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sr" sz="2000">
                <a:solidFill>
                  <a:srgbClr val="F3F3F3"/>
                </a:solidFill>
              </a:rPr>
              <a:t>Ponuđene nekretnine vidi i obrađuje samo agent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 sz="10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09850" y="4496050"/>
            <a:ext cx="8464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r" sz="1800"/>
              <a:t>Sevis zadužen za ponudu i obradu nekretnina - </a:t>
            </a:r>
            <a:r>
              <a:rPr b="1" i="1" lang="sr" sz="1800"/>
              <a:t>Real Estate Offer Service</a:t>
            </a:r>
            <a:endParaRPr b="1" i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