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3F19C-D2D3-BB7D-2B3E-CAE8F734E208}" v="97" dt="2021-06-17T12:06:48.603"/>
    <p1510:client id="{B0A87F43-CC43-731F-BF98-CAF479CA2751}" v="767" dt="2021-06-17T17:19:06.468"/>
    <p1510:client id="{E7809FE4-4DA6-4C83-8F10-063B9C87F46F}" v="245" dt="2021-06-16T23:24:43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2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9621BAD-0323-4FED-9C65-9FA16B8E1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642" r="6" b="14344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8A865C8-7E1A-4BE6-8126-ACFFAC6A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sr-Latn-RS" dirty="0" err="1">
                <a:solidFill>
                  <a:srgbClr val="FFFFFF"/>
                </a:solidFill>
              </a:rPr>
              <a:t>KubeEdge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A121E64-E2A6-4093-AA96-B1E976E62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41" y="4780981"/>
            <a:ext cx="5859787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930"/>
              </a:spcBef>
            </a:pPr>
            <a:r>
              <a:rPr lang="sr-Latn-RS" dirty="0">
                <a:latin typeface="Meiryo"/>
                <a:ea typeface="Meiryo"/>
              </a:rPr>
              <a:t>Gorana Radovanović, 16831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30000"/>
              </a:lnSpc>
              <a:spcBef>
                <a:spcPts val="930"/>
              </a:spcBef>
            </a:pPr>
            <a:r>
              <a:rPr lang="sr-Latn-RS" dirty="0">
                <a:latin typeface="Meiryo"/>
                <a:ea typeface="Meiryo"/>
              </a:rPr>
              <a:t>Luka Milanov, 16694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sr-Latn-RS" dirty="0">
              <a:solidFill>
                <a:srgbClr val="FFFFFF"/>
              </a:solidFill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021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5D7D95D6-8C7A-4418-8DC3-6AB9EE15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90BA8E6D-8984-4DDE-8FC5-F3E6AAB00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D869D-11AD-41EC-9881-9809DBE9A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57828"/>
            <a:ext cx="12188149" cy="3581965"/>
            <a:chOff x="0" y="-157828"/>
            <a:chExt cx="12188149" cy="358196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64B9A9-6583-4C96-9737-4203BBA9C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450" y="-2201"/>
              <a:ext cx="3036178" cy="2703712"/>
            </a:xfrm>
            <a:custGeom>
              <a:avLst/>
              <a:gdLst>
                <a:gd name="connsiteX0" fmla="*/ 0 w 3036178"/>
                <a:gd name="connsiteY0" fmla="*/ 0 h 2918688"/>
                <a:gd name="connsiteX1" fmla="*/ 2102222 w 3036178"/>
                <a:gd name="connsiteY1" fmla="*/ 0 h 2918688"/>
                <a:gd name="connsiteX2" fmla="*/ 2107640 w 3036178"/>
                <a:gd name="connsiteY2" fmla="*/ 1983 h 2918688"/>
                <a:gd name="connsiteX3" fmla="*/ 3036178 w 3036178"/>
                <a:gd name="connsiteY3" fmla="*/ 1402829 h 2918688"/>
                <a:gd name="connsiteX4" fmla="*/ 3036178 w 3036178"/>
                <a:gd name="connsiteY4" fmla="*/ 2918688 h 2918688"/>
                <a:gd name="connsiteX5" fmla="*/ 1520319 w 3036178"/>
                <a:gd name="connsiteY5" fmla="*/ 2918688 h 2918688"/>
                <a:gd name="connsiteX6" fmla="*/ 0 w 3036178"/>
                <a:gd name="connsiteY6" fmla="*/ 1398369 h 29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178" h="2918688">
                  <a:moveTo>
                    <a:pt x="0" y="0"/>
                  </a:moveTo>
                  <a:lnTo>
                    <a:pt x="2102222" y="0"/>
                  </a:lnTo>
                  <a:lnTo>
                    <a:pt x="2107640" y="1983"/>
                  </a:lnTo>
                  <a:cubicBezTo>
                    <a:pt x="2653306" y="232778"/>
                    <a:pt x="3036178" y="773085"/>
                    <a:pt x="3036178" y="1402829"/>
                  </a:cubicBezTo>
                  <a:lnTo>
                    <a:pt x="3036178" y="2918688"/>
                  </a:lnTo>
                  <a:lnTo>
                    <a:pt x="1520319" y="2918688"/>
                  </a:lnTo>
                  <a:cubicBezTo>
                    <a:pt x="680661" y="2918688"/>
                    <a:pt x="0" y="2238027"/>
                    <a:pt x="0" y="139836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8BD0E6C5-E02B-4ED0-AB49-84050EC73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7231231" y="-157828"/>
              <a:ext cx="1499978" cy="2467813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D680F0-A52F-4F95-A8C4-73CDE8EE5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7341" y="2625092"/>
              <a:ext cx="331858" cy="3087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A2F7D0-3AEA-4E06-80D8-F8E3C557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4864408" y="1596820"/>
              <a:ext cx="1757448" cy="189718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741D7A-D9C5-452A-B1E9-1C3E16C27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35163" y="0"/>
              <a:ext cx="2652986" cy="2721929"/>
            </a:xfrm>
            <a:custGeom>
              <a:avLst/>
              <a:gdLst>
                <a:gd name="connsiteX0" fmla="*/ 510686 w 2652986"/>
                <a:gd name="connsiteY0" fmla="*/ 0 h 2938354"/>
                <a:gd name="connsiteX1" fmla="*/ 2142300 w 2652986"/>
                <a:gd name="connsiteY1" fmla="*/ 0 h 2938354"/>
                <a:gd name="connsiteX2" fmla="*/ 2263655 w 2652986"/>
                <a:gd name="connsiteY2" fmla="*/ 121355 h 2938354"/>
                <a:gd name="connsiteX3" fmla="*/ 2263655 w 2652986"/>
                <a:gd name="connsiteY3" fmla="*/ 2001192 h 2938354"/>
                <a:gd name="connsiteX4" fmla="*/ 1326493 w 2652986"/>
                <a:gd name="connsiteY4" fmla="*/ 2938354 h 2938354"/>
                <a:gd name="connsiteX5" fmla="*/ 389331 w 2652986"/>
                <a:gd name="connsiteY5" fmla="*/ 2001192 h 2938354"/>
                <a:gd name="connsiteX6" fmla="*/ 389331 w 2652986"/>
                <a:gd name="connsiteY6" fmla="*/ 121355 h 29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2986" h="2938354">
                  <a:moveTo>
                    <a:pt x="510686" y="0"/>
                  </a:moveTo>
                  <a:lnTo>
                    <a:pt x="2142300" y="0"/>
                  </a:lnTo>
                  <a:lnTo>
                    <a:pt x="2263655" y="121355"/>
                  </a:lnTo>
                  <a:cubicBezTo>
                    <a:pt x="2782763" y="640463"/>
                    <a:pt x="2782763" y="1482084"/>
                    <a:pt x="2263655" y="2001192"/>
                  </a:cubicBezTo>
                  <a:lnTo>
                    <a:pt x="1326493" y="2938354"/>
                  </a:lnTo>
                  <a:lnTo>
                    <a:pt x="389331" y="2001192"/>
                  </a:lnTo>
                  <a:cubicBezTo>
                    <a:pt x="-129777" y="1482084"/>
                    <a:pt x="-129777" y="640463"/>
                    <a:pt x="389331" y="121355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A6FF43-D4C8-4BDE-ACB8-24D69F87E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9301" y="-9437"/>
              <a:ext cx="565422" cy="362873"/>
            </a:xfrm>
            <a:custGeom>
              <a:avLst/>
              <a:gdLst>
                <a:gd name="connsiteX0" fmla="*/ 15005 w 685064"/>
                <a:gd name="connsiteY0" fmla="*/ 0 h 437484"/>
                <a:gd name="connsiteX1" fmla="*/ 670059 w 685064"/>
                <a:gd name="connsiteY1" fmla="*/ 0 h 437484"/>
                <a:gd name="connsiteX2" fmla="*/ 678105 w 685064"/>
                <a:gd name="connsiteY2" fmla="*/ 25920 h 437484"/>
                <a:gd name="connsiteX3" fmla="*/ 685064 w 685064"/>
                <a:gd name="connsiteY3" fmla="*/ 94952 h 437484"/>
                <a:gd name="connsiteX4" fmla="*/ 342532 w 685064"/>
                <a:gd name="connsiteY4" fmla="*/ 437484 h 437484"/>
                <a:gd name="connsiteX5" fmla="*/ 0 w 685064"/>
                <a:gd name="connsiteY5" fmla="*/ 94952 h 437484"/>
                <a:gd name="connsiteX6" fmla="*/ 6959 w 685064"/>
                <a:gd name="connsiteY6" fmla="*/ 25920 h 4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064" h="437484">
                  <a:moveTo>
                    <a:pt x="15005" y="0"/>
                  </a:moveTo>
                  <a:lnTo>
                    <a:pt x="670059" y="0"/>
                  </a:lnTo>
                  <a:lnTo>
                    <a:pt x="678105" y="25920"/>
                  </a:lnTo>
                  <a:cubicBezTo>
                    <a:pt x="682668" y="48218"/>
                    <a:pt x="685064" y="71305"/>
                    <a:pt x="685064" y="94952"/>
                  </a:cubicBezTo>
                  <a:cubicBezTo>
                    <a:pt x="685064" y="284127"/>
                    <a:pt x="531708" y="437484"/>
                    <a:pt x="342532" y="437484"/>
                  </a:cubicBezTo>
                  <a:cubicBezTo>
                    <a:pt x="153357" y="437484"/>
                    <a:pt x="0" y="284127"/>
                    <a:pt x="0" y="94952"/>
                  </a:cubicBezTo>
                  <a:cubicBezTo>
                    <a:pt x="0" y="71305"/>
                    <a:pt x="2397" y="48218"/>
                    <a:pt x="6959" y="2592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C0DE20-55CA-4075-A692-CAF74A2FF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599716"/>
              <a:ext cx="881815" cy="2082566"/>
            </a:xfrm>
            <a:custGeom>
              <a:avLst/>
              <a:gdLst>
                <a:gd name="connsiteX0" fmla="*/ 144257 w 881815"/>
                <a:gd name="connsiteY0" fmla="*/ 0 h 2248154"/>
                <a:gd name="connsiteX1" fmla="*/ 881815 w 881815"/>
                <a:gd name="connsiteY1" fmla="*/ 1124078 h 2248154"/>
                <a:gd name="connsiteX2" fmla="*/ 144257 w 881815"/>
                <a:gd name="connsiteY2" fmla="*/ 2248154 h 2248154"/>
                <a:gd name="connsiteX3" fmla="*/ 29014 w 881815"/>
                <a:gd name="connsiteY3" fmla="*/ 2159817 h 2248154"/>
                <a:gd name="connsiteX4" fmla="*/ 0 w 881815"/>
                <a:gd name="connsiteY4" fmla="*/ 2135215 h 2248154"/>
                <a:gd name="connsiteX5" fmla="*/ 0 w 881815"/>
                <a:gd name="connsiteY5" fmla="*/ 112940 h 2248154"/>
                <a:gd name="connsiteX6" fmla="*/ 29014 w 881815"/>
                <a:gd name="connsiteY6" fmla="*/ 88337 h 2248154"/>
                <a:gd name="connsiteX7" fmla="*/ 144257 w 881815"/>
                <a:gd name="connsiteY7" fmla="*/ 0 h 224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15" h="2248154">
                  <a:moveTo>
                    <a:pt x="144257" y="0"/>
                  </a:moveTo>
                  <a:cubicBezTo>
                    <a:pt x="144257" y="0"/>
                    <a:pt x="881815" y="503276"/>
                    <a:pt x="881815" y="1124078"/>
                  </a:cubicBezTo>
                  <a:cubicBezTo>
                    <a:pt x="881815" y="1744879"/>
                    <a:pt x="144257" y="2248154"/>
                    <a:pt x="144257" y="2248154"/>
                  </a:cubicBezTo>
                  <a:cubicBezTo>
                    <a:pt x="144257" y="2248154"/>
                    <a:pt x="98160" y="2216700"/>
                    <a:pt x="29014" y="2159817"/>
                  </a:cubicBezTo>
                  <a:lnTo>
                    <a:pt x="0" y="2135215"/>
                  </a:lnTo>
                  <a:lnTo>
                    <a:pt x="0" y="112940"/>
                  </a:lnTo>
                  <a:lnTo>
                    <a:pt x="29014" y="88337"/>
                  </a:lnTo>
                  <a:cubicBezTo>
                    <a:pt x="98160" y="31455"/>
                    <a:pt x="144257" y="0"/>
                    <a:pt x="144257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80D400-9C91-4079-A452-CA8E9D31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10511" y="0"/>
              <a:ext cx="1897186" cy="1556485"/>
            </a:xfrm>
            <a:custGeom>
              <a:avLst/>
              <a:gdLst>
                <a:gd name="connsiteX0" fmla="*/ 352540 w 1897186"/>
                <a:gd name="connsiteY0" fmla="*/ 0 h 1680243"/>
                <a:gd name="connsiteX1" fmla="*/ 1897186 w 1897186"/>
                <a:gd name="connsiteY1" fmla="*/ 0 h 1680243"/>
                <a:gd name="connsiteX2" fmla="*/ 1897186 w 1897186"/>
                <a:gd name="connsiteY2" fmla="*/ 730258 h 1680243"/>
                <a:gd name="connsiteX3" fmla="*/ 947200 w 1897186"/>
                <a:gd name="connsiteY3" fmla="*/ 1680243 h 1680243"/>
                <a:gd name="connsiteX4" fmla="*/ 0 w 1897186"/>
                <a:gd name="connsiteY4" fmla="*/ 1680243 h 1680243"/>
                <a:gd name="connsiteX5" fmla="*/ 0 w 1897186"/>
                <a:gd name="connsiteY5" fmla="*/ 733044 h 1680243"/>
                <a:gd name="connsiteX6" fmla="*/ 278243 w 1897186"/>
                <a:gd name="connsiteY6" fmla="*/ 61300 h 168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186" h="1680243">
                  <a:moveTo>
                    <a:pt x="352540" y="0"/>
                  </a:moveTo>
                  <a:lnTo>
                    <a:pt x="1897186" y="0"/>
                  </a:lnTo>
                  <a:lnTo>
                    <a:pt x="1897186" y="730258"/>
                  </a:lnTo>
                  <a:cubicBezTo>
                    <a:pt x="1897186" y="1254926"/>
                    <a:pt x="1471868" y="1680243"/>
                    <a:pt x="947200" y="1680243"/>
                  </a:cubicBezTo>
                  <a:lnTo>
                    <a:pt x="0" y="1680243"/>
                  </a:lnTo>
                  <a:lnTo>
                    <a:pt x="0" y="733044"/>
                  </a:lnTo>
                  <a:cubicBezTo>
                    <a:pt x="0" y="470710"/>
                    <a:pt x="106330" y="233213"/>
                    <a:pt x="278243" y="6130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6EBDFECC-F581-4CFA-83E5-852880465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75624" y="-2202"/>
              <a:ext cx="2710066" cy="251812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1488D7-F99D-4C24-B0B6-C37BAEAC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1668" y="0"/>
              <a:ext cx="2179975" cy="2554849"/>
            </a:xfrm>
            <a:custGeom>
              <a:avLst/>
              <a:gdLst>
                <a:gd name="connsiteX0" fmla="*/ 588462 w 2179975"/>
                <a:gd name="connsiteY0" fmla="*/ 0 h 2554849"/>
                <a:gd name="connsiteX1" fmla="*/ 1591515 w 2179975"/>
                <a:gd name="connsiteY1" fmla="*/ 0 h 2554849"/>
                <a:gd name="connsiteX2" fmla="*/ 1860060 w 2179975"/>
                <a:gd name="connsiteY2" fmla="*/ 265589 h 2554849"/>
                <a:gd name="connsiteX3" fmla="*/ 1860060 w 2179975"/>
                <a:gd name="connsiteY3" fmla="*/ 1793256 h 2554849"/>
                <a:gd name="connsiteX4" fmla="*/ 1089989 w 2179975"/>
                <a:gd name="connsiteY4" fmla="*/ 2554849 h 2554849"/>
                <a:gd name="connsiteX5" fmla="*/ 319917 w 2179975"/>
                <a:gd name="connsiteY5" fmla="*/ 1793256 h 2554849"/>
                <a:gd name="connsiteX6" fmla="*/ 319917 w 2179975"/>
                <a:gd name="connsiteY6" fmla="*/ 265589 h 25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9975" h="2554849">
                  <a:moveTo>
                    <a:pt x="588462" y="0"/>
                  </a:moveTo>
                  <a:lnTo>
                    <a:pt x="1591515" y="0"/>
                  </a:lnTo>
                  <a:lnTo>
                    <a:pt x="1860060" y="265589"/>
                  </a:lnTo>
                  <a:cubicBezTo>
                    <a:pt x="2286614" y="687448"/>
                    <a:pt x="2286614" y="1371398"/>
                    <a:pt x="1860060" y="1793256"/>
                  </a:cubicBezTo>
                  <a:lnTo>
                    <a:pt x="1089989" y="2554849"/>
                  </a:lnTo>
                  <a:lnTo>
                    <a:pt x="319917" y="1793256"/>
                  </a:lnTo>
                  <a:cubicBezTo>
                    <a:pt x="-106638" y="1371398"/>
                    <a:pt x="-106638" y="687448"/>
                    <a:pt x="319917" y="265589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498E76D5-F7FA-4D66-9338-9BE379BD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6E4E054-D67D-45D1-9133-6C968D38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8776"/>
            <a:ext cx="6234525" cy="2549144"/>
          </a:xfrm>
        </p:spPr>
        <p:txBody>
          <a:bodyPr anchor="t">
            <a:normAutofit/>
          </a:bodyPr>
          <a:lstStyle/>
          <a:p>
            <a:r>
              <a:rPr lang="sr-Latn-RS" b="1" dirty="0" err="1"/>
              <a:t>KubeEdge</a:t>
            </a:r>
            <a:r>
              <a:rPr lang="sr-Latn-RS" b="1" dirty="0"/>
              <a:t> </a:t>
            </a:r>
            <a:r>
              <a:rPr lang="sr-Latn-RS" b="1" dirty="0" err="1"/>
              <a:t>Edge</a:t>
            </a:r>
            <a:endParaRPr lang="sr-Latn-RS" dirty="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750BD95-B3C7-4412-AA4D-AEB24588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136" y="3668776"/>
            <a:ext cx="4896904" cy="2549144"/>
          </a:xfrm>
        </p:spPr>
        <p:txBody>
          <a:bodyPr anchor="t">
            <a:normAutofit/>
          </a:bodyPr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4831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19D6CB3-7306-4A5A-9081-C03AA97D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540" y="380502"/>
            <a:ext cx="5564221" cy="1325563"/>
          </a:xfrm>
        </p:spPr>
        <p:txBody>
          <a:bodyPr>
            <a:normAutofit/>
          </a:bodyPr>
          <a:lstStyle/>
          <a:p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4C94A83-3C8E-4808-BC35-4DB0B30F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773996"/>
            <a:ext cx="5564221" cy="53167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3200" dirty="0">
                <a:ea typeface="+mn-lt"/>
                <a:cs typeface="+mn-lt"/>
              </a:rPr>
              <a:t>Za razliku od </a:t>
            </a:r>
            <a:r>
              <a:rPr lang="sr-Latn-RS" sz="3200" dirty="0" err="1">
                <a:ea typeface="+mn-lt"/>
                <a:cs typeface="+mn-lt"/>
              </a:rPr>
              <a:t>cloud</a:t>
            </a:r>
            <a:r>
              <a:rPr lang="sr-Latn-RS" sz="3200" dirty="0">
                <a:ea typeface="+mn-lt"/>
                <a:cs typeface="+mn-lt"/>
              </a:rPr>
              <a:t>-a, </a:t>
            </a:r>
            <a:r>
              <a:rPr lang="sr-Latn-RS" sz="3200" dirty="0" err="1">
                <a:ea typeface="+mn-lt"/>
                <a:cs typeface="+mn-lt"/>
              </a:rPr>
              <a:t>egde</a:t>
            </a:r>
            <a:r>
              <a:rPr lang="sr-Latn-RS" sz="3200" dirty="0">
                <a:ea typeface="+mn-lt"/>
                <a:cs typeface="+mn-lt"/>
              </a:rPr>
              <a:t> deo arhitekture je malo složeniji iz razloga što postoji ogroman broj slučajeva korišćenja. Ima šest glavnih celina:</a:t>
            </a:r>
          </a:p>
          <a:p>
            <a:r>
              <a:rPr lang="sr-Latn-RS" sz="3200" dirty="0" err="1">
                <a:ea typeface="+mn-lt"/>
                <a:cs typeface="+mn-lt"/>
              </a:rPr>
              <a:t>EdgeHub</a:t>
            </a:r>
          </a:p>
          <a:p>
            <a:r>
              <a:rPr lang="sr-Latn-RS" sz="3200" dirty="0" err="1">
                <a:ea typeface="+mn-lt"/>
                <a:cs typeface="+mn-lt"/>
              </a:rPr>
              <a:t>Edged</a:t>
            </a:r>
          </a:p>
          <a:p>
            <a:r>
              <a:rPr lang="sr-Latn-RS" sz="3200" dirty="0" err="1">
                <a:ea typeface="+mn-lt"/>
                <a:cs typeface="+mn-lt"/>
              </a:rPr>
              <a:t>EventBus</a:t>
            </a:r>
          </a:p>
          <a:p>
            <a:r>
              <a:rPr lang="sr-Latn-RS" sz="3200" dirty="0" err="1">
                <a:ea typeface="+mn-lt"/>
                <a:cs typeface="+mn-lt"/>
              </a:rPr>
              <a:t>ServiceBus</a:t>
            </a:r>
          </a:p>
          <a:p>
            <a:r>
              <a:rPr lang="sr-Latn-RS" sz="3200" dirty="0" err="1">
                <a:ea typeface="+mn-lt"/>
                <a:cs typeface="+mn-lt"/>
              </a:rPr>
              <a:t>DeviceTwin</a:t>
            </a:r>
          </a:p>
          <a:p>
            <a:r>
              <a:rPr lang="sr-Latn-RS" sz="3200" dirty="0" err="1">
                <a:ea typeface="+mn-lt"/>
                <a:cs typeface="+mn-lt"/>
              </a:rPr>
              <a:t>MetaManager</a:t>
            </a:r>
          </a:p>
        </p:txBody>
      </p:sp>
    </p:spTree>
    <p:extLst>
      <p:ext uri="{BB962C8B-B14F-4D97-AF65-F5344CB8AC3E}">
        <p14:creationId xmlns:p14="http://schemas.microsoft.com/office/powerpoint/2010/main" val="292399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F188B84-08B5-4D10-9786-2954C1B6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EdgeHub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F5D7DB6-0D80-4B64-8602-CEF567A0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27393"/>
            <a:ext cx="6491717" cy="4640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2400" dirty="0" err="1">
                <a:ea typeface="+mn-lt"/>
                <a:cs typeface="+mn-lt"/>
              </a:rPr>
              <a:t>EdgeHub</a:t>
            </a:r>
            <a:r>
              <a:rPr lang="sr-Latn-RS" sz="2400" dirty="0">
                <a:ea typeface="+mn-lt"/>
                <a:cs typeface="+mn-lt"/>
              </a:rPr>
              <a:t> je </a:t>
            </a:r>
            <a:r>
              <a:rPr lang="sr-Latn-RS" sz="2400" dirty="0" err="1">
                <a:ea typeface="+mn-lt"/>
                <a:cs typeface="+mn-lt"/>
              </a:rPr>
              <a:t>websocket</a:t>
            </a:r>
            <a:r>
              <a:rPr lang="sr-Latn-RS" sz="2400" dirty="0">
                <a:ea typeface="+mn-lt"/>
                <a:cs typeface="+mn-lt"/>
              </a:rPr>
              <a:t> klijent koji je odgovoran za interakciju sa </a:t>
            </a:r>
            <a:r>
              <a:rPr lang="sr-Latn-RS" sz="2400" dirty="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 servisom. Ovo podrazumeva sinhronizaciju </a:t>
            </a:r>
            <a:r>
              <a:rPr lang="sr-Latn-RS" sz="2400" dirty="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-side promena na </a:t>
            </a:r>
            <a:r>
              <a:rPr lang="sr-Latn-RS" sz="2400" dirty="0" err="1">
                <a:ea typeface="+mn-lt"/>
                <a:cs typeface="+mn-lt"/>
              </a:rPr>
              <a:t>edge</a:t>
            </a:r>
            <a:r>
              <a:rPr lang="sr-Latn-RS" sz="2400" dirty="0">
                <a:ea typeface="+mn-lt"/>
                <a:cs typeface="+mn-lt"/>
              </a:rPr>
              <a:t>-u i slanje </a:t>
            </a:r>
            <a:r>
              <a:rPr lang="sr-Latn-RS" sz="2400" dirty="0" err="1">
                <a:ea typeface="+mn-lt"/>
                <a:cs typeface="+mn-lt"/>
              </a:rPr>
              <a:t>edge</a:t>
            </a:r>
            <a:r>
              <a:rPr lang="sr-Latn-RS" sz="2400" dirty="0">
                <a:ea typeface="+mn-lt"/>
                <a:cs typeface="+mn-lt"/>
              </a:rPr>
              <a:t>-side statusa uređaja </a:t>
            </a:r>
            <a:r>
              <a:rPr lang="sr-Latn-RS" sz="2400" dirty="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-u.  Predstavlja komunikacioni link između </a:t>
            </a:r>
            <a:r>
              <a:rPr lang="sr-Latn-RS" sz="2400" dirty="0" err="1">
                <a:ea typeface="+mn-lt"/>
                <a:cs typeface="+mn-lt"/>
              </a:rPr>
              <a:t>edge</a:t>
            </a:r>
            <a:r>
              <a:rPr lang="sr-Latn-RS" sz="2400" dirty="0">
                <a:ea typeface="+mn-lt"/>
                <a:cs typeface="+mn-lt"/>
              </a:rPr>
              <a:t>-a i </a:t>
            </a:r>
            <a:r>
              <a:rPr lang="sr-Latn-RS" sz="2400" dirty="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-a. Može se povezati na </a:t>
            </a:r>
            <a:r>
              <a:rPr lang="sr-Latn-RS" sz="2400" dirty="0" err="1">
                <a:ea typeface="+mn-lt"/>
                <a:cs typeface="+mn-lt"/>
              </a:rPr>
              <a:t>CloudHub</a:t>
            </a:r>
            <a:r>
              <a:rPr lang="sr-Latn-RS" sz="2400" dirty="0">
                <a:ea typeface="+mn-lt"/>
                <a:cs typeface="+mn-lt"/>
              </a:rPr>
              <a:t> korišćenjem </a:t>
            </a:r>
            <a:r>
              <a:rPr lang="sr-Latn-RS" sz="2400" dirty="0" err="1">
                <a:ea typeface="+mn-lt"/>
                <a:cs typeface="+mn-lt"/>
              </a:rPr>
              <a:t>websocket</a:t>
            </a:r>
            <a:r>
              <a:rPr lang="sr-Latn-RS" sz="2400" dirty="0">
                <a:ea typeface="+mn-lt"/>
                <a:cs typeface="+mn-lt"/>
              </a:rPr>
              <a:t>-a ili QUIC protokola.</a:t>
            </a:r>
            <a:endParaRPr lang="sr-Latn-RS" sz="2400"/>
          </a:p>
          <a:p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3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Okvir za tekst 1">
            <a:extLst>
              <a:ext uri="{FF2B5EF4-FFF2-40B4-BE49-F238E27FC236}">
                <a16:creationId xmlns:a16="http://schemas.microsoft.com/office/drawing/2014/main" id="{9670FE80-C571-4177-881B-0BB61A2C8D33}"/>
              </a:ext>
            </a:extLst>
          </p:cNvPr>
          <p:cNvSpPr txBox="1"/>
          <p:nvPr/>
        </p:nvSpPr>
        <p:spPr>
          <a:xfrm>
            <a:off x="2246166" y="1301151"/>
            <a:ext cx="7265302" cy="57528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r-Latn-RS" sz="2400" dirty="0">
                <a:ea typeface="+mn-lt"/>
                <a:cs typeface="+mn-lt"/>
              </a:rPr>
              <a:t>Glavne funkcije ovog modula su: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2400" dirty="0" err="1">
                <a:ea typeface="+mn-lt"/>
                <a:cs typeface="+mn-lt"/>
              </a:rPr>
              <a:t>Keep</a:t>
            </a:r>
            <a:r>
              <a:rPr lang="sr-Latn-RS" sz="2400" dirty="0">
                <a:ea typeface="+mn-lt"/>
                <a:cs typeface="+mn-lt"/>
              </a:rPr>
              <a:t> </a:t>
            </a:r>
            <a:r>
              <a:rPr lang="sr-Latn-RS" sz="2400" dirty="0" err="1">
                <a:ea typeface="+mn-lt"/>
                <a:cs typeface="+mn-lt"/>
              </a:rPr>
              <a:t>Alive</a:t>
            </a:r>
            <a:r>
              <a:rPr lang="sr-Latn-RS" sz="2400" dirty="0">
                <a:ea typeface="+mn-lt"/>
                <a:cs typeface="+mn-lt"/>
              </a:rPr>
              <a:t> - Slanje </a:t>
            </a:r>
            <a:r>
              <a:rPr lang="sr-Latn-RS" sz="2400" dirty="0" err="1">
                <a:ea typeface="+mn-lt"/>
                <a:cs typeface="+mn-lt"/>
              </a:rPr>
              <a:t>keep-alive</a:t>
            </a:r>
            <a:r>
              <a:rPr lang="sr-Latn-RS" sz="2400" dirty="0">
                <a:ea typeface="+mn-lt"/>
                <a:cs typeface="+mn-lt"/>
              </a:rPr>
              <a:t> poruke (</a:t>
            </a:r>
            <a:r>
              <a:rPr lang="sr-Latn-RS" sz="2400" dirty="0" err="1">
                <a:ea typeface="+mn-lt"/>
                <a:cs typeface="+mn-lt"/>
              </a:rPr>
              <a:t>heartbeat</a:t>
            </a:r>
            <a:r>
              <a:rPr lang="sr-Latn-RS" sz="2400" dirty="0">
                <a:ea typeface="+mn-lt"/>
                <a:cs typeface="+mn-lt"/>
              </a:rPr>
              <a:t>) </a:t>
            </a:r>
            <a:r>
              <a:rPr lang="sr-Latn-RS" sz="2400" dirty="0" err="1">
                <a:ea typeface="+mn-lt"/>
                <a:cs typeface="+mn-lt"/>
              </a:rPr>
              <a:t>CloudHub</a:t>
            </a:r>
            <a:r>
              <a:rPr lang="sr-Latn-RS" sz="2400" dirty="0">
                <a:ea typeface="+mn-lt"/>
                <a:cs typeface="+mn-lt"/>
              </a:rPr>
              <a:t>-u nakon isteka </a:t>
            </a:r>
            <a:r>
              <a:rPr lang="sr-Latn-RS" sz="2400" dirty="0" err="1">
                <a:ea typeface="+mn-lt"/>
                <a:cs typeface="+mn-lt"/>
              </a:rPr>
              <a:t>heartbeatPeriod</a:t>
            </a:r>
            <a:r>
              <a:rPr lang="sr-Latn-RS" sz="2400" dirty="0">
                <a:ea typeface="+mn-lt"/>
                <a:cs typeface="+mn-lt"/>
              </a:rPr>
              <a:t>-a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2400" dirty="0" err="1">
                <a:ea typeface="+mn-lt"/>
                <a:cs typeface="+mn-lt"/>
              </a:rPr>
              <a:t>Publish</a:t>
            </a:r>
            <a:r>
              <a:rPr lang="sr-Latn-RS" sz="2400" dirty="0">
                <a:ea typeface="+mn-lt"/>
                <a:cs typeface="+mn-lt"/>
              </a:rPr>
              <a:t> </a:t>
            </a:r>
            <a:r>
              <a:rPr lang="sr-Latn-RS" sz="2400" dirty="0" err="1">
                <a:ea typeface="+mn-lt"/>
                <a:cs typeface="+mn-lt"/>
              </a:rPr>
              <a:t>Client</a:t>
            </a:r>
            <a:r>
              <a:rPr lang="sr-Latn-RS" sz="2400" dirty="0">
                <a:ea typeface="+mn-lt"/>
                <a:cs typeface="+mn-lt"/>
              </a:rPr>
              <a:t> Info - Obaveštavanje ostalih modula o statusu konekcije prema </a:t>
            </a:r>
            <a:r>
              <a:rPr lang="sr-Latn-RS" sz="2400" dirty="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-u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2400" err="1">
                <a:ea typeface="+mn-lt"/>
                <a:cs typeface="+mn-lt"/>
              </a:rPr>
              <a:t>Route</a:t>
            </a:r>
            <a:r>
              <a:rPr lang="sr-Latn-RS" sz="2400" dirty="0">
                <a:ea typeface="+mn-lt"/>
                <a:cs typeface="+mn-lt"/>
              </a:rPr>
              <a:t> To </a:t>
            </a:r>
            <a:r>
              <a:rPr lang="sr-Latn-RS" sz="240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 - Primanje poruka koje treba poslati </a:t>
            </a:r>
            <a:r>
              <a:rPr lang="sr-Latn-RS" sz="240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-u od svih modula i njihovo slanje preko </a:t>
            </a:r>
            <a:r>
              <a:rPr lang="sr-Latn-RS" sz="2400" err="1">
                <a:ea typeface="+mn-lt"/>
                <a:cs typeface="+mn-lt"/>
              </a:rPr>
              <a:t>websocket</a:t>
            </a:r>
            <a:r>
              <a:rPr lang="sr-Latn-RS" sz="2400" dirty="0">
                <a:ea typeface="+mn-lt"/>
                <a:cs typeface="+mn-lt"/>
              </a:rPr>
              <a:t> konekcije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sr-Latn-RS" sz="2400" dirty="0" err="1">
                <a:ea typeface="+mn-lt"/>
                <a:cs typeface="+mn-lt"/>
              </a:rPr>
              <a:t>Route</a:t>
            </a:r>
            <a:r>
              <a:rPr lang="sr-Latn-RS" sz="2400" dirty="0">
                <a:ea typeface="+mn-lt"/>
                <a:cs typeface="+mn-lt"/>
              </a:rPr>
              <a:t> To </a:t>
            </a:r>
            <a:r>
              <a:rPr lang="sr-Latn-RS" sz="2400" dirty="0" err="1">
                <a:ea typeface="+mn-lt"/>
                <a:cs typeface="+mn-lt"/>
              </a:rPr>
              <a:t>Edge</a:t>
            </a:r>
            <a:r>
              <a:rPr lang="sr-Latn-RS" sz="2400" dirty="0">
                <a:ea typeface="+mn-lt"/>
                <a:cs typeface="+mn-lt"/>
              </a:rPr>
              <a:t> - Primanje poruka sa </a:t>
            </a:r>
            <a:r>
              <a:rPr lang="sr-Latn-RS" sz="2400" dirty="0" err="1">
                <a:ea typeface="+mn-lt"/>
                <a:cs typeface="+mn-lt"/>
              </a:rPr>
              <a:t>cloud</a:t>
            </a:r>
            <a:r>
              <a:rPr lang="sr-Latn-RS" sz="2400" dirty="0">
                <a:ea typeface="+mn-lt"/>
                <a:cs typeface="+mn-lt"/>
              </a:rPr>
              <a:t>-a i njihovo prosleđivanje odgovarajućim modulima</a:t>
            </a:r>
            <a:endParaRPr lang="en-US" sz="24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864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238008C-BF74-429A-B49A-02E68E3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Edged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4D962C7-47E1-4711-A0B1-15A326175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2400" dirty="0">
                <a:ea typeface="+mn-lt"/>
                <a:cs typeface="+mn-lt"/>
              </a:rPr>
              <a:t>Agent koji je pokrenut na </a:t>
            </a:r>
            <a:r>
              <a:rPr lang="sr-Latn-RS" sz="2400" dirty="0" err="1">
                <a:ea typeface="+mn-lt"/>
                <a:cs typeface="+mn-lt"/>
              </a:rPr>
              <a:t>edge</a:t>
            </a:r>
            <a:r>
              <a:rPr lang="sr-Latn-RS" sz="2400" dirty="0">
                <a:ea typeface="+mn-lt"/>
                <a:cs typeface="+mn-lt"/>
              </a:rPr>
              <a:t> </a:t>
            </a:r>
            <a:r>
              <a:rPr lang="sr-Latn-RS" sz="2400" dirty="0" err="1">
                <a:ea typeface="+mn-lt"/>
                <a:cs typeface="+mn-lt"/>
              </a:rPr>
              <a:t>node</a:t>
            </a:r>
            <a:r>
              <a:rPr lang="sr-Latn-RS" sz="2400" dirty="0">
                <a:ea typeface="+mn-lt"/>
                <a:cs typeface="+mn-lt"/>
              </a:rPr>
              <a:t>-ovima i upravlja </a:t>
            </a:r>
            <a:r>
              <a:rPr lang="sr-Latn-RS" sz="2400" dirty="0" err="1">
                <a:ea typeface="+mn-lt"/>
                <a:cs typeface="+mn-lt"/>
              </a:rPr>
              <a:t>kontejnerizovanim</a:t>
            </a:r>
            <a:r>
              <a:rPr lang="sr-Latn-RS" sz="2400" dirty="0">
                <a:ea typeface="+mn-lt"/>
                <a:cs typeface="+mn-lt"/>
              </a:rPr>
              <a:t> aplikacijama. Zadužen je za životni ciklus pod-ova. Korisnicima omogućava </a:t>
            </a:r>
            <a:r>
              <a:rPr lang="sr-Latn-RS" sz="2400" dirty="0" err="1">
                <a:ea typeface="+mn-lt"/>
                <a:cs typeface="+mn-lt"/>
              </a:rPr>
              <a:t>deployment</a:t>
            </a:r>
            <a:r>
              <a:rPr lang="sr-Latn-RS" sz="2400" dirty="0">
                <a:ea typeface="+mn-lt"/>
                <a:cs typeface="+mn-lt"/>
              </a:rPr>
              <a:t> radnih okruženja i aplikacija na </a:t>
            </a:r>
            <a:r>
              <a:rPr lang="sr-Latn-RS" sz="2400" dirty="0" err="1">
                <a:ea typeface="+mn-lt"/>
                <a:cs typeface="+mn-lt"/>
              </a:rPr>
              <a:t>edge</a:t>
            </a:r>
            <a:r>
              <a:rPr lang="sr-Latn-RS" sz="2400" dirty="0">
                <a:ea typeface="+mn-lt"/>
                <a:cs typeface="+mn-lt"/>
              </a:rPr>
              <a:t> </a:t>
            </a:r>
            <a:r>
              <a:rPr lang="sr-Latn-RS" sz="2400" dirty="0" err="1">
                <a:ea typeface="+mn-lt"/>
                <a:cs typeface="+mn-lt"/>
              </a:rPr>
              <a:t>node</a:t>
            </a:r>
            <a:r>
              <a:rPr lang="sr-Latn-RS" sz="2400" dirty="0">
                <a:ea typeface="+mn-lt"/>
                <a:cs typeface="+mn-lt"/>
              </a:rPr>
              <a:t>. Ta radna okruženja mogu izvršavati svaku operaciju od nekih prostih kao što je manipulacija podacima za </a:t>
            </a:r>
            <a:r>
              <a:rPr lang="sr-Latn-RS" sz="2400" dirty="0" err="1">
                <a:ea typeface="+mn-lt"/>
                <a:cs typeface="+mn-lt"/>
              </a:rPr>
              <a:t>telemetriju</a:t>
            </a:r>
            <a:r>
              <a:rPr lang="sr-Latn-RS" sz="2400" dirty="0">
                <a:ea typeface="+mn-lt"/>
                <a:cs typeface="+mn-lt"/>
              </a:rPr>
              <a:t> do nekih složenih kao što je </a:t>
            </a:r>
            <a:r>
              <a:rPr lang="sr-Latn-RS" sz="2400" dirty="0" err="1">
                <a:ea typeface="+mn-lt"/>
                <a:cs typeface="+mn-lt"/>
              </a:rPr>
              <a:t>analytics</a:t>
            </a:r>
            <a:r>
              <a:rPr lang="sr-Latn-RS" sz="2400" dirty="0">
                <a:ea typeface="+mn-lt"/>
                <a:cs typeface="+mn-lt"/>
              </a:rPr>
              <a:t> i sl.</a:t>
            </a:r>
          </a:p>
        </p:txBody>
      </p:sp>
    </p:spTree>
    <p:extLst>
      <p:ext uri="{BB962C8B-B14F-4D97-AF65-F5344CB8AC3E}">
        <p14:creationId xmlns:p14="http://schemas.microsoft.com/office/powerpoint/2010/main" val="112130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B022BA-E037-40E1-90FC-22D12279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err="1"/>
              <a:t>EventBus</a:t>
            </a:r>
            <a:r>
              <a:rPr lang="sr-Latn-RS" b="1" dirty="0"/>
              <a:t> i </a:t>
            </a:r>
            <a:r>
              <a:rPr lang="sr-Latn-RS" b="1" dirty="0" err="1"/>
              <a:t>ServiceBus</a:t>
            </a:r>
            <a:endParaRPr lang="sr-Latn-RS" dirty="0" err="1"/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3761E67F-3B56-4B59-A2B9-6B3E902D5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/>
              <a:t>EventBus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43CA91E-BF6D-41BE-88F8-2731F25E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432251"/>
            <a:ext cx="5021512" cy="307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 err="1">
                <a:ea typeface="+mn-lt"/>
                <a:cs typeface="+mn-lt"/>
              </a:rPr>
              <a:t>EventBus</a:t>
            </a:r>
            <a:r>
              <a:rPr lang="sr-Latn-RS" dirty="0">
                <a:ea typeface="+mn-lt"/>
                <a:cs typeface="+mn-lt"/>
              </a:rPr>
              <a:t> predstavlja MQTT klijent koji interaguje sa MQTT serverom i pruža </a:t>
            </a:r>
            <a:r>
              <a:rPr lang="sr-Latn-RS" dirty="0" err="1">
                <a:ea typeface="+mn-lt"/>
                <a:cs typeface="+mn-lt"/>
              </a:rPr>
              <a:t>publish</a:t>
            </a:r>
            <a:r>
              <a:rPr lang="sr-Latn-RS" dirty="0">
                <a:ea typeface="+mn-lt"/>
                <a:cs typeface="+mn-lt"/>
              </a:rPr>
              <a:t> i </a:t>
            </a:r>
            <a:r>
              <a:rPr lang="sr-Latn-RS" dirty="0" err="1">
                <a:ea typeface="+mn-lt"/>
                <a:cs typeface="+mn-lt"/>
              </a:rPr>
              <a:t>subscribe</a:t>
            </a:r>
            <a:r>
              <a:rPr lang="sr-Latn-RS" dirty="0">
                <a:ea typeface="+mn-lt"/>
                <a:cs typeface="+mn-lt"/>
              </a:rPr>
              <a:t> usluge ostalim komponentama.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F72AC5CF-37D7-473D-BAEA-B9572D9BF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err="1"/>
              <a:t>ServiceBus</a:t>
            </a:r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266A010A-2309-49CF-88D5-0BBFF6C63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432251"/>
            <a:ext cx="5017232" cy="307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Za razliku od njega </a:t>
            </a:r>
            <a:r>
              <a:rPr lang="sr-Latn-RS" dirty="0" err="1">
                <a:ea typeface="+mn-lt"/>
                <a:cs typeface="+mn-lt"/>
              </a:rPr>
              <a:t>ServiceBus</a:t>
            </a:r>
            <a:r>
              <a:rPr lang="sr-Latn-RS" dirty="0">
                <a:ea typeface="+mn-lt"/>
                <a:cs typeface="+mn-lt"/>
              </a:rPr>
              <a:t> je HTTP klijent koji komponentama na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-u pruža mogućnost razgovara sa HTTP serverima koji su pokrenuti na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-u(REST).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9114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44885A-176F-48FF-868E-9676420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DeviceTwin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B932BC7-1D4D-482D-8E90-2E6DBB82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>
                <a:ea typeface="+mn-lt"/>
                <a:cs typeface="+mn-lt"/>
              </a:rPr>
              <a:t>Ovaj modul je zadužen za čuvanje statusa uređaja i sinhronizacije statusa sa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-om. Takođe pruža i interfejs preko koga aplikacije mogu slati upite bazi. Sastoji se od četiri </a:t>
            </a:r>
            <a:r>
              <a:rPr lang="sr-Latn-RS" dirty="0" err="1">
                <a:ea typeface="+mn-lt"/>
                <a:cs typeface="+mn-lt"/>
              </a:rPr>
              <a:t>podmodula</a:t>
            </a:r>
            <a:r>
              <a:rPr lang="sr-Latn-RS" dirty="0">
                <a:ea typeface="+mn-lt"/>
                <a:cs typeface="+mn-lt"/>
              </a:rPr>
              <a:t>: modul članstva, komunikacioni modul, modul uređaja i device </a:t>
            </a:r>
            <a:r>
              <a:rPr lang="sr-Latn-RS" dirty="0" err="1">
                <a:ea typeface="+mn-lt"/>
                <a:cs typeface="+mn-lt"/>
              </a:rPr>
              <a:t>twin</a:t>
            </a:r>
            <a:r>
              <a:rPr lang="sr-Latn-RS" dirty="0">
                <a:ea typeface="+mn-lt"/>
                <a:cs typeface="+mn-lt"/>
              </a:rPr>
              <a:t> modul. Vrši sledeće operacije:</a:t>
            </a:r>
          </a:p>
          <a:p>
            <a:r>
              <a:rPr lang="sr-Latn-RS" dirty="0">
                <a:ea typeface="+mn-lt"/>
                <a:cs typeface="+mn-lt"/>
              </a:rPr>
              <a:t>Sinhronizacija </a:t>
            </a:r>
            <a:r>
              <a:rPr lang="sr-Latn-RS" dirty="0" err="1">
                <a:ea typeface="+mn-lt"/>
                <a:cs typeface="+mn-lt"/>
              </a:rPr>
              <a:t>metapodataka</a:t>
            </a:r>
            <a:r>
              <a:rPr lang="sr-Latn-RS" dirty="0">
                <a:ea typeface="+mn-lt"/>
                <a:cs typeface="+mn-lt"/>
              </a:rPr>
              <a:t> u/iz baze (</a:t>
            </a:r>
            <a:r>
              <a:rPr lang="sr-Latn-RS" dirty="0" err="1">
                <a:ea typeface="+mn-lt"/>
                <a:cs typeface="+mn-lt"/>
              </a:rPr>
              <a:t>Sqlite</a:t>
            </a:r>
            <a:r>
              <a:rPr lang="sr-Latn-RS" dirty="0">
                <a:ea typeface="+mn-lt"/>
                <a:cs typeface="+mn-lt"/>
              </a:rPr>
              <a:t>)</a:t>
            </a:r>
          </a:p>
          <a:p>
            <a:r>
              <a:rPr lang="sr-Latn-RS" dirty="0">
                <a:ea typeface="+mn-lt"/>
                <a:cs typeface="+mn-lt"/>
              </a:rPr>
              <a:t>Registruje i startuje </a:t>
            </a:r>
            <a:r>
              <a:rPr lang="sr-Latn-RS" dirty="0" err="1">
                <a:ea typeface="+mn-lt"/>
                <a:cs typeface="+mn-lt"/>
              </a:rPr>
              <a:t>podmodule</a:t>
            </a:r>
          </a:p>
          <a:p>
            <a:r>
              <a:rPr lang="sr-Latn-RS" dirty="0">
                <a:ea typeface="+mn-lt"/>
                <a:cs typeface="+mn-lt"/>
              </a:rPr>
              <a:t>Registruje i startuje </a:t>
            </a:r>
            <a:r>
              <a:rPr lang="sr-Latn-RS" dirty="0" err="1">
                <a:ea typeface="+mn-lt"/>
                <a:cs typeface="+mn-lt"/>
              </a:rPr>
              <a:t>podmodule</a:t>
            </a:r>
          </a:p>
          <a:p>
            <a:r>
              <a:rPr lang="sr-Latn-RS" dirty="0">
                <a:ea typeface="+mn-lt"/>
                <a:cs typeface="+mn-lt"/>
              </a:rPr>
              <a:t>Proverava ispravnost </a:t>
            </a:r>
            <a:r>
              <a:rPr lang="sr-Latn-RS" dirty="0" err="1">
                <a:ea typeface="+mn-lt"/>
                <a:cs typeface="+mn-lt"/>
              </a:rPr>
              <a:t>podmodula</a:t>
            </a:r>
            <a:r>
              <a:rPr lang="sr-Latn-RS" dirty="0">
                <a:ea typeface="+mn-lt"/>
                <a:cs typeface="+mn-lt"/>
              </a:rPr>
              <a:t> (</a:t>
            </a:r>
            <a:r>
              <a:rPr lang="sr-Latn-RS" dirty="0" err="1">
                <a:ea typeface="+mn-lt"/>
                <a:cs typeface="+mn-lt"/>
              </a:rPr>
              <a:t>Health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Check</a:t>
            </a:r>
            <a:r>
              <a:rPr lang="sr-Latn-RS" dirty="0">
                <a:ea typeface="+mn-lt"/>
                <a:cs typeface="+mn-lt"/>
              </a:rPr>
              <a:t>)</a:t>
            </a:r>
          </a:p>
          <a:p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761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5D7D95D6-8C7A-4418-8DC3-6AB9EE15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90BA8E6D-8984-4DDE-8FC5-F3E6AAB00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D869D-11AD-41EC-9881-9809DBE9A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57828"/>
            <a:ext cx="12188149" cy="3581965"/>
            <a:chOff x="0" y="-157828"/>
            <a:chExt cx="12188149" cy="358196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64B9A9-6583-4C96-9737-4203BBA9C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450" y="-2201"/>
              <a:ext cx="3036178" cy="2703712"/>
            </a:xfrm>
            <a:custGeom>
              <a:avLst/>
              <a:gdLst>
                <a:gd name="connsiteX0" fmla="*/ 0 w 3036178"/>
                <a:gd name="connsiteY0" fmla="*/ 0 h 2918688"/>
                <a:gd name="connsiteX1" fmla="*/ 2102222 w 3036178"/>
                <a:gd name="connsiteY1" fmla="*/ 0 h 2918688"/>
                <a:gd name="connsiteX2" fmla="*/ 2107640 w 3036178"/>
                <a:gd name="connsiteY2" fmla="*/ 1983 h 2918688"/>
                <a:gd name="connsiteX3" fmla="*/ 3036178 w 3036178"/>
                <a:gd name="connsiteY3" fmla="*/ 1402829 h 2918688"/>
                <a:gd name="connsiteX4" fmla="*/ 3036178 w 3036178"/>
                <a:gd name="connsiteY4" fmla="*/ 2918688 h 2918688"/>
                <a:gd name="connsiteX5" fmla="*/ 1520319 w 3036178"/>
                <a:gd name="connsiteY5" fmla="*/ 2918688 h 2918688"/>
                <a:gd name="connsiteX6" fmla="*/ 0 w 3036178"/>
                <a:gd name="connsiteY6" fmla="*/ 1398369 h 29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178" h="2918688">
                  <a:moveTo>
                    <a:pt x="0" y="0"/>
                  </a:moveTo>
                  <a:lnTo>
                    <a:pt x="2102222" y="0"/>
                  </a:lnTo>
                  <a:lnTo>
                    <a:pt x="2107640" y="1983"/>
                  </a:lnTo>
                  <a:cubicBezTo>
                    <a:pt x="2653306" y="232778"/>
                    <a:pt x="3036178" y="773085"/>
                    <a:pt x="3036178" y="1402829"/>
                  </a:cubicBezTo>
                  <a:lnTo>
                    <a:pt x="3036178" y="2918688"/>
                  </a:lnTo>
                  <a:lnTo>
                    <a:pt x="1520319" y="2918688"/>
                  </a:lnTo>
                  <a:cubicBezTo>
                    <a:pt x="680661" y="2918688"/>
                    <a:pt x="0" y="2238027"/>
                    <a:pt x="0" y="139836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8BD0E6C5-E02B-4ED0-AB49-84050EC73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7231231" y="-157828"/>
              <a:ext cx="1499978" cy="2467813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D680F0-A52F-4F95-A8C4-73CDE8EE5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7341" y="2625092"/>
              <a:ext cx="331858" cy="3087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A2F7D0-3AEA-4E06-80D8-F8E3C557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4864408" y="1596820"/>
              <a:ext cx="1757448" cy="189718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741D7A-D9C5-452A-B1E9-1C3E16C27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35163" y="0"/>
              <a:ext cx="2652986" cy="2721929"/>
            </a:xfrm>
            <a:custGeom>
              <a:avLst/>
              <a:gdLst>
                <a:gd name="connsiteX0" fmla="*/ 510686 w 2652986"/>
                <a:gd name="connsiteY0" fmla="*/ 0 h 2938354"/>
                <a:gd name="connsiteX1" fmla="*/ 2142300 w 2652986"/>
                <a:gd name="connsiteY1" fmla="*/ 0 h 2938354"/>
                <a:gd name="connsiteX2" fmla="*/ 2263655 w 2652986"/>
                <a:gd name="connsiteY2" fmla="*/ 121355 h 2938354"/>
                <a:gd name="connsiteX3" fmla="*/ 2263655 w 2652986"/>
                <a:gd name="connsiteY3" fmla="*/ 2001192 h 2938354"/>
                <a:gd name="connsiteX4" fmla="*/ 1326493 w 2652986"/>
                <a:gd name="connsiteY4" fmla="*/ 2938354 h 2938354"/>
                <a:gd name="connsiteX5" fmla="*/ 389331 w 2652986"/>
                <a:gd name="connsiteY5" fmla="*/ 2001192 h 2938354"/>
                <a:gd name="connsiteX6" fmla="*/ 389331 w 2652986"/>
                <a:gd name="connsiteY6" fmla="*/ 121355 h 29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2986" h="2938354">
                  <a:moveTo>
                    <a:pt x="510686" y="0"/>
                  </a:moveTo>
                  <a:lnTo>
                    <a:pt x="2142300" y="0"/>
                  </a:lnTo>
                  <a:lnTo>
                    <a:pt x="2263655" y="121355"/>
                  </a:lnTo>
                  <a:cubicBezTo>
                    <a:pt x="2782763" y="640463"/>
                    <a:pt x="2782763" y="1482084"/>
                    <a:pt x="2263655" y="2001192"/>
                  </a:cubicBezTo>
                  <a:lnTo>
                    <a:pt x="1326493" y="2938354"/>
                  </a:lnTo>
                  <a:lnTo>
                    <a:pt x="389331" y="2001192"/>
                  </a:lnTo>
                  <a:cubicBezTo>
                    <a:pt x="-129777" y="1482084"/>
                    <a:pt x="-129777" y="640463"/>
                    <a:pt x="389331" y="121355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A6FF43-D4C8-4BDE-ACB8-24D69F87E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9301" y="-9437"/>
              <a:ext cx="565422" cy="362873"/>
            </a:xfrm>
            <a:custGeom>
              <a:avLst/>
              <a:gdLst>
                <a:gd name="connsiteX0" fmla="*/ 15005 w 685064"/>
                <a:gd name="connsiteY0" fmla="*/ 0 h 437484"/>
                <a:gd name="connsiteX1" fmla="*/ 670059 w 685064"/>
                <a:gd name="connsiteY1" fmla="*/ 0 h 437484"/>
                <a:gd name="connsiteX2" fmla="*/ 678105 w 685064"/>
                <a:gd name="connsiteY2" fmla="*/ 25920 h 437484"/>
                <a:gd name="connsiteX3" fmla="*/ 685064 w 685064"/>
                <a:gd name="connsiteY3" fmla="*/ 94952 h 437484"/>
                <a:gd name="connsiteX4" fmla="*/ 342532 w 685064"/>
                <a:gd name="connsiteY4" fmla="*/ 437484 h 437484"/>
                <a:gd name="connsiteX5" fmla="*/ 0 w 685064"/>
                <a:gd name="connsiteY5" fmla="*/ 94952 h 437484"/>
                <a:gd name="connsiteX6" fmla="*/ 6959 w 685064"/>
                <a:gd name="connsiteY6" fmla="*/ 25920 h 4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064" h="437484">
                  <a:moveTo>
                    <a:pt x="15005" y="0"/>
                  </a:moveTo>
                  <a:lnTo>
                    <a:pt x="670059" y="0"/>
                  </a:lnTo>
                  <a:lnTo>
                    <a:pt x="678105" y="25920"/>
                  </a:lnTo>
                  <a:cubicBezTo>
                    <a:pt x="682668" y="48218"/>
                    <a:pt x="685064" y="71305"/>
                    <a:pt x="685064" y="94952"/>
                  </a:cubicBezTo>
                  <a:cubicBezTo>
                    <a:pt x="685064" y="284127"/>
                    <a:pt x="531708" y="437484"/>
                    <a:pt x="342532" y="437484"/>
                  </a:cubicBezTo>
                  <a:cubicBezTo>
                    <a:pt x="153357" y="437484"/>
                    <a:pt x="0" y="284127"/>
                    <a:pt x="0" y="94952"/>
                  </a:cubicBezTo>
                  <a:cubicBezTo>
                    <a:pt x="0" y="71305"/>
                    <a:pt x="2397" y="48218"/>
                    <a:pt x="6959" y="2592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C0DE20-55CA-4075-A692-CAF74A2FF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599716"/>
              <a:ext cx="881815" cy="2082566"/>
            </a:xfrm>
            <a:custGeom>
              <a:avLst/>
              <a:gdLst>
                <a:gd name="connsiteX0" fmla="*/ 144257 w 881815"/>
                <a:gd name="connsiteY0" fmla="*/ 0 h 2248154"/>
                <a:gd name="connsiteX1" fmla="*/ 881815 w 881815"/>
                <a:gd name="connsiteY1" fmla="*/ 1124078 h 2248154"/>
                <a:gd name="connsiteX2" fmla="*/ 144257 w 881815"/>
                <a:gd name="connsiteY2" fmla="*/ 2248154 h 2248154"/>
                <a:gd name="connsiteX3" fmla="*/ 29014 w 881815"/>
                <a:gd name="connsiteY3" fmla="*/ 2159817 h 2248154"/>
                <a:gd name="connsiteX4" fmla="*/ 0 w 881815"/>
                <a:gd name="connsiteY4" fmla="*/ 2135215 h 2248154"/>
                <a:gd name="connsiteX5" fmla="*/ 0 w 881815"/>
                <a:gd name="connsiteY5" fmla="*/ 112940 h 2248154"/>
                <a:gd name="connsiteX6" fmla="*/ 29014 w 881815"/>
                <a:gd name="connsiteY6" fmla="*/ 88337 h 2248154"/>
                <a:gd name="connsiteX7" fmla="*/ 144257 w 881815"/>
                <a:gd name="connsiteY7" fmla="*/ 0 h 224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15" h="2248154">
                  <a:moveTo>
                    <a:pt x="144257" y="0"/>
                  </a:moveTo>
                  <a:cubicBezTo>
                    <a:pt x="144257" y="0"/>
                    <a:pt x="881815" y="503276"/>
                    <a:pt x="881815" y="1124078"/>
                  </a:cubicBezTo>
                  <a:cubicBezTo>
                    <a:pt x="881815" y="1744879"/>
                    <a:pt x="144257" y="2248154"/>
                    <a:pt x="144257" y="2248154"/>
                  </a:cubicBezTo>
                  <a:cubicBezTo>
                    <a:pt x="144257" y="2248154"/>
                    <a:pt x="98160" y="2216700"/>
                    <a:pt x="29014" y="2159817"/>
                  </a:cubicBezTo>
                  <a:lnTo>
                    <a:pt x="0" y="2135215"/>
                  </a:lnTo>
                  <a:lnTo>
                    <a:pt x="0" y="112940"/>
                  </a:lnTo>
                  <a:lnTo>
                    <a:pt x="29014" y="88337"/>
                  </a:lnTo>
                  <a:cubicBezTo>
                    <a:pt x="98160" y="31455"/>
                    <a:pt x="144257" y="0"/>
                    <a:pt x="144257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80D400-9C91-4079-A452-CA8E9D31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10511" y="0"/>
              <a:ext cx="1897186" cy="1556485"/>
            </a:xfrm>
            <a:custGeom>
              <a:avLst/>
              <a:gdLst>
                <a:gd name="connsiteX0" fmla="*/ 352540 w 1897186"/>
                <a:gd name="connsiteY0" fmla="*/ 0 h 1680243"/>
                <a:gd name="connsiteX1" fmla="*/ 1897186 w 1897186"/>
                <a:gd name="connsiteY1" fmla="*/ 0 h 1680243"/>
                <a:gd name="connsiteX2" fmla="*/ 1897186 w 1897186"/>
                <a:gd name="connsiteY2" fmla="*/ 730258 h 1680243"/>
                <a:gd name="connsiteX3" fmla="*/ 947200 w 1897186"/>
                <a:gd name="connsiteY3" fmla="*/ 1680243 h 1680243"/>
                <a:gd name="connsiteX4" fmla="*/ 0 w 1897186"/>
                <a:gd name="connsiteY4" fmla="*/ 1680243 h 1680243"/>
                <a:gd name="connsiteX5" fmla="*/ 0 w 1897186"/>
                <a:gd name="connsiteY5" fmla="*/ 733044 h 1680243"/>
                <a:gd name="connsiteX6" fmla="*/ 278243 w 1897186"/>
                <a:gd name="connsiteY6" fmla="*/ 61300 h 168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186" h="1680243">
                  <a:moveTo>
                    <a:pt x="352540" y="0"/>
                  </a:moveTo>
                  <a:lnTo>
                    <a:pt x="1897186" y="0"/>
                  </a:lnTo>
                  <a:lnTo>
                    <a:pt x="1897186" y="730258"/>
                  </a:lnTo>
                  <a:cubicBezTo>
                    <a:pt x="1897186" y="1254926"/>
                    <a:pt x="1471868" y="1680243"/>
                    <a:pt x="947200" y="1680243"/>
                  </a:cubicBezTo>
                  <a:lnTo>
                    <a:pt x="0" y="1680243"/>
                  </a:lnTo>
                  <a:lnTo>
                    <a:pt x="0" y="733044"/>
                  </a:lnTo>
                  <a:cubicBezTo>
                    <a:pt x="0" y="470710"/>
                    <a:pt x="106330" y="233213"/>
                    <a:pt x="278243" y="6130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6EBDFECC-F581-4CFA-83E5-852880465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75624" y="-2202"/>
              <a:ext cx="2710066" cy="251812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1488D7-F99D-4C24-B0B6-C37BAEAC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1668" y="0"/>
              <a:ext cx="2179975" cy="2554849"/>
            </a:xfrm>
            <a:custGeom>
              <a:avLst/>
              <a:gdLst>
                <a:gd name="connsiteX0" fmla="*/ 588462 w 2179975"/>
                <a:gd name="connsiteY0" fmla="*/ 0 h 2554849"/>
                <a:gd name="connsiteX1" fmla="*/ 1591515 w 2179975"/>
                <a:gd name="connsiteY1" fmla="*/ 0 h 2554849"/>
                <a:gd name="connsiteX2" fmla="*/ 1860060 w 2179975"/>
                <a:gd name="connsiteY2" fmla="*/ 265589 h 2554849"/>
                <a:gd name="connsiteX3" fmla="*/ 1860060 w 2179975"/>
                <a:gd name="connsiteY3" fmla="*/ 1793256 h 2554849"/>
                <a:gd name="connsiteX4" fmla="*/ 1089989 w 2179975"/>
                <a:gd name="connsiteY4" fmla="*/ 2554849 h 2554849"/>
                <a:gd name="connsiteX5" fmla="*/ 319917 w 2179975"/>
                <a:gd name="connsiteY5" fmla="*/ 1793256 h 2554849"/>
                <a:gd name="connsiteX6" fmla="*/ 319917 w 2179975"/>
                <a:gd name="connsiteY6" fmla="*/ 265589 h 25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9975" h="2554849">
                  <a:moveTo>
                    <a:pt x="588462" y="0"/>
                  </a:moveTo>
                  <a:lnTo>
                    <a:pt x="1591515" y="0"/>
                  </a:lnTo>
                  <a:lnTo>
                    <a:pt x="1860060" y="265589"/>
                  </a:lnTo>
                  <a:cubicBezTo>
                    <a:pt x="2286614" y="687448"/>
                    <a:pt x="2286614" y="1371398"/>
                    <a:pt x="1860060" y="1793256"/>
                  </a:cubicBezTo>
                  <a:lnTo>
                    <a:pt x="1089989" y="2554849"/>
                  </a:lnTo>
                  <a:lnTo>
                    <a:pt x="319917" y="1793256"/>
                  </a:lnTo>
                  <a:cubicBezTo>
                    <a:pt x="-106638" y="1371398"/>
                    <a:pt x="-106638" y="687448"/>
                    <a:pt x="319917" y="265589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498E76D5-F7FA-4D66-9338-9BE379BD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925FD77-8BDD-40C9-AB85-B8A5B9A9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8776"/>
            <a:ext cx="6234525" cy="2549144"/>
          </a:xfrm>
        </p:spPr>
        <p:txBody>
          <a:bodyPr anchor="t"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MetaManager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6BAC25-3195-4495-88C4-9FDA5CDB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136" y="3668776"/>
            <a:ext cx="4896904" cy="2822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r-Latn-RS" sz="2400" dirty="0" err="1">
                <a:ea typeface="+mn-lt"/>
                <a:cs typeface="+mn-lt"/>
              </a:rPr>
              <a:t>MetaManager</a:t>
            </a:r>
            <a:r>
              <a:rPr lang="sr-Latn-RS" sz="2400" dirty="0">
                <a:ea typeface="+mn-lt"/>
                <a:cs typeface="+mn-lt"/>
              </a:rPr>
              <a:t> procesuira poruke između </a:t>
            </a:r>
            <a:r>
              <a:rPr lang="sr-Latn-RS" sz="2400" dirty="0" err="1">
                <a:ea typeface="+mn-lt"/>
                <a:cs typeface="+mn-lt"/>
              </a:rPr>
              <a:t>Edged</a:t>
            </a:r>
            <a:r>
              <a:rPr lang="sr-Latn-RS" sz="2400" dirty="0">
                <a:ea typeface="+mn-lt"/>
                <a:cs typeface="+mn-lt"/>
              </a:rPr>
              <a:t>-a i </a:t>
            </a:r>
            <a:r>
              <a:rPr lang="sr-Latn-RS" sz="2400" dirty="0" err="1">
                <a:ea typeface="+mn-lt"/>
                <a:cs typeface="+mn-lt"/>
              </a:rPr>
              <a:t>EdgeHub</a:t>
            </a:r>
            <a:r>
              <a:rPr lang="sr-Latn-RS" sz="2400" dirty="0">
                <a:ea typeface="+mn-lt"/>
                <a:cs typeface="+mn-lt"/>
              </a:rPr>
              <a:t>-a. Zadužen je, takođe, za čuvanje/pribavljanje </a:t>
            </a:r>
            <a:r>
              <a:rPr lang="sr-Latn-RS" sz="2400" dirty="0" err="1">
                <a:ea typeface="+mn-lt"/>
                <a:cs typeface="+mn-lt"/>
              </a:rPr>
              <a:t>metapodataka</a:t>
            </a:r>
            <a:r>
              <a:rPr lang="sr-Latn-RS" sz="2400" dirty="0">
                <a:ea typeface="+mn-lt"/>
                <a:cs typeface="+mn-lt"/>
              </a:rPr>
              <a:t> u/iz baze (</a:t>
            </a:r>
            <a:r>
              <a:rPr lang="sr-Latn-RS" sz="2400" dirty="0" err="1">
                <a:ea typeface="+mn-lt"/>
                <a:cs typeface="+mn-lt"/>
              </a:rPr>
              <a:t>Sqlite</a:t>
            </a:r>
            <a:r>
              <a:rPr lang="sr-Latn-RS" sz="2400" dirty="0">
                <a:ea typeface="+mn-lt"/>
                <a:cs typeface="+mn-lt"/>
              </a:rPr>
              <a:t>). Podržava različite tipove poruka kao što su Insert - </a:t>
            </a:r>
            <a:r>
              <a:rPr lang="sr-Latn-RS" sz="2400" dirty="0" err="1">
                <a:ea typeface="+mn-lt"/>
                <a:cs typeface="+mn-lt"/>
              </a:rPr>
              <a:t>Update</a:t>
            </a:r>
            <a:r>
              <a:rPr lang="sr-Latn-RS" sz="2400" dirty="0">
                <a:ea typeface="+mn-lt"/>
                <a:cs typeface="+mn-lt"/>
              </a:rPr>
              <a:t> - </a:t>
            </a:r>
            <a:r>
              <a:rPr lang="sr-Latn-RS" sz="2400" dirty="0" err="1">
                <a:ea typeface="+mn-lt"/>
                <a:cs typeface="+mn-lt"/>
              </a:rPr>
              <a:t>Query</a:t>
            </a:r>
            <a:r>
              <a:rPr lang="sr-Latn-RS" sz="2400" dirty="0">
                <a:ea typeface="+mn-lt"/>
                <a:cs typeface="+mn-lt"/>
              </a:rPr>
              <a:t> - </a:t>
            </a:r>
            <a:r>
              <a:rPr lang="sr-Latn-RS" sz="2400" dirty="0" err="1">
                <a:ea typeface="+mn-lt"/>
                <a:cs typeface="+mn-lt"/>
              </a:rPr>
              <a:t>Response</a:t>
            </a:r>
            <a:r>
              <a:rPr lang="sr-Latn-RS" sz="2400" dirty="0">
                <a:ea typeface="+mn-lt"/>
                <a:cs typeface="+mn-lt"/>
              </a:rPr>
              <a:t> - </a:t>
            </a:r>
            <a:r>
              <a:rPr lang="sr-Latn-RS" sz="2400" dirty="0" err="1">
                <a:ea typeface="+mn-lt"/>
                <a:cs typeface="+mn-lt"/>
              </a:rPr>
              <a:t>NodeConnection</a:t>
            </a:r>
            <a:r>
              <a:rPr lang="sr-Latn-RS" sz="2400" dirty="0">
                <a:ea typeface="+mn-lt"/>
                <a:cs typeface="+mn-lt"/>
              </a:rPr>
              <a:t> - </a:t>
            </a:r>
            <a:r>
              <a:rPr lang="sr-Latn-RS" sz="2400" dirty="0" err="1">
                <a:ea typeface="+mn-lt"/>
                <a:cs typeface="+mn-lt"/>
              </a:rPr>
              <a:t>MetaSync</a:t>
            </a:r>
            <a:r>
              <a:rPr lang="sr-Latn-RS" sz="2400" dirty="0">
                <a:ea typeface="+mn-lt"/>
                <a:cs typeface="+mn-lt"/>
              </a:rPr>
              <a:t>.</a:t>
            </a:r>
            <a:endParaRPr lang="sr-Latn-RS" sz="240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6915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AFF415C-7AFF-4F88-AA05-90F40FB4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668049"/>
            <a:ext cx="6201379" cy="1258576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b="1" dirty="0"/>
              <a:t>Primer upotrebe </a:t>
            </a:r>
            <a:r>
              <a:rPr lang="sr-Latn-RS" b="1" dirty="0" err="1"/>
              <a:t>KubeEdge</a:t>
            </a:r>
            <a:r>
              <a:rPr lang="sr-Latn-RS" b="1" dirty="0"/>
              <a:t>-a</a:t>
            </a:r>
            <a:endParaRPr lang="sr-Latn-RS" dirty="0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BF7AC882-3FAC-490E-BF66-412B0C6F4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9472" y="3098320"/>
            <a:ext cx="5855629" cy="3495584"/>
          </a:xfrm>
        </p:spPr>
      </p:pic>
      <p:sp>
        <p:nvSpPr>
          <p:cNvPr id="4" name="Okvir za tekst 3">
            <a:extLst>
              <a:ext uri="{FF2B5EF4-FFF2-40B4-BE49-F238E27FC236}">
                <a16:creationId xmlns:a16="http://schemas.microsoft.com/office/drawing/2014/main" id="{00430688-E9D8-4415-9ABD-611FDC111AF0}"/>
              </a:ext>
            </a:extLst>
          </p:cNvPr>
          <p:cNvSpPr txBox="1"/>
          <p:nvPr/>
        </p:nvSpPr>
        <p:spPr>
          <a:xfrm>
            <a:off x="3042249" y="2007079"/>
            <a:ext cx="62944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 err="1">
                <a:ea typeface="+mn-lt"/>
                <a:cs typeface="+mn-lt"/>
              </a:rPr>
              <a:t>KubeEdge</a:t>
            </a:r>
            <a:r>
              <a:rPr lang="sr-Latn-RS" dirty="0">
                <a:ea typeface="+mn-lt"/>
                <a:cs typeface="+mn-lt"/>
              </a:rPr>
              <a:t> je našao široku primenu u industrijama uključuju transport, energiju, internet, infrastrukturu i sl. Najpoznatiji primer upotrebe je primer sistema naplate putarine u Kini. </a:t>
            </a:r>
            <a:endParaRPr lang="sr-Latn-RS"/>
          </a:p>
          <a:p>
            <a:pPr algn="l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4850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DED7232-4BFE-48A4-A34C-506D7118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278" y="668049"/>
            <a:ext cx="6258888" cy="482199"/>
          </a:xfrm>
        </p:spPr>
        <p:txBody>
          <a:bodyPr>
            <a:normAutofit fontScale="90000"/>
          </a:bodyPr>
          <a:lstStyle/>
          <a:p>
            <a:pPr algn="ctr"/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76EC07B-EAE4-4BA9-8154-84EB429DB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504" y="2221301"/>
            <a:ext cx="8127945" cy="3610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sr-Latn-RS" dirty="0">
                <a:ea typeface="+mn-lt"/>
                <a:cs typeface="+mn-lt"/>
              </a:rPr>
              <a:t>Ovaj sistem je prosečno vreme čekanja automobila na naplatnoj rampi sa 15 sekundi smanjio na 2 sekunde, dok je kod kamiona taj broj sa 25 sekundi spao na samo 3. Na ovom primeru se vidi pun potencijal ove tehnologije i potreba za njenim daljim usavršavanjem. Sa preko 100.000 edge node-ova, preko 500.000 pokrenutih aplikacija i preko 300 miliona dnevnih zapisa podataka dokazuje se da je KubeEdge visoko skalabilan i jako dobro optimizovan po pitanju korišćenja resursa. Takođe se sa slike može zaključiti i da je sistem heterogen, zbog različitih arhitektura edge node-ova (ARM, x86). Na kraju, iskorišćena je i prednost da egde node-ovi rade nezavisno od konekcije ka cloud-u, zbog potrebe da kamere očitavaju tablice i pamte unose neprekidno.</a:t>
            </a:r>
          </a:p>
          <a:p>
            <a:pPr marL="0" indent="0" algn="ctr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5055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7A5B7D-FC9E-44CB-8BE2-93C4F90A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Šta je </a:t>
            </a:r>
            <a:r>
              <a:rPr lang="sr-Latn-RS" dirty="0" err="1">
                <a:ea typeface="+mj-lt"/>
                <a:cs typeface="+mj-lt"/>
              </a:rPr>
              <a:t>KubeEdge</a:t>
            </a:r>
            <a:r>
              <a:rPr lang="sr-Latn-RS" dirty="0">
                <a:ea typeface="+mj-lt"/>
                <a:cs typeface="+mj-lt"/>
              </a:rPr>
              <a:t>?</a:t>
            </a:r>
            <a:endParaRPr lang="sr-Latn-RS" dirty="0"/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9C7D77E-4F87-4929-BCBD-3D90DB18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4123920"/>
            <a:ext cx="7685037" cy="2254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ea typeface="+mn-lt"/>
                <a:cs typeface="+mn-lt"/>
              </a:rPr>
              <a:t>KubeEdge</a:t>
            </a:r>
            <a:r>
              <a:rPr lang="sr-Latn-RS" dirty="0">
                <a:ea typeface="+mn-lt"/>
                <a:cs typeface="+mn-lt"/>
              </a:rPr>
              <a:t> je </a:t>
            </a:r>
            <a:r>
              <a:rPr lang="sr-Latn-RS" dirty="0" err="1">
                <a:ea typeface="+mn-lt"/>
                <a:cs typeface="+mn-lt"/>
              </a:rPr>
              <a:t>open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source</a:t>
            </a:r>
            <a:r>
              <a:rPr lang="sr-Latn-RS" dirty="0">
                <a:ea typeface="+mn-lt"/>
                <a:cs typeface="+mn-lt"/>
              </a:rPr>
              <a:t> sistem, prvobitno razvijen od strane kompanije </a:t>
            </a:r>
            <a:r>
              <a:rPr lang="sr-Latn-RS" dirty="0" err="1">
                <a:ea typeface="+mn-lt"/>
                <a:cs typeface="+mn-lt"/>
              </a:rPr>
              <a:t>Huawei</a:t>
            </a:r>
            <a:r>
              <a:rPr lang="sr-Latn-RS" dirty="0">
                <a:ea typeface="+mn-lt"/>
                <a:cs typeface="+mn-lt"/>
              </a:rPr>
              <a:t>, koji omogućava proširivanje kontejnerskih aplikacija tako što pruža mogućnost orkestriranja aplikacija na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-u. 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Zasniva se na </a:t>
            </a:r>
            <a:r>
              <a:rPr lang="sr-Latn-RS" dirty="0" err="1">
                <a:ea typeface="+mn-lt"/>
                <a:cs typeface="+mn-lt"/>
              </a:rPr>
              <a:t>kubernetes</a:t>
            </a:r>
            <a:r>
              <a:rPr lang="sr-Latn-RS" dirty="0">
                <a:ea typeface="+mn-lt"/>
                <a:cs typeface="+mn-lt"/>
              </a:rPr>
              <a:t>-u i pruža usluge sinhronizacije podataka između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-a i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-a. Pored toga što je </a:t>
            </a:r>
            <a:r>
              <a:rPr lang="sr-Latn-RS" dirty="0" err="1">
                <a:ea typeface="+mn-lt"/>
                <a:cs typeface="+mn-lt"/>
              </a:rPr>
              <a:t>open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source</a:t>
            </a:r>
            <a:r>
              <a:rPr lang="sr-Latn-RS" dirty="0">
                <a:ea typeface="+mn-lt"/>
                <a:cs typeface="+mn-lt"/>
              </a:rPr>
              <a:t>, u potpunosti se oslanja na </a:t>
            </a:r>
            <a:r>
              <a:rPr lang="sr-Latn-RS" dirty="0" err="1">
                <a:ea typeface="+mn-lt"/>
                <a:cs typeface="+mn-lt"/>
              </a:rPr>
              <a:t>open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source</a:t>
            </a:r>
            <a:r>
              <a:rPr lang="sr-Latn-RS" dirty="0">
                <a:ea typeface="+mn-lt"/>
                <a:cs typeface="+mn-lt"/>
              </a:rPr>
              <a:t> tehnologijama (</a:t>
            </a:r>
            <a:r>
              <a:rPr lang="sr-Latn-RS" dirty="0" err="1">
                <a:ea typeface="+mn-lt"/>
                <a:cs typeface="+mn-lt"/>
              </a:rPr>
              <a:t>Kubernetes</a:t>
            </a:r>
            <a:r>
              <a:rPr lang="sr-Latn-RS" dirty="0">
                <a:ea typeface="+mn-lt"/>
                <a:cs typeface="+mn-lt"/>
              </a:rPr>
              <a:t>, </a:t>
            </a:r>
            <a:r>
              <a:rPr lang="sr-Latn-RS" dirty="0" err="1">
                <a:ea typeface="+mn-lt"/>
                <a:cs typeface="+mn-lt"/>
              </a:rPr>
              <a:t>Mosquitto</a:t>
            </a:r>
            <a:r>
              <a:rPr lang="sr-Latn-RS" dirty="0">
                <a:ea typeface="+mn-lt"/>
                <a:cs typeface="+mn-lt"/>
              </a:rPr>
              <a:t>, </a:t>
            </a:r>
            <a:r>
              <a:rPr lang="sr-Latn-RS" dirty="0" err="1">
                <a:ea typeface="+mn-lt"/>
                <a:cs typeface="+mn-lt"/>
              </a:rPr>
              <a:t>Docker</a:t>
            </a:r>
            <a:r>
              <a:rPr lang="sr-Latn-RS" dirty="0">
                <a:ea typeface="+mn-lt"/>
                <a:cs typeface="+mn-lt"/>
              </a:rPr>
              <a:t>).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571ED72-0A21-4045-99F5-019D28C3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332602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2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90B178-4FE0-4A53-BB1D-BCFA30F8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Primer</a:t>
            </a:r>
            <a:br>
              <a:rPr lang="sr-Latn-RS" dirty="0"/>
            </a:br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9BC30710-345D-4BF9-B3BD-CF4005A7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08" y="2096713"/>
            <a:ext cx="6992022" cy="4080250"/>
          </a:xfrm>
        </p:spPr>
      </p:pic>
    </p:spTree>
    <p:extLst>
      <p:ext uri="{BB962C8B-B14F-4D97-AF65-F5344CB8AC3E}">
        <p14:creationId xmlns:p14="http://schemas.microsoft.com/office/powerpoint/2010/main" val="41247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FC69A10-99AA-48D0-952B-0C036288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Hvala na pažnji! </a:t>
            </a:r>
            <a:r>
              <a:rPr lang="sr-Latn-RS" sz="5400" b="1">
                <a:ea typeface="+mj-lt"/>
                <a:cs typeface="+mj-lt"/>
              </a:rPr>
              <a:t>📱 </a:t>
            </a:r>
          </a:p>
        </p:txBody>
      </p:sp>
    </p:spTree>
    <p:extLst>
      <p:ext uri="{BB962C8B-B14F-4D97-AF65-F5344CB8AC3E}">
        <p14:creationId xmlns:p14="http://schemas.microsoft.com/office/powerpoint/2010/main" val="256970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EBEC4C0-2A56-4FBC-B66A-5361E3DF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sr-Latn-RS" b="1" dirty="0"/>
              <a:t>Zbog čega izabrati </a:t>
            </a:r>
            <a:r>
              <a:rPr lang="sr-Latn-RS" b="1" dirty="0" err="1"/>
              <a:t>KubeEdge</a:t>
            </a:r>
            <a:r>
              <a:rPr lang="sr-Latn-RS" b="1" dirty="0"/>
              <a:t>?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095041D-48F9-4782-A31B-7684C61B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Potpuno </a:t>
            </a:r>
            <a:r>
              <a:rPr lang="sr-Latn-RS" dirty="0" err="1">
                <a:ea typeface="+mn-lt"/>
                <a:cs typeface="+mn-lt"/>
              </a:rPr>
              <a:t>open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source</a:t>
            </a:r>
            <a:r>
              <a:rPr lang="sr-Latn-RS" dirty="0">
                <a:ea typeface="+mn-lt"/>
                <a:cs typeface="+mn-lt"/>
              </a:rPr>
              <a:t> - i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i </a:t>
            </a:r>
            <a:r>
              <a:rPr lang="sr-Latn-RS" dirty="0" err="1">
                <a:ea typeface="+mn-lt"/>
                <a:cs typeface="+mn-lt"/>
              </a:rPr>
              <a:t>cloud</a:t>
            </a:r>
            <a:endParaRPr lang="sr-Latn-RS" dirty="0" err="1"/>
          </a:p>
          <a:p>
            <a:r>
              <a:rPr lang="sr-Latn-RS" dirty="0" err="1">
                <a:ea typeface="+mn-lt"/>
                <a:cs typeface="+mn-lt"/>
              </a:rPr>
              <a:t>Offline</a:t>
            </a:r>
            <a:r>
              <a:rPr lang="sr-Latn-RS" dirty="0">
                <a:ea typeface="+mn-lt"/>
                <a:cs typeface="+mn-lt"/>
              </a:rPr>
              <a:t> mode -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može da nastavi sa radom čak i kada je izgubljena konekcija ka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-u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Skalabilan - </a:t>
            </a:r>
            <a:r>
              <a:rPr lang="sr-Latn-RS" dirty="0" err="1">
                <a:ea typeface="+mn-lt"/>
                <a:cs typeface="+mn-lt"/>
              </a:rPr>
              <a:t>Mikroservisi</a:t>
            </a:r>
            <a:r>
              <a:rPr lang="sr-Latn-RS" dirty="0">
                <a:ea typeface="+mn-lt"/>
                <a:cs typeface="+mn-lt"/>
              </a:rPr>
              <a:t> se izvršavaju u kontejnerima tako da je lako dodavanje novih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Dobro optimizovan - Vrlo male potrebe za resursima, posebno na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-u gde su performanse vrlo ograničene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Mogućnost rada u </a:t>
            </a:r>
            <a:r>
              <a:rPr lang="sr-Latn-RS" dirty="0" err="1">
                <a:ea typeface="+mn-lt"/>
                <a:cs typeface="+mn-lt"/>
              </a:rPr>
              <a:t>private</a:t>
            </a:r>
            <a:r>
              <a:rPr lang="sr-Latn-RS" dirty="0">
                <a:ea typeface="+mn-lt"/>
                <a:cs typeface="+mn-lt"/>
              </a:rPr>
              <a:t>, </a:t>
            </a:r>
            <a:r>
              <a:rPr lang="sr-Latn-RS" dirty="0" err="1">
                <a:ea typeface="+mn-lt"/>
                <a:cs typeface="+mn-lt"/>
              </a:rPr>
              <a:t>public</a:t>
            </a:r>
            <a:r>
              <a:rPr lang="sr-Latn-RS" dirty="0">
                <a:ea typeface="+mn-lt"/>
                <a:cs typeface="+mn-lt"/>
              </a:rPr>
              <a:t> i </a:t>
            </a:r>
            <a:r>
              <a:rPr lang="sr-Latn-RS" dirty="0" err="1">
                <a:ea typeface="+mn-lt"/>
                <a:cs typeface="+mn-lt"/>
              </a:rPr>
              <a:t>hybrid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-u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Ugrađena podrška za data </a:t>
            </a:r>
            <a:r>
              <a:rPr lang="sr-Latn-RS" dirty="0" err="1">
                <a:ea typeface="+mn-lt"/>
                <a:cs typeface="+mn-lt"/>
              </a:rPr>
              <a:t>analytics</a:t>
            </a:r>
            <a:endParaRPr lang="sr-Latn-RS" dirty="0" err="1"/>
          </a:p>
          <a:p>
            <a:r>
              <a:rPr lang="sr-Latn-RS" dirty="0">
                <a:ea typeface="+mn-lt"/>
                <a:cs typeface="+mn-lt"/>
              </a:rPr>
              <a:t>Heterogena struktura - Podržava različite arhitekture (x86, ARM)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28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BD9B296-2905-4BF8-A249-904CB3BE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207973"/>
            <a:ext cx="6201379" cy="1301709"/>
          </a:xfrm>
        </p:spPr>
        <p:txBody>
          <a:bodyPr>
            <a:normAutofit/>
          </a:bodyPr>
          <a:lstStyle/>
          <a:p>
            <a:pPr algn="ctr"/>
            <a:endParaRPr lang="sr-Latn-RS"/>
          </a:p>
          <a:p>
            <a:r>
              <a:rPr lang="sr-Latn-RS" b="1" dirty="0" err="1"/>
              <a:t>KubeEdge</a:t>
            </a:r>
            <a:r>
              <a:rPr lang="sr-Latn-RS" b="1" dirty="0"/>
              <a:t> arhitektura</a:t>
            </a:r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8256AEDF-B6EF-4665-80F1-732D8C5D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3274" y="1718094"/>
            <a:ext cx="6902404" cy="4458868"/>
          </a:xfrm>
        </p:spPr>
      </p:pic>
    </p:spTree>
    <p:extLst>
      <p:ext uri="{BB962C8B-B14F-4D97-AF65-F5344CB8AC3E}">
        <p14:creationId xmlns:p14="http://schemas.microsoft.com/office/powerpoint/2010/main" val="13295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5A0D93FA-EF4F-4AEA-BA10-8F82B448B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39F40927-66F5-4495-B7A6-36F72B22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43C123-182F-4635-BCE6-C8EE0F897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0590" y="1"/>
            <a:ext cx="6388688" cy="6857999"/>
            <a:chOff x="5810590" y="1"/>
            <a:chExt cx="6388688" cy="685799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FCE35B-895B-4177-8467-41AA96E7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0475" y="887895"/>
              <a:ext cx="851461" cy="851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AEEEC8-D682-4F35-B14A-D3423EFBD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4826" y="5620871"/>
              <a:ext cx="404183" cy="4058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D35D2A2-62EC-49F3-95B7-990840E0A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0590" y="1633158"/>
              <a:ext cx="3266318" cy="326631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54040A45-7EF8-470F-9F29-0C4DB641A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378758" y="2121877"/>
              <a:ext cx="2119655" cy="3230466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2A967F-9A41-462D-8771-218421D1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96650" y="4665423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9C828A-EEA4-436E-815B-F551E74B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6564" y="1"/>
              <a:ext cx="3244577" cy="1381209"/>
            </a:xfrm>
            <a:custGeom>
              <a:avLst/>
              <a:gdLst>
                <a:gd name="connsiteX0" fmla="*/ 0 w 3244577"/>
                <a:gd name="connsiteY0" fmla="*/ 0 h 1381209"/>
                <a:gd name="connsiteX1" fmla="*/ 3244577 w 3244577"/>
                <a:gd name="connsiteY1" fmla="*/ 0 h 1381209"/>
                <a:gd name="connsiteX2" fmla="*/ 3233089 w 3244577"/>
                <a:gd name="connsiteY2" fmla="*/ 75276 h 1381209"/>
                <a:gd name="connsiteX3" fmla="*/ 1630760 w 3244577"/>
                <a:gd name="connsiteY3" fmla="*/ 1381209 h 1381209"/>
                <a:gd name="connsiteX4" fmla="*/ 0 w 3244577"/>
                <a:gd name="connsiteY4" fmla="*/ 1381209 h 13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77" h="1381209">
                  <a:moveTo>
                    <a:pt x="0" y="0"/>
                  </a:moveTo>
                  <a:lnTo>
                    <a:pt x="3244577" y="0"/>
                  </a:lnTo>
                  <a:lnTo>
                    <a:pt x="3233089" y="75276"/>
                  </a:lnTo>
                  <a:cubicBezTo>
                    <a:pt x="3080581" y="820576"/>
                    <a:pt x="2421150" y="1381209"/>
                    <a:pt x="1630760" y="1381209"/>
                  </a:cubicBezTo>
                  <a:lnTo>
                    <a:pt x="0" y="138120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15054E6-04C7-4FE9-9B87-82061ACBE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74867" y="4619186"/>
              <a:ext cx="524411" cy="1433600"/>
            </a:xfrm>
            <a:custGeom>
              <a:avLst/>
              <a:gdLst>
                <a:gd name="connsiteX0" fmla="*/ 470325 w 524411"/>
                <a:gd name="connsiteY0" fmla="*/ 0 h 1433600"/>
                <a:gd name="connsiteX1" fmla="*/ 490534 w 524411"/>
                <a:gd name="connsiteY1" fmla="*/ 14563 h 1433600"/>
                <a:gd name="connsiteX2" fmla="*/ 524411 w 524411"/>
                <a:gd name="connsiteY2" fmla="*/ 41121 h 1433600"/>
                <a:gd name="connsiteX3" fmla="*/ 524411 w 524411"/>
                <a:gd name="connsiteY3" fmla="*/ 1392480 h 1433600"/>
                <a:gd name="connsiteX4" fmla="*/ 490534 w 524411"/>
                <a:gd name="connsiteY4" fmla="*/ 1419037 h 1433600"/>
                <a:gd name="connsiteX5" fmla="*/ 470325 w 524411"/>
                <a:gd name="connsiteY5" fmla="*/ 1433600 h 1433600"/>
                <a:gd name="connsiteX6" fmla="*/ 0 w 524411"/>
                <a:gd name="connsiteY6" fmla="*/ 716800 h 1433600"/>
                <a:gd name="connsiteX7" fmla="*/ 470325 w 524411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411" h="1433600">
                  <a:moveTo>
                    <a:pt x="470325" y="0"/>
                  </a:moveTo>
                  <a:cubicBezTo>
                    <a:pt x="470325" y="0"/>
                    <a:pt x="477674" y="5015"/>
                    <a:pt x="490534" y="14563"/>
                  </a:cubicBezTo>
                  <a:lnTo>
                    <a:pt x="524411" y="41121"/>
                  </a:lnTo>
                  <a:lnTo>
                    <a:pt x="524411" y="1392480"/>
                  </a:lnTo>
                  <a:lnTo>
                    <a:pt x="490534" y="1419037"/>
                  </a:lnTo>
                  <a:cubicBezTo>
                    <a:pt x="477674" y="1428586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F5489-5E59-449F-9306-17D0E27A7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6564" y="5050056"/>
              <a:ext cx="3266317" cy="1807944"/>
            </a:xfrm>
            <a:custGeom>
              <a:avLst/>
              <a:gdLst>
                <a:gd name="connsiteX0" fmla="*/ 1635557 w 3266317"/>
                <a:gd name="connsiteY0" fmla="*/ 0 h 1807944"/>
                <a:gd name="connsiteX1" fmla="*/ 3266317 w 3266317"/>
                <a:gd name="connsiteY1" fmla="*/ 0 h 1807944"/>
                <a:gd name="connsiteX2" fmla="*/ 3266317 w 3266317"/>
                <a:gd name="connsiteY2" fmla="*/ 1630760 h 1807944"/>
                <a:gd name="connsiteX3" fmla="*/ 3257873 w 3266317"/>
                <a:gd name="connsiteY3" fmla="*/ 1797988 h 1807944"/>
                <a:gd name="connsiteX4" fmla="*/ 3256353 w 3266317"/>
                <a:gd name="connsiteY4" fmla="*/ 1807944 h 1807944"/>
                <a:gd name="connsiteX5" fmla="*/ 0 w 3266317"/>
                <a:gd name="connsiteY5" fmla="*/ 1807944 h 1807944"/>
                <a:gd name="connsiteX6" fmla="*/ 0 w 3266317"/>
                <a:gd name="connsiteY6" fmla="*/ 1635558 h 1807944"/>
                <a:gd name="connsiteX7" fmla="*/ 1635557 w 3266317"/>
                <a:gd name="connsiteY7" fmla="*/ 0 h 180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1807944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1687217"/>
                    <a:pt x="3263457" y="1743005"/>
                    <a:pt x="3257873" y="1797988"/>
                  </a:cubicBezTo>
                  <a:lnTo>
                    <a:pt x="3256353" y="1807944"/>
                  </a:lnTo>
                  <a:lnTo>
                    <a:pt x="0" y="1807944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D9D5FBB6-AF1B-4CD3-9ADD-A0466C073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5D0BBC4-1BFD-400B-BC6C-86F10BF9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053519" cy="1325563"/>
          </a:xfrm>
        </p:spPr>
        <p:txBody>
          <a:bodyPr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Ciljevi ovakve arhitekture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8AFDE09-7ECF-41E1-BBE6-8DB958A6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053519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Upravljanje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aplikacijama i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uređajima u potpunosti preko </a:t>
            </a:r>
            <a:r>
              <a:rPr lang="sr-Latn-RS" dirty="0" err="1">
                <a:ea typeface="+mn-lt"/>
                <a:cs typeface="+mn-lt"/>
              </a:rPr>
              <a:t>Kubernetes</a:t>
            </a:r>
            <a:r>
              <a:rPr lang="sr-Latn-RS" dirty="0">
                <a:ea typeface="+mn-lt"/>
                <a:cs typeface="+mn-lt"/>
              </a:rPr>
              <a:t> API-ja na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-u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Omogućavanje pouzdane isporuke poruka preko nestabilne </a:t>
            </a:r>
            <a:r>
              <a:rPr lang="sr-Latn-RS" dirty="0" err="1">
                <a:ea typeface="+mn-lt"/>
                <a:cs typeface="+mn-lt"/>
              </a:rPr>
              <a:t>cloud-edge</a:t>
            </a:r>
            <a:r>
              <a:rPr lang="sr-Latn-RS" dirty="0">
                <a:ea typeface="+mn-lt"/>
                <a:cs typeface="+mn-lt"/>
              </a:rPr>
              <a:t> mreže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Pokretanje </a:t>
            </a:r>
            <a:r>
              <a:rPr lang="sr-Latn-RS" dirty="0" err="1">
                <a:ea typeface="+mn-lt"/>
                <a:cs typeface="+mn-lt"/>
              </a:rPr>
              <a:t>lightweight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Agenta (</a:t>
            </a:r>
            <a:r>
              <a:rPr lang="sr-Latn-RS" dirty="0" err="1">
                <a:ea typeface="+mn-lt"/>
                <a:cs typeface="+mn-lt"/>
              </a:rPr>
              <a:t>EdgeHub</a:t>
            </a:r>
            <a:r>
              <a:rPr lang="sr-Latn-RS" dirty="0">
                <a:ea typeface="+mn-lt"/>
                <a:cs typeface="+mn-lt"/>
              </a:rPr>
              <a:t>) na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-u gde su resursi prilično ograničeni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Omogućavanje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čvorovima da rade nezavisno i da aplikacije na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-u rade normalno čak i kada je </a:t>
            </a:r>
            <a:r>
              <a:rPr lang="sr-Latn-RS" dirty="0" err="1">
                <a:ea typeface="+mn-lt"/>
                <a:cs typeface="+mn-lt"/>
              </a:rPr>
              <a:t>edge-cloud</a:t>
            </a:r>
            <a:r>
              <a:rPr lang="sr-Latn-RS" dirty="0">
                <a:ea typeface="+mn-lt"/>
                <a:cs typeface="+mn-lt"/>
              </a:rPr>
              <a:t> mreža nestabilna ili se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ugasi ili restartuje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654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8C8EF8BB-CAC8-44D6-ADC2-B3CC883F4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E96E8E9-B5CE-4ECC-AD53-D33EBB636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5DA521-8DEF-44F1-AE21-17727E9A3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750" y="3759056"/>
            <a:ext cx="12211115" cy="3100791"/>
            <a:chOff x="-7750" y="3759056"/>
            <a:chExt cx="12211115" cy="3100791"/>
          </a:xfrm>
        </p:grpSpPr>
        <p:sp>
          <p:nvSpPr>
            <p:cNvPr id="13" name="Graphic 18">
              <a:extLst>
                <a:ext uri="{FF2B5EF4-FFF2-40B4-BE49-F238E27FC236}">
                  <a16:creationId xmlns:a16="http://schemas.microsoft.com/office/drawing/2014/main" id="{BBDA0A32-EADE-4D73-8585-32ADB2303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90360" y="3942525"/>
              <a:ext cx="1619244" cy="2467813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F6FEBF2F-7CC6-408C-AA4C-A45AE7DC1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7750" y="3759056"/>
              <a:ext cx="3100791" cy="310079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CEE7F3-E727-423D-B141-6BD39479E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295" y="4014948"/>
              <a:ext cx="511015" cy="51318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E8879C-3928-47CE-97A9-84870B98A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9546" y="4421992"/>
              <a:ext cx="212276" cy="212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B1D1DFA-7B2A-4299-8076-A9E5C7D9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66038" y="3795475"/>
              <a:ext cx="2281987" cy="228198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6D6166-CE61-4972-9386-1D955A73A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83411" y="4030194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E8B65DF6-AF48-4572-811B-4A0AFE0EE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29575" y="3817817"/>
              <a:ext cx="3036177" cy="303617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4B9C1407-9F36-4DD7-9C50-5DA427B54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192339" y="3965010"/>
              <a:ext cx="2710066" cy="271006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67441-36EE-4BD2-844B-FDDE682EE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5869" y="6210300"/>
              <a:ext cx="2163589" cy="645194"/>
            </a:xfrm>
            <a:custGeom>
              <a:avLst/>
              <a:gdLst>
                <a:gd name="connsiteX0" fmla="*/ 1024272 w 2163589"/>
                <a:gd name="connsiteY0" fmla="*/ 0 h 645194"/>
                <a:gd name="connsiteX1" fmla="*/ 2163589 w 2163589"/>
                <a:gd name="connsiteY1" fmla="*/ 0 h 645194"/>
                <a:gd name="connsiteX2" fmla="*/ 2163589 w 2163589"/>
                <a:gd name="connsiteY2" fmla="*/ 645194 h 645194"/>
                <a:gd name="connsiteX3" fmla="*/ 0 w 2163589"/>
                <a:gd name="connsiteY3" fmla="*/ 645194 h 645194"/>
                <a:gd name="connsiteX4" fmla="*/ 76751 w 2163589"/>
                <a:gd name="connsiteY4" fmla="*/ 503789 h 645194"/>
                <a:gd name="connsiteX5" fmla="*/ 1024272 w 2163589"/>
                <a:gd name="connsiteY5" fmla="*/ 0 h 64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3589" h="645194">
                  <a:moveTo>
                    <a:pt x="1024272" y="0"/>
                  </a:moveTo>
                  <a:lnTo>
                    <a:pt x="2163589" y="0"/>
                  </a:lnTo>
                  <a:lnTo>
                    <a:pt x="2163589" y="645194"/>
                  </a:lnTo>
                  <a:lnTo>
                    <a:pt x="0" y="645194"/>
                  </a:lnTo>
                  <a:lnTo>
                    <a:pt x="76751" y="503789"/>
                  </a:lnTo>
                  <a:cubicBezTo>
                    <a:pt x="282096" y="199838"/>
                    <a:pt x="629843" y="0"/>
                    <a:pt x="1024272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64124455-3919-4F24-82F0-1269DE290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B38F7E7-EB9A-49ED-B76A-49ADD9FF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24" y="668048"/>
            <a:ext cx="6172199" cy="756475"/>
          </a:xfrm>
        </p:spPr>
        <p:txBody>
          <a:bodyPr>
            <a:normAutofit/>
          </a:bodyPr>
          <a:lstStyle/>
          <a:p>
            <a:r>
              <a:rPr lang="sr-Latn-RS" b="1" dirty="0" err="1"/>
              <a:t>KubeEdge</a:t>
            </a:r>
            <a:r>
              <a:rPr lang="sr-Latn-RS" b="1" dirty="0"/>
              <a:t> </a:t>
            </a:r>
            <a:r>
              <a:rPr lang="sr-Latn-RS" b="1" dirty="0" err="1"/>
              <a:t>Cloud</a:t>
            </a:r>
            <a:endParaRPr lang="sr-Latn-RS" dirty="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2E71F37-5A9A-407B-BAB7-84A87173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851" y="1573823"/>
            <a:ext cx="5588302" cy="2826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 err="1"/>
              <a:t>Cloud</a:t>
            </a:r>
            <a:r>
              <a:rPr lang="sr-Latn-RS" dirty="0"/>
              <a:t> se kod </a:t>
            </a:r>
            <a:r>
              <a:rPr lang="sr-Latn-RS" dirty="0" err="1"/>
              <a:t>KubeEdge</a:t>
            </a:r>
            <a:r>
              <a:rPr lang="sr-Latn-RS" dirty="0"/>
              <a:t>-a sastoji iz tri glavne celine:</a:t>
            </a:r>
          </a:p>
          <a:p>
            <a:r>
              <a:rPr lang="sr-Latn-RS" dirty="0" err="1"/>
              <a:t>CloudHub</a:t>
            </a:r>
          </a:p>
          <a:p>
            <a:r>
              <a:rPr lang="sr-Latn-RS" dirty="0" err="1"/>
              <a:t>EdgeController</a:t>
            </a:r>
          </a:p>
          <a:p>
            <a:r>
              <a:rPr lang="sr-Latn-RS" dirty="0" err="1"/>
              <a:t>DeviceController</a:t>
            </a:r>
          </a:p>
        </p:txBody>
      </p:sp>
    </p:spTree>
    <p:extLst>
      <p:ext uri="{BB962C8B-B14F-4D97-AF65-F5344CB8AC3E}">
        <p14:creationId xmlns:p14="http://schemas.microsoft.com/office/powerpoint/2010/main" val="409415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124122B-C40C-47E0-ADD1-B332B118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sr-Latn-RS" b="1" dirty="0" err="1">
                <a:ea typeface="+mj-lt"/>
                <a:cs typeface="+mj-lt"/>
              </a:rPr>
              <a:t>CloudHub</a:t>
            </a:r>
            <a:endParaRPr lang="sr-Latn-RS" b="1" dirty="0" err="1"/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0749670-A5F0-4295-BE54-4FCFDC13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170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dirty="0" err="1">
                <a:ea typeface="+mn-lt"/>
                <a:cs typeface="+mn-lt"/>
              </a:rPr>
              <a:t>CloudHub</a:t>
            </a:r>
            <a:r>
              <a:rPr lang="sr-Latn-RS" dirty="0">
                <a:ea typeface="+mn-lt"/>
                <a:cs typeface="+mn-lt"/>
              </a:rPr>
              <a:t> je jedan od </a:t>
            </a:r>
            <a:r>
              <a:rPr lang="sr-Latn-RS" dirty="0" err="1">
                <a:ea typeface="+mn-lt"/>
                <a:cs typeface="+mn-lt"/>
              </a:rPr>
              <a:t>cloudcore</a:t>
            </a:r>
            <a:r>
              <a:rPr lang="sr-Latn-RS" dirty="0">
                <a:ea typeface="+mn-lt"/>
                <a:cs typeface="+mn-lt"/>
              </a:rPr>
              <a:t> modula i predstavlja posrednika između </a:t>
            </a:r>
            <a:r>
              <a:rPr lang="sr-Latn-RS" dirty="0" err="1">
                <a:ea typeface="+mn-lt"/>
                <a:cs typeface="+mn-lt"/>
              </a:rPr>
              <a:t>controller</a:t>
            </a:r>
            <a:r>
              <a:rPr lang="sr-Latn-RS" dirty="0">
                <a:ea typeface="+mn-lt"/>
                <a:cs typeface="+mn-lt"/>
              </a:rPr>
              <a:t>-a i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strane. Podržava komunikaciju zasnovanu na </a:t>
            </a:r>
            <a:r>
              <a:rPr lang="sr-Latn-RS" dirty="0" err="1">
                <a:ea typeface="+mn-lt"/>
                <a:cs typeface="+mn-lt"/>
              </a:rPr>
              <a:t>websocket</a:t>
            </a:r>
            <a:r>
              <a:rPr lang="sr-Latn-RS" dirty="0">
                <a:ea typeface="+mn-lt"/>
                <a:cs typeface="+mn-lt"/>
              </a:rPr>
              <a:t>-u kao i pristup preko QUIC protokola, i to u isto vreme. </a:t>
            </a:r>
            <a:r>
              <a:rPr lang="sr-Latn-RS" dirty="0" err="1">
                <a:ea typeface="+mn-lt"/>
                <a:cs typeface="+mn-lt"/>
              </a:rPr>
              <a:t>EdgeHub</a:t>
            </a:r>
            <a:r>
              <a:rPr lang="sr-Latn-RS" dirty="0">
                <a:ea typeface="+mn-lt"/>
                <a:cs typeface="+mn-lt"/>
              </a:rPr>
              <a:t> sam može izabrati jedan od protokola za pristupanje </a:t>
            </a:r>
            <a:r>
              <a:rPr lang="sr-Latn-RS" dirty="0" err="1">
                <a:ea typeface="+mn-lt"/>
                <a:cs typeface="+mn-lt"/>
              </a:rPr>
              <a:t>CloudHub</a:t>
            </a:r>
            <a:r>
              <a:rPr lang="sr-Latn-RS" dirty="0">
                <a:ea typeface="+mn-lt"/>
                <a:cs typeface="+mn-lt"/>
              </a:rPr>
              <a:t>-u. </a:t>
            </a:r>
            <a:endParaRPr lang="sr-Latn-RS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FDA3B4B5-D286-48AA-86F2-4007BE09528E}"/>
              </a:ext>
            </a:extLst>
          </p:cNvPr>
          <p:cNvSpPr txBox="1"/>
          <p:nvPr/>
        </p:nvSpPr>
        <p:spPr>
          <a:xfrm>
            <a:off x="454325" y="4077419"/>
            <a:ext cx="768901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2000" dirty="0">
                <a:ea typeface="+mn-lt"/>
                <a:cs typeface="+mn-lt"/>
              </a:rPr>
              <a:t>Osnovne funkcije </a:t>
            </a:r>
            <a:r>
              <a:rPr lang="sr-Latn-RS" sz="2000" dirty="0" err="1">
                <a:ea typeface="+mn-lt"/>
                <a:cs typeface="+mn-lt"/>
              </a:rPr>
              <a:t>CloudHub</a:t>
            </a:r>
            <a:r>
              <a:rPr lang="sr-Latn-RS" sz="2000" dirty="0">
                <a:ea typeface="+mn-lt"/>
                <a:cs typeface="+mn-lt"/>
              </a:rPr>
              <a:t>-a su:</a:t>
            </a:r>
            <a:endParaRPr lang="sr-Latn-RS" dirty="0"/>
          </a:p>
          <a:p>
            <a:pPr marL="342900" indent="-342900" algn="l">
              <a:buFont typeface="Arial"/>
              <a:buChar char="•"/>
            </a:pPr>
            <a:endParaRPr lang="sr-Latn-RS" sz="2000" dirty="0"/>
          </a:p>
          <a:p>
            <a:pPr marL="342900" indent="-342900">
              <a:buFont typeface="Arial"/>
              <a:buChar char="•"/>
            </a:pPr>
            <a:r>
              <a:rPr lang="sr-Latn-RS" sz="2000" dirty="0">
                <a:ea typeface="+mn-lt"/>
                <a:cs typeface="+mn-lt"/>
              </a:rPr>
              <a:t>Kreiranje HTTP konekcije preko </a:t>
            </a:r>
            <a:r>
              <a:rPr lang="sr-Latn-RS" sz="2000" dirty="0" err="1">
                <a:ea typeface="+mn-lt"/>
                <a:cs typeface="+mn-lt"/>
              </a:rPr>
              <a:t>websocket</a:t>
            </a:r>
            <a:r>
              <a:rPr lang="sr-Latn-RS" sz="2000" dirty="0">
                <a:ea typeface="+mn-lt"/>
                <a:cs typeface="+mn-lt"/>
              </a:rPr>
              <a:t>-a</a:t>
            </a:r>
          </a:p>
          <a:p>
            <a:pPr marL="342900" indent="-342900">
              <a:buFont typeface="Arial"/>
              <a:buChar char="•"/>
            </a:pPr>
            <a:r>
              <a:rPr lang="sr-Latn-RS" sz="2000" dirty="0">
                <a:ea typeface="+mn-lt"/>
                <a:cs typeface="+mn-lt"/>
              </a:rPr>
              <a:t>Čitanje poruke sa </a:t>
            </a:r>
            <a:r>
              <a:rPr lang="sr-Latn-RS" sz="2000" dirty="0" err="1">
                <a:ea typeface="+mn-lt"/>
                <a:cs typeface="+mn-lt"/>
              </a:rPr>
              <a:t>edge</a:t>
            </a:r>
            <a:r>
              <a:rPr lang="sr-Latn-RS" sz="2000" dirty="0">
                <a:ea typeface="+mn-lt"/>
                <a:cs typeface="+mn-lt"/>
              </a:rPr>
              <a:t>-a</a:t>
            </a:r>
          </a:p>
          <a:p>
            <a:pPr marL="342900" indent="-342900">
              <a:buFont typeface="Arial"/>
              <a:buChar char="•"/>
            </a:pPr>
            <a:r>
              <a:rPr lang="sr-Latn-RS" sz="2000" dirty="0">
                <a:ea typeface="+mn-lt"/>
                <a:cs typeface="+mn-lt"/>
              </a:rPr>
              <a:t>Pisanje poruke </a:t>
            </a:r>
            <a:r>
              <a:rPr lang="sr-Latn-RS" sz="2000" dirty="0" err="1">
                <a:ea typeface="+mn-lt"/>
                <a:cs typeface="+mn-lt"/>
              </a:rPr>
              <a:t>edge</a:t>
            </a:r>
            <a:r>
              <a:rPr lang="sr-Latn-RS" sz="2000" dirty="0">
                <a:ea typeface="+mn-lt"/>
                <a:cs typeface="+mn-lt"/>
              </a:rPr>
              <a:t>-u</a:t>
            </a:r>
            <a:endParaRPr lang="sr-Latn-RS" sz="2000" dirty="0"/>
          </a:p>
          <a:p>
            <a:pPr marL="342900" indent="-342900">
              <a:buFont typeface="Arial"/>
              <a:buChar char="•"/>
            </a:pPr>
            <a:r>
              <a:rPr lang="sr-Latn-RS" sz="2000" dirty="0">
                <a:ea typeface="+mn-lt"/>
                <a:cs typeface="+mn-lt"/>
              </a:rPr>
              <a:t>Prosleđivanje poruke kontroleru</a:t>
            </a:r>
            <a:endParaRPr lang="sr-Latn-RS" sz="2000" dirty="0"/>
          </a:p>
          <a:p>
            <a:pPr marL="342900" indent="-342900">
              <a:buFont typeface="Arial"/>
              <a:buChar char="•"/>
            </a:pP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489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9D990D-2893-479F-8A0A-F7710BEC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ea typeface="+mj-lt"/>
                <a:cs typeface="+mj-lt"/>
              </a:rPr>
              <a:t>EdgeController</a:t>
            </a:r>
            <a:r>
              <a:rPr lang="sr-Latn-RS" dirty="0">
                <a:ea typeface="+mj-lt"/>
                <a:cs typeface="+mj-lt"/>
              </a:rPr>
              <a:t> i </a:t>
            </a:r>
            <a:r>
              <a:rPr lang="sr-Latn-RS" dirty="0" err="1">
                <a:ea typeface="+mj-lt"/>
                <a:cs typeface="+mj-lt"/>
              </a:rPr>
              <a:t>DeviceController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24F20C29-8B1C-4C2A-B424-5522F2CC0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err="1">
                <a:ea typeface="+mn-lt"/>
                <a:cs typeface="+mn-lt"/>
              </a:rPr>
              <a:t>EdgeController</a:t>
            </a:r>
            <a:endParaRPr lang="sr-Latn-RS" dirty="0" err="1"/>
          </a:p>
          <a:p>
            <a:endParaRPr lang="sr-Latn-RS" dirty="0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98DAC5ED-42C2-4EDD-9578-95670700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426" y="3115949"/>
            <a:ext cx="5237172" cy="307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sr-Latn-RS" dirty="0" err="1">
                <a:ea typeface="+mn-lt"/>
                <a:cs typeface="+mn-lt"/>
              </a:rPr>
              <a:t>EdgeController</a:t>
            </a:r>
            <a:r>
              <a:rPr lang="sr-Latn-RS" dirty="0">
                <a:ea typeface="+mn-lt"/>
                <a:cs typeface="+mn-lt"/>
              </a:rPr>
              <a:t> predstavlja most između </a:t>
            </a:r>
            <a:r>
              <a:rPr lang="sr-Latn-RS" dirty="0" err="1">
                <a:ea typeface="+mn-lt"/>
                <a:cs typeface="+mn-lt"/>
              </a:rPr>
              <a:t>Kubernetes</a:t>
            </a:r>
            <a:r>
              <a:rPr lang="sr-Latn-RS" dirty="0">
                <a:ea typeface="+mn-lt"/>
                <a:cs typeface="+mn-lt"/>
              </a:rPr>
              <a:t> API-servera i </a:t>
            </a:r>
            <a:r>
              <a:rPr lang="sr-Latn-RS" dirty="0" err="1">
                <a:ea typeface="+mn-lt"/>
                <a:cs typeface="+mn-lt"/>
              </a:rPr>
              <a:t>EdgeCore</a:t>
            </a:r>
            <a:r>
              <a:rPr lang="sr-Latn-RS" dirty="0">
                <a:ea typeface="+mn-lt"/>
                <a:cs typeface="+mn-lt"/>
              </a:rPr>
              <a:t>-a. On upravlja </a:t>
            </a:r>
            <a:r>
              <a:rPr lang="sr-Latn-RS" dirty="0" err="1">
                <a:ea typeface="+mn-lt"/>
                <a:cs typeface="+mn-lt"/>
              </a:rPr>
              <a:t>metapodacima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edge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node</a:t>
            </a:r>
            <a:r>
              <a:rPr lang="sr-Latn-RS" dirty="0">
                <a:ea typeface="+mn-lt"/>
                <a:cs typeface="+mn-lt"/>
              </a:rPr>
              <a:t>-ova i pod-ova tako da se podaci mogu vezati za određeni </a:t>
            </a:r>
            <a:r>
              <a:rPr lang="sr-Latn-RS" dirty="0" err="1">
                <a:ea typeface="+mn-lt"/>
                <a:cs typeface="+mn-lt"/>
              </a:rPr>
              <a:t>egde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node</a:t>
            </a:r>
            <a:r>
              <a:rPr lang="sr-Latn-RS" dirty="0">
                <a:ea typeface="+mn-lt"/>
                <a:cs typeface="+mn-lt"/>
              </a:rPr>
              <a:t>. Zadužen je za sinhronizaciju </a:t>
            </a:r>
            <a:r>
              <a:rPr lang="sr-Latn-RS" dirty="0" err="1">
                <a:ea typeface="+mn-lt"/>
                <a:cs typeface="+mn-lt"/>
              </a:rPr>
              <a:t>Kubernetes</a:t>
            </a:r>
            <a:r>
              <a:rPr lang="sr-Latn-RS" dirty="0">
                <a:ea typeface="+mn-lt"/>
                <a:cs typeface="+mn-lt"/>
              </a:rPr>
              <a:t> API-server </a:t>
            </a:r>
            <a:r>
              <a:rPr lang="sr-Latn-RS" dirty="0" err="1">
                <a:ea typeface="+mn-lt"/>
                <a:cs typeface="+mn-lt"/>
              </a:rPr>
              <a:t>event</a:t>
            </a:r>
            <a:r>
              <a:rPr lang="sr-Latn-RS" dirty="0">
                <a:ea typeface="+mn-lt"/>
                <a:cs typeface="+mn-lt"/>
              </a:rPr>
              <a:t>-ova (</a:t>
            </a:r>
            <a:r>
              <a:rPr lang="sr-Latn-RS" dirty="0" err="1">
                <a:ea typeface="+mn-lt"/>
                <a:cs typeface="+mn-lt"/>
              </a:rPr>
              <a:t>add</a:t>
            </a:r>
            <a:r>
              <a:rPr lang="sr-Latn-RS" dirty="0">
                <a:ea typeface="+mn-lt"/>
                <a:cs typeface="+mn-lt"/>
              </a:rPr>
              <a:t>/</a:t>
            </a:r>
            <a:r>
              <a:rPr lang="sr-Latn-RS" dirty="0" err="1">
                <a:ea typeface="+mn-lt"/>
                <a:cs typeface="+mn-lt"/>
              </a:rPr>
              <a:t>update</a:t>
            </a:r>
            <a:r>
              <a:rPr lang="sr-Latn-RS" dirty="0">
                <a:ea typeface="+mn-lt"/>
                <a:cs typeface="+mn-lt"/>
              </a:rPr>
              <a:t>/</a:t>
            </a:r>
            <a:r>
              <a:rPr lang="sr-Latn-RS" dirty="0" err="1">
                <a:ea typeface="+mn-lt"/>
                <a:cs typeface="+mn-lt"/>
              </a:rPr>
              <a:t>delete</a:t>
            </a:r>
            <a:r>
              <a:rPr lang="sr-Latn-RS" dirty="0">
                <a:ea typeface="+mn-lt"/>
                <a:cs typeface="+mn-lt"/>
              </a:rPr>
              <a:t>) sa </a:t>
            </a:r>
            <a:r>
              <a:rPr lang="sr-Latn-RS" dirty="0" err="1">
                <a:ea typeface="+mn-lt"/>
                <a:cs typeface="+mn-lt"/>
              </a:rPr>
              <a:t>EdgeCore</a:t>
            </a:r>
            <a:r>
              <a:rPr lang="sr-Latn-RS" dirty="0">
                <a:ea typeface="+mn-lt"/>
                <a:cs typeface="+mn-lt"/>
              </a:rPr>
              <a:t>-om.</a:t>
            </a:r>
            <a:endParaRPr lang="sr-Latn-RS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A85C10D8-BBCD-4891-873C-21E3F2CD7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err="1"/>
              <a:t>DeviceController</a:t>
            </a:r>
          </a:p>
          <a:p>
            <a:endParaRPr lang="sr-Latn-RS" dirty="0"/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CFE9D75C-A636-4CC0-97B8-D2029C809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9314" y="3115949"/>
            <a:ext cx="5017232" cy="307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0">
              <a:buNone/>
            </a:pPr>
            <a:r>
              <a:rPr lang="sr-Latn-RS" dirty="0" err="1">
                <a:ea typeface="+mn-lt"/>
                <a:cs typeface="+mn-lt"/>
              </a:rPr>
              <a:t>DeviceController</a:t>
            </a:r>
            <a:r>
              <a:rPr lang="sr-Latn-RS" dirty="0">
                <a:ea typeface="+mn-lt"/>
                <a:cs typeface="+mn-lt"/>
              </a:rPr>
              <a:t> je </a:t>
            </a:r>
            <a:r>
              <a:rPr lang="sr-Latn-RS" dirty="0" err="1">
                <a:ea typeface="+mn-lt"/>
                <a:cs typeface="+mn-lt"/>
              </a:rPr>
              <a:t>cloud</a:t>
            </a:r>
            <a:r>
              <a:rPr lang="sr-Latn-RS" dirty="0">
                <a:ea typeface="+mn-lt"/>
                <a:cs typeface="+mn-lt"/>
              </a:rPr>
              <a:t> komponenta koja je zadužena za upravljanje uređajima. Implementiran je korišćenjem </a:t>
            </a:r>
            <a:r>
              <a:rPr lang="sr-Latn-RS" dirty="0" err="1">
                <a:ea typeface="+mn-lt"/>
                <a:cs typeface="+mn-lt"/>
              </a:rPr>
              <a:t>Kubernetes</a:t>
            </a:r>
            <a:r>
              <a:rPr lang="sr-Latn-RS" dirty="0">
                <a:ea typeface="+mn-lt"/>
                <a:cs typeface="+mn-lt"/>
              </a:rPr>
              <a:t> CRD-a (</a:t>
            </a:r>
            <a:r>
              <a:rPr lang="sr-Latn-RS" dirty="0" err="1">
                <a:ea typeface="+mn-lt"/>
                <a:cs typeface="+mn-lt"/>
              </a:rPr>
              <a:t>Custom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Resource</a:t>
            </a:r>
            <a:r>
              <a:rPr lang="sr-Latn-RS" dirty="0">
                <a:ea typeface="+mn-lt"/>
                <a:cs typeface="+mn-lt"/>
              </a:rPr>
              <a:t> </a:t>
            </a:r>
            <a:r>
              <a:rPr lang="sr-Latn-RS" dirty="0" err="1">
                <a:ea typeface="+mn-lt"/>
                <a:cs typeface="+mn-lt"/>
              </a:rPr>
              <a:t>Definitions</a:t>
            </a:r>
            <a:r>
              <a:rPr lang="sr-Latn-RS" dirty="0">
                <a:ea typeface="+mn-lt"/>
                <a:cs typeface="+mn-lt"/>
              </a:rPr>
              <a:t>) koji služi da opiše </a:t>
            </a:r>
            <a:r>
              <a:rPr lang="sr-Latn-RS" dirty="0" err="1">
                <a:ea typeface="+mn-lt"/>
                <a:cs typeface="+mn-lt"/>
              </a:rPr>
              <a:t>metapodatke</a:t>
            </a:r>
            <a:r>
              <a:rPr lang="sr-Latn-RS" dirty="0">
                <a:ea typeface="+mn-lt"/>
                <a:cs typeface="+mn-lt"/>
              </a:rPr>
              <a:t> uređaja i njihove statuse. Takođe je odgovoran i za sinhronizaciju promena nad ovim podacima.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7655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45ABBA-4D96-4A3A-8A14-5731C283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616749" cy="1957828"/>
          </a:xfrm>
        </p:spPr>
        <p:txBody>
          <a:bodyPr/>
          <a:lstStyle/>
          <a:p>
            <a:r>
              <a:rPr lang="sr-Latn-RS" dirty="0" err="1"/>
              <a:t>Custom</a:t>
            </a:r>
            <a:r>
              <a:rPr lang="sr-Latn-RS" dirty="0"/>
              <a:t> </a:t>
            </a:r>
            <a:r>
              <a:rPr lang="sr-Latn-RS" dirty="0" err="1"/>
              <a:t>Resource</a:t>
            </a:r>
            <a:r>
              <a:rPr lang="sr-Latn-RS" dirty="0"/>
              <a:t> </a:t>
            </a:r>
            <a:r>
              <a:rPr lang="sr-Latn-RS" dirty="0" err="1"/>
              <a:t>Definitions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69F7518A-F4C7-4BCF-B8B2-3F4CDDCEE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054" y="668049"/>
            <a:ext cx="4763481" cy="5389403"/>
          </a:xfrm>
        </p:spPr>
      </p:pic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BB1E319E-D33C-4CCC-80A9-CD1D8552C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35930"/>
            <a:ext cx="4314825" cy="311996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sr-Latn-RS" dirty="0">
                <a:ea typeface="+mn-lt"/>
                <a:cs typeface="+mn-lt"/>
              </a:rPr>
              <a:t>Da bi upravljao uređajima Device </a:t>
            </a:r>
            <a:r>
              <a:rPr lang="sr-Latn-RS" dirty="0" err="1">
                <a:ea typeface="+mn-lt"/>
                <a:cs typeface="+mn-lt"/>
              </a:rPr>
              <a:t>Controller</a:t>
            </a:r>
            <a:r>
              <a:rPr lang="sr-Latn-RS" dirty="0">
                <a:ea typeface="+mn-lt"/>
                <a:cs typeface="+mn-lt"/>
              </a:rPr>
              <a:t> koristi Device Model i Device Instance. Device Model opisuje atribute uređaja i metode za pristup tim atributima. On predstavlja šablon za kreiranje uređaja  korišćenjem kog se može upravljati sa više uređaja. Device Instance je objekat koji predstavlja instancu Device Model-a i ima atribute opisane u njemu. Specifikacija uređaja je statička, dok je njegov status podatak koji se dinamički menja.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0342491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8C"/>
      </a:accent1>
      <a:accent2>
        <a:srgbClr val="B13BAC"/>
      </a:accent2>
      <a:accent3>
        <a:srgbClr val="974DC3"/>
      </a:accent3>
      <a:accent4>
        <a:srgbClr val="573EB3"/>
      </a:accent4>
      <a:accent5>
        <a:srgbClr val="4D65C3"/>
      </a:accent5>
      <a:accent6>
        <a:srgbClr val="3B84B1"/>
      </a:accent6>
      <a:hlink>
        <a:srgbClr val="3F44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2" baseType="lpstr">
      <vt:lpstr>TropicVTI</vt:lpstr>
      <vt:lpstr>KubeEdge</vt:lpstr>
      <vt:lpstr>Šta je KubeEdge? </vt:lpstr>
      <vt:lpstr>Zbog čega izabrati KubeEdge?</vt:lpstr>
      <vt:lpstr> KubeEdge arhitektura</vt:lpstr>
      <vt:lpstr>Ciljevi ovakve arhitekture</vt:lpstr>
      <vt:lpstr>KubeEdge Cloud</vt:lpstr>
      <vt:lpstr>CloudHub </vt:lpstr>
      <vt:lpstr>EdgeController i DeviceController </vt:lpstr>
      <vt:lpstr>Custom Resource Definitions</vt:lpstr>
      <vt:lpstr>KubeEdge Edge</vt:lpstr>
      <vt:lpstr>PowerPoint prezentacija</vt:lpstr>
      <vt:lpstr>EdgeHub </vt:lpstr>
      <vt:lpstr>PowerPoint prezentacija</vt:lpstr>
      <vt:lpstr>Edged </vt:lpstr>
      <vt:lpstr>EventBus i ServiceBus</vt:lpstr>
      <vt:lpstr>DeviceTwin </vt:lpstr>
      <vt:lpstr>MetaManager </vt:lpstr>
      <vt:lpstr>Primer upotrebe KubeEdge-a</vt:lpstr>
      <vt:lpstr>PowerPoint prezentacija</vt:lpstr>
      <vt:lpstr>Primer </vt:lpstr>
      <vt:lpstr>Hvala na pažnji! 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322</cp:revision>
  <dcterms:created xsi:type="dcterms:W3CDTF">2021-06-16T23:04:15Z</dcterms:created>
  <dcterms:modified xsi:type="dcterms:W3CDTF">2021-06-17T17:20:39Z</dcterms:modified>
</cp:coreProperties>
</file>