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6"/>
  </p:notesMasterIdLst>
  <p:sldIdLst>
    <p:sldId id="256" r:id="rId2"/>
    <p:sldId id="257" r:id="rId3"/>
    <p:sldId id="273" r:id="rId4"/>
    <p:sldId id="258" r:id="rId5"/>
    <p:sldId id="259" r:id="rId6"/>
    <p:sldId id="272" r:id="rId7"/>
    <p:sldId id="274" r:id="rId8"/>
    <p:sldId id="275" r:id="rId9"/>
    <p:sldId id="276" r:id="rId10"/>
    <p:sldId id="278" r:id="rId11"/>
    <p:sldId id="279" r:id="rId12"/>
    <p:sldId id="268" r:id="rId13"/>
    <p:sldId id="269" r:id="rId14"/>
    <p:sldId id="271" r:id="rId15"/>
  </p:sldIdLst>
  <p:sldSz cx="12190413"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24" autoAdjust="0"/>
  </p:normalViewPr>
  <p:slideViewPr>
    <p:cSldViewPr>
      <p:cViewPr varScale="1">
        <p:scale>
          <a:sx n="69" d="100"/>
          <a:sy n="69" d="100"/>
        </p:scale>
        <p:origin x="-768" y="-102"/>
      </p:cViewPr>
      <p:guideLst>
        <p:guide orient="horz" pos="2160"/>
        <p:guide pos="3840"/>
      </p:guideLst>
    </p:cSldViewPr>
  </p:slideViewPr>
  <p:outlineViewPr>
    <p:cViewPr>
      <p:scale>
        <a:sx n="33" d="100"/>
        <a:sy n="33" d="100"/>
      </p:scale>
      <p:origin x="18" y="186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FC38B475-7329-4BA7-B3A0-E808970A85A7}" type="datetimeFigureOut">
              <a:rPr lang="en-US" smtClean="0"/>
              <a:pPr/>
              <a:t>4/29/2024</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85130C8-ACFC-41E7-BFD6-81730DD2D4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0413"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73" y="69756"/>
            <a:ext cx="12016265"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6975" y="3200400"/>
            <a:ext cx="8533289"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100722F-6648-4978-B5B5-B686A48CB201}" type="datetime1">
              <a:rPr lang="en-US" smtClean="0"/>
              <a:pPr/>
              <a:t>4/29/2024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0A61322-8573-4D6F-BA04-BE5145134737}" type="slidenum">
              <a:rPr lang="en-US" smtClean="0"/>
              <a:pPr/>
              <a:t>‹#›</a:t>
            </a:fld>
            <a:endParaRPr lang="en-US"/>
          </a:p>
        </p:txBody>
      </p:sp>
      <p:sp>
        <p:nvSpPr>
          <p:cNvPr id="7" name="Rectangle 6"/>
          <p:cNvSpPr/>
          <p:nvPr/>
        </p:nvSpPr>
        <p:spPr>
          <a:xfrm>
            <a:off x="83898" y="1449304"/>
            <a:ext cx="12027150"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898" y="1396720"/>
            <a:ext cx="12027150"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898" y="2976649"/>
            <a:ext cx="12027150"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521" y="1505931"/>
            <a:ext cx="10971372"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A018AC-2117-4394-8526-09AB7CB28897}"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61322-8573-4D6F-BA04-BE51451347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42"/>
            <a:ext cx="2681891"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041" y="274641"/>
            <a:ext cx="7415835"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F0D7A5-67AF-4714-8546-55746B9387CB}"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61322-8573-4D6F-BA04-BE51451347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C0F23E0-D2E5-4440-877F-0F06F96D620B}"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61322-8573-4D6F-BA04-BE5145134737}" type="slidenum">
              <a:rPr lang="en-US" smtClean="0"/>
              <a:pPr/>
              <a:t>‹#›</a:t>
            </a:fld>
            <a:endParaRPr lang="en-US"/>
          </a:p>
        </p:txBody>
      </p:sp>
      <p:sp>
        <p:nvSpPr>
          <p:cNvPr id="8" name="Content Placeholder 7"/>
          <p:cNvSpPr>
            <a:spLocks noGrp="1"/>
          </p:cNvSpPr>
          <p:nvPr>
            <p:ph sz="quarter" idx="1"/>
          </p:nvPr>
        </p:nvSpPr>
        <p:spPr>
          <a:xfrm>
            <a:off x="1219041" y="1447800"/>
            <a:ext cx="10361851"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0413"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73" y="69756"/>
            <a:ext cx="12016265"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2959" y="952501"/>
            <a:ext cx="10361851"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2959" y="2547938"/>
            <a:ext cx="10361851"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3E6DC9D-6124-4A87-A025-03940E5666CF}" type="datetime1">
              <a:rPr lang="en-US" smtClean="0"/>
              <a:pPr/>
              <a:t>4/29/2024</a:t>
            </a:fld>
            <a:endParaRPr lang="en-US"/>
          </a:p>
        </p:txBody>
      </p:sp>
      <p:sp>
        <p:nvSpPr>
          <p:cNvPr id="5" name="Footer Placeholder 4"/>
          <p:cNvSpPr>
            <a:spLocks noGrp="1"/>
          </p:cNvSpPr>
          <p:nvPr>
            <p:ph type="ftr" sz="quarter" idx="11"/>
          </p:nvPr>
        </p:nvSpPr>
        <p:spPr>
          <a:xfrm>
            <a:off x="1066661" y="6172200"/>
            <a:ext cx="5333306" cy="457200"/>
          </a:xfrm>
        </p:spPr>
        <p:txBody>
          <a:bodyPr/>
          <a:lstStyle/>
          <a:p>
            <a:endParaRPr lang="en-US"/>
          </a:p>
        </p:txBody>
      </p:sp>
      <p:sp>
        <p:nvSpPr>
          <p:cNvPr id="7" name="Rectangle 6"/>
          <p:cNvSpPr/>
          <p:nvPr/>
        </p:nvSpPr>
        <p:spPr>
          <a:xfrm flipV="1">
            <a:off x="92538" y="2376830"/>
            <a:ext cx="12016456"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83" y="2341476"/>
            <a:ext cx="12016810"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64" y="2468880"/>
            <a:ext cx="12017930"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46" y="6208776"/>
            <a:ext cx="609521" cy="457200"/>
          </a:xfrm>
        </p:spPr>
        <p:txBody>
          <a:bodyPr/>
          <a:lstStyle/>
          <a:p>
            <a:fld id="{00A61322-8573-4D6F-BA04-BE51451347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63D58A4-8C38-42DF-855A-D352D0AFF9FE}" type="datetime1">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61322-8573-4D6F-BA04-BE5145134737}" type="slidenum">
              <a:rPr lang="en-US" smtClean="0"/>
              <a:pPr/>
              <a:t>‹#›</a:t>
            </a:fld>
            <a:endParaRPr lang="en-US"/>
          </a:p>
        </p:txBody>
      </p:sp>
      <p:sp>
        <p:nvSpPr>
          <p:cNvPr id="9" name="Content Placeholder 8"/>
          <p:cNvSpPr>
            <a:spLocks noGrp="1"/>
          </p:cNvSpPr>
          <p:nvPr>
            <p:ph sz="quarter" idx="1"/>
          </p:nvPr>
        </p:nvSpPr>
        <p:spPr>
          <a:xfrm>
            <a:off x="1219041" y="1447800"/>
            <a:ext cx="4998069"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7744" y="1447800"/>
            <a:ext cx="4998069"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041" y="273050"/>
            <a:ext cx="10361851"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041" y="1447800"/>
            <a:ext cx="4977752"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3140" y="1447800"/>
            <a:ext cx="4977752"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7A60FA6-DF93-49BE-B68C-27EF6AC704E6}" type="datetime1">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61322-8573-4D6F-BA04-BE5145134737}" type="slidenum">
              <a:rPr lang="en-US" smtClean="0"/>
              <a:pPr/>
              <a:t>‹#›</a:t>
            </a:fld>
            <a:endParaRPr lang="en-US"/>
          </a:p>
        </p:txBody>
      </p:sp>
      <p:sp>
        <p:nvSpPr>
          <p:cNvPr id="11" name="Content Placeholder 10"/>
          <p:cNvSpPr>
            <a:spLocks noGrp="1"/>
          </p:cNvSpPr>
          <p:nvPr>
            <p:ph sz="half" idx="2"/>
          </p:nvPr>
        </p:nvSpPr>
        <p:spPr>
          <a:xfrm>
            <a:off x="1219041" y="2247900"/>
            <a:ext cx="4977752"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3140" y="2247900"/>
            <a:ext cx="4977752"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A26FA5F-1BD2-45AD-9DB0-C515617ABCA2}" type="datetime1">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61322-8573-4D6F-BA04-BE51451347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F910C-E8FE-4739-9624-65D1A5971E5A}" type="datetime1">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61322-8573-4D6F-BA04-BE51451347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0413"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33" y="69755"/>
            <a:ext cx="12016265"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041" y="273050"/>
            <a:ext cx="10361851"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041" y="1600200"/>
            <a:ext cx="2539669"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B1B48E-1F25-4FE0-AEAC-EEDDF619E664}" type="datetime1">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61322-8573-4D6F-BA04-BE5145134737}" type="slidenum">
              <a:rPr lang="en-US" smtClean="0"/>
              <a:pPr/>
              <a:t>‹#›</a:t>
            </a:fld>
            <a:endParaRPr lang="en-US"/>
          </a:p>
        </p:txBody>
      </p:sp>
      <p:sp>
        <p:nvSpPr>
          <p:cNvPr id="11" name="Content Placeholder 10"/>
          <p:cNvSpPr>
            <a:spLocks noGrp="1"/>
          </p:cNvSpPr>
          <p:nvPr>
            <p:ph sz="quarter" idx="1"/>
          </p:nvPr>
        </p:nvSpPr>
        <p:spPr>
          <a:xfrm>
            <a:off x="3961884" y="1600200"/>
            <a:ext cx="7619008"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042" y="4900550"/>
            <a:ext cx="975233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042" y="5445825"/>
            <a:ext cx="975233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BEC9EC4-1B8F-4A14-9949-A2844ACAF8C4}" type="datetime1">
              <a:rPr lang="en-US" smtClean="0"/>
              <a:pPr/>
              <a:t>4/29/2024</a:t>
            </a:fld>
            <a:endParaRPr lang="en-US"/>
          </a:p>
        </p:txBody>
      </p:sp>
      <p:sp>
        <p:nvSpPr>
          <p:cNvPr id="6" name="Footer Placeholder 5"/>
          <p:cNvSpPr>
            <a:spLocks noGrp="1"/>
          </p:cNvSpPr>
          <p:nvPr>
            <p:ph type="ftr" sz="quarter" idx="11"/>
          </p:nvPr>
        </p:nvSpPr>
        <p:spPr>
          <a:xfrm>
            <a:off x="1219041" y="6172200"/>
            <a:ext cx="5180926" cy="457200"/>
          </a:xfrm>
        </p:spPr>
        <p:txBody>
          <a:bodyPr/>
          <a:lstStyle/>
          <a:p>
            <a:endParaRPr lang="en-US"/>
          </a:p>
        </p:txBody>
      </p:sp>
      <p:sp>
        <p:nvSpPr>
          <p:cNvPr id="7" name="Slide Number Placeholder 6"/>
          <p:cNvSpPr>
            <a:spLocks noGrp="1"/>
          </p:cNvSpPr>
          <p:nvPr>
            <p:ph type="sldNum" sz="quarter" idx="12"/>
          </p:nvPr>
        </p:nvSpPr>
        <p:spPr>
          <a:xfrm>
            <a:off x="195046" y="6208776"/>
            <a:ext cx="609521" cy="457200"/>
          </a:xfrm>
        </p:spPr>
        <p:txBody>
          <a:bodyPr/>
          <a:lstStyle/>
          <a:p>
            <a:fld id="{00A61322-8573-4D6F-BA04-BE5145134737}" type="slidenum">
              <a:rPr lang="en-US" smtClean="0"/>
              <a:pPr/>
              <a:t>‹#›</a:t>
            </a:fld>
            <a:endParaRPr lang="en-US"/>
          </a:p>
        </p:txBody>
      </p:sp>
      <p:sp>
        <p:nvSpPr>
          <p:cNvPr id="11" name="Rectangle 10"/>
          <p:cNvSpPr/>
          <p:nvPr/>
        </p:nvSpPr>
        <p:spPr>
          <a:xfrm flipV="1">
            <a:off x="91064" y="4683555"/>
            <a:ext cx="12007557"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33" y="4650475"/>
            <a:ext cx="1200728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36" y="4773225"/>
            <a:ext cx="12007286"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66" y="66676"/>
            <a:ext cx="12000935"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0413"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33" y="69755"/>
            <a:ext cx="12016265"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041" y="274638"/>
            <a:ext cx="10361851"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041" y="1447800"/>
            <a:ext cx="10361851"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8529" y="6191250"/>
            <a:ext cx="3301570" cy="476250"/>
          </a:xfrm>
          <a:prstGeom prst="rect">
            <a:avLst/>
          </a:prstGeom>
        </p:spPr>
        <p:txBody>
          <a:bodyPr anchor="ctr" anchorCtr="0"/>
          <a:lstStyle>
            <a:lvl1pPr algn="r" eaLnBrk="1" latinLnBrk="0" hangingPunct="1">
              <a:defRPr kumimoji="0" sz="1400">
                <a:solidFill>
                  <a:schemeClr val="tx2"/>
                </a:solidFill>
              </a:defRPr>
            </a:lvl1pPr>
          </a:lstStyle>
          <a:p>
            <a:fld id="{BA293E1C-F136-4341-96B6-62FDD397BDB1}" type="datetime1">
              <a:rPr lang="en-US" smtClean="0"/>
              <a:pPr/>
              <a:t>4/29/2024</a:t>
            </a:fld>
            <a:endParaRPr lang="en-US"/>
          </a:p>
        </p:txBody>
      </p:sp>
      <p:sp>
        <p:nvSpPr>
          <p:cNvPr id="3" name="Footer Placeholder 2"/>
          <p:cNvSpPr>
            <a:spLocks noGrp="1"/>
          </p:cNvSpPr>
          <p:nvPr>
            <p:ph type="ftr" sz="quarter" idx="3"/>
          </p:nvPr>
        </p:nvSpPr>
        <p:spPr>
          <a:xfrm>
            <a:off x="1219041" y="6172200"/>
            <a:ext cx="5282512"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46" y="6210300"/>
            <a:ext cx="609521"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0A61322-8573-4D6F-BA04-BE51451347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6975" y="3200400"/>
            <a:ext cx="9264775" cy="3252936"/>
          </a:xfrm>
        </p:spPr>
        <p:txBody>
          <a:bodyPr>
            <a:normAutofit/>
          </a:bodyPr>
          <a:lstStyle/>
          <a:p>
            <a:r>
              <a:rPr lang="en-US" sz="2400" dirty="0">
                <a:solidFill>
                  <a:schemeClr val="tx1"/>
                </a:solidFill>
                <a:latin typeface="Times New Roman" pitchFamily="18" charset="0"/>
                <a:cs typeface="Times New Roman" pitchFamily="18" charset="0"/>
              </a:rPr>
              <a:t>Under the guidance of  </a:t>
            </a:r>
          </a:p>
          <a:p>
            <a:r>
              <a:rPr lang="en-US" sz="2400" b="1" dirty="0">
                <a:solidFill>
                  <a:srgbClr val="0070C0"/>
                </a:solidFill>
                <a:latin typeface="Times New Roman" pitchFamily="18" charset="0"/>
                <a:cs typeface="Times New Roman" pitchFamily="18" charset="0"/>
              </a:rPr>
              <a:t>Ms. </a:t>
            </a:r>
            <a:r>
              <a:rPr lang="en-US" sz="2400" b="1" dirty="0" smtClean="0">
                <a:solidFill>
                  <a:srgbClr val="0070C0"/>
                </a:solidFill>
                <a:latin typeface="Times New Roman" pitchFamily="18" charset="0"/>
                <a:cs typeface="Times New Roman" pitchFamily="18" charset="0"/>
              </a:rPr>
              <a:t>MANALI PATIL </a:t>
            </a:r>
            <a:endParaRPr lang="en-US" sz="2400" b="1" dirty="0">
              <a:solidFill>
                <a:srgbClr val="0070C0"/>
              </a:solidFill>
              <a:latin typeface="Times New Roman" pitchFamily="18" charset="0"/>
              <a:cs typeface="Times New Roman" pitchFamily="18" charset="0"/>
            </a:endParaRPr>
          </a:p>
          <a:p>
            <a:r>
              <a:rPr lang="en-US" sz="1800" dirty="0" err="1">
                <a:solidFill>
                  <a:srgbClr val="C00000"/>
                </a:solidFill>
                <a:latin typeface="Times New Roman" pitchFamily="18" charset="0"/>
                <a:cs typeface="Times New Roman" pitchFamily="18" charset="0"/>
              </a:rPr>
              <a:t>Email:manalivikas.patil@anudip.org</a:t>
            </a:r>
            <a:endParaRPr lang="en-US" sz="1800" dirty="0">
              <a:solidFill>
                <a:srgbClr val="C00000"/>
              </a:solidFill>
              <a:latin typeface="Times New Roman" pitchFamily="18" charset="0"/>
              <a:cs typeface="Times New Roman" pitchFamily="18" charset="0"/>
            </a:endParaRPr>
          </a:p>
          <a:p>
            <a:r>
              <a:rPr lang="en-US" sz="2400" b="1" dirty="0">
                <a:solidFill>
                  <a:srgbClr val="0070C0"/>
                </a:solidFill>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Presented by</a:t>
            </a:r>
          </a:p>
          <a:p>
            <a:r>
              <a:rPr lang="en-US" sz="24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G.SREELAKSHMI</a:t>
            </a:r>
            <a:endParaRPr lang="en-US" sz="1800" dirty="0">
              <a:solidFill>
                <a:schemeClr val="tx1"/>
              </a:solidFill>
              <a:latin typeface="Times New Roman" pitchFamily="18" charset="0"/>
              <a:cs typeface="Times New Roman" pitchFamily="18" charset="0"/>
            </a:endParaRPr>
          </a:p>
          <a:p>
            <a:r>
              <a:rPr lang="en-US" sz="1800" b="1" dirty="0">
                <a:solidFill>
                  <a:srgbClr val="0070C0"/>
                </a:solidFill>
                <a:latin typeface="Times New Roman" pitchFamily="18" charset="0"/>
                <a:cs typeface="Times New Roman" pitchFamily="18" charset="0"/>
              </a:rPr>
              <a:t>                                                                                           </a:t>
            </a:r>
            <a:r>
              <a:rPr lang="en-US" sz="1800" dirty="0">
                <a:solidFill>
                  <a:schemeClr val="bg2">
                    <a:lumMod val="10000"/>
                  </a:schemeClr>
                </a:solidFill>
                <a:latin typeface="Times New Roman" pitchFamily="18" charset="0"/>
                <a:cs typeface="Times New Roman" pitchFamily="18" charset="0"/>
              </a:rPr>
              <a:t>Batch </a:t>
            </a:r>
            <a:r>
              <a:rPr lang="en-US" sz="1800" dirty="0" smtClean="0">
                <a:solidFill>
                  <a:schemeClr val="bg2">
                    <a:lumMod val="10000"/>
                  </a:schemeClr>
                </a:solidFill>
                <a:latin typeface="Times New Roman" pitchFamily="18" charset="0"/>
                <a:cs typeface="Times New Roman" pitchFamily="18" charset="0"/>
              </a:rPr>
              <a:t>Code:ANP-C7332,</a:t>
            </a:r>
            <a:endParaRPr lang="en-US" sz="1800" dirty="0">
              <a:solidFill>
                <a:schemeClr val="bg2">
                  <a:lumMod val="10000"/>
                </a:schemeClr>
              </a:solidFill>
              <a:latin typeface="Times New Roman" pitchFamily="18" charset="0"/>
              <a:cs typeface="Times New Roman" pitchFamily="18" charset="0"/>
            </a:endParaRPr>
          </a:p>
          <a:p>
            <a:r>
              <a:rPr lang="en-US" sz="1800" b="1" dirty="0">
                <a:solidFill>
                  <a:srgbClr val="0070C0"/>
                </a:solidFill>
                <a:latin typeface="Times New Roman" pitchFamily="18" charset="0"/>
                <a:cs typeface="Times New Roman" pitchFamily="18" charset="0"/>
              </a:rPr>
              <a:t>                                                                                             </a:t>
            </a:r>
            <a:r>
              <a:rPr lang="en-US" sz="1800" dirty="0">
                <a:solidFill>
                  <a:schemeClr val="bg2">
                    <a:lumMod val="10000"/>
                  </a:schemeClr>
                </a:solidFill>
                <a:latin typeface="Times New Roman" pitchFamily="18" charset="0"/>
                <a:cs typeface="Times New Roman" pitchFamily="18" charset="0"/>
              </a:rPr>
              <a:t>STUDENT </a:t>
            </a:r>
            <a:r>
              <a:rPr lang="en-US" sz="1800" dirty="0" smtClean="0">
                <a:solidFill>
                  <a:schemeClr val="bg2">
                    <a:lumMod val="10000"/>
                  </a:schemeClr>
                </a:solidFill>
                <a:latin typeface="Times New Roman" pitchFamily="18" charset="0"/>
                <a:cs typeface="Times New Roman" pitchFamily="18" charset="0"/>
              </a:rPr>
              <a:t>ID:AFO366836</a:t>
            </a:r>
            <a:endParaRPr lang="en-US" sz="1800" dirty="0">
              <a:solidFill>
                <a:schemeClr val="bg2">
                  <a:lumMod val="10000"/>
                </a:schemeClr>
              </a:solidFill>
              <a:latin typeface="Times New Roman" pitchFamily="18" charset="0"/>
              <a:cs typeface="Times New Roman" pitchFamily="18" charset="0"/>
            </a:endParaRPr>
          </a:p>
        </p:txBody>
      </p:sp>
      <p:sp>
        <p:nvSpPr>
          <p:cNvPr id="2" name="Title 1"/>
          <p:cNvSpPr>
            <a:spLocks noGrp="1"/>
          </p:cNvSpPr>
          <p:nvPr>
            <p:ph type="ctrTitle"/>
          </p:nvPr>
        </p:nvSpPr>
        <p:spPr>
          <a:xfrm>
            <a:off x="665918" y="1428736"/>
            <a:ext cx="10971372" cy="1470025"/>
          </a:xfrm>
        </p:spPr>
        <p:txBody>
          <a:bodyPr>
            <a:normAutofit/>
          </a:bodyPr>
          <a:lstStyle/>
          <a:p>
            <a:r>
              <a:rPr lang="en-US" sz="3000" dirty="0" smtClean="0">
                <a:latin typeface="Times New Roman" pitchFamily="18" charset="0"/>
                <a:cs typeface="Times New Roman" pitchFamily="18" charset="0"/>
              </a:rPr>
              <a:t>CROP   RECOMMENDATION</a:t>
            </a:r>
            <a:endParaRPr lang="en-US" sz="3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527D502-F6F6-60C9-BA46-35845E7EF7A3}"/>
              </a:ext>
            </a:extLst>
          </p:cNvPr>
          <p:cNvSpPr>
            <a:spLocks noGrp="1"/>
          </p:cNvSpPr>
          <p:nvPr>
            <p:ph type="sldNum" sz="quarter" idx="12"/>
          </p:nvPr>
        </p:nvSpPr>
        <p:spPr/>
        <p:txBody>
          <a:bodyPr/>
          <a:lstStyle/>
          <a:p>
            <a:fld id="{00A61322-8573-4D6F-BA04-BE5145134737}" type="slidenum">
              <a:rPr lang="en-US" smtClean="0"/>
              <a:pPr/>
              <a:t>10</a:t>
            </a:fld>
            <a:endParaRPr lang="en-US"/>
          </a:p>
        </p:txBody>
      </p:sp>
      <p:pic>
        <p:nvPicPr>
          <p:cNvPr id="4" name="Picture 3" descr="crop13.png"/>
          <p:cNvPicPr>
            <a:picLocks noChangeAspect="1"/>
          </p:cNvPicPr>
          <p:nvPr/>
        </p:nvPicPr>
        <p:blipFill>
          <a:blip r:embed="rId2" cstate="print"/>
          <a:stretch>
            <a:fillRect/>
          </a:stretch>
        </p:blipFill>
        <p:spPr>
          <a:xfrm>
            <a:off x="2566814" y="1196752"/>
            <a:ext cx="7632848" cy="4373988"/>
          </a:xfrm>
          <a:prstGeom prst="rect">
            <a:avLst/>
          </a:prstGeom>
        </p:spPr>
      </p:pic>
    </p:spTree>
    <p:extLst>
      <p:ext uri="{BB962C8B-B14F-4D97-AF65-F5344CB8AC3E}">
        <p14:creationId xmlns="" xmlns:p14="http://schemas.microsoft.com/office/powerpoint/2010/main" val="11397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A61322-8573-4D6F-BA04-BE5145134737}" type="slidenum">
              <a:rPr lang="en-US" smtClean="0"/>
              <a:pPr/>
              <a:t>11</a:t>
            </a:fld>
            <a:endParaRPr lang="en-US"/>
          </a:p>
        </p:txBody>
      </p:sp>
      <p:pic>
        <p:nvPicPr>
          <p:cNvPr id="3" name="Picture 2" descr="crop 20.png"/>
          <p:cNvPicPr>
            <a:picLocks noChangeAspect="1"/>
          </p:cNvPicPr>
          <p:nvPr/>
        </p:nvPicPr>
        <p:blipFill>
          <a:blip r:embed="rId2" cstate="print"/>
          <a:stretch>
            <a:fillRect/>
          </a:stretch>
        </p:blipFill>
        <p:spPr>
          <a:xfrm>
            <a:off x="2494253" y="1209365"/>
            <a:ext cx="7201906" cy="4439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      Applications </a:t>
            </a:r>
          </a:p>
        </p:txBody>
      </p:sp>
      <p:sp>
        <p:nvSpPr>
          <p:cNvPr id="3" name="Content Placeholder 2"/>
          <p:cNvSpPr>
            <a:spLocks noGrp="1"/>
          </p:cNvSpPr>
          <p:nvPr>
            <p:ph sz="quarter" idx="1"/>
          </p:nvPr>
        </p:nvSpPr>
        <p:spPr>
          <a:xfrm>
            <a:off x="1165984" y="1643050"/>
            <a:ext cx="9393718" cy="3442134"/>
          </a:xfrm>
        </p:spPr>
        <p:txBody>
          <a:bodyPr/>
          <a:lstStyle/>
          <a:p>
            <a:r>
              <a:rPr lang="en-US" dirty="0" smtClean="0"/>
              <a:t>Precision Agriculture</a:t>
            </a:r>
          </a:p>
          <a:p>
            <a:r>
              <a:rPr lang="en-US" dirty="0" smtClean="0"/>
              <a:t>Climate Change Adaptation</a:t>
            </a:r>
          </a:p>
          <a:p>
            <a:r>
              <a:rPr lang="en-US" dirty="0" smtClean="0"/>
              <a:t>Crop Diversification</a:t>
            </a:r>
          </a:p>
          <a:p>
            <a:r>
              <a:rPr lang="en-US" dirty="0" smtClean="0"/>
              <a:t>Sustainable Land Use</a:t>
            </a:r>
          </a:p>
          <a:p>
            <a:r>
              <a:rPr lang="en-US" dirty="0" smtClean="0"/>
              <a:t>Smallholder Farming</a:t>
            </a:r>
          </a:p>
          <a:p>
            <a:r>
              <a:rPr lang="en-US" dirty="0" smtClean="0"/>
              <a:t>Market Access and Value Chains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0A61322-8573-4D6F-BA04-BE5145134737}"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041" y="274638"/>
            <a:ext cx="8476565" cy="1143000"/>
          </a:xfrm>
        </p:spPr>
        <p:txBody>
          <a:bodyPr/>
          <a:lstStyle/>
          <a:p>
            <a:pPr algn="ctr"/>
            <a:r>
              <a:rPr lang="en-US" dirty="0">
                <a:solidFill>
                  <a:schemeClr val="tx1"/>
                </a:solidFill>
                <a:latin typeface="Times New Roman" pitchFamily="18" charset="0"/>
                <a:cs typeface="Times New Roman" pitchFamily="18" charset="0"/>
              </a:rPr>
              <a:t>Conclusion </a:t>
            </a:r>
          </a:p>
        </p:txBody>
      </p:sp>
      <p:sp>
        <p:nvSpPr>
          <p:cNvPr id="3" name="Content Placeholder 2"/>
          <p:cNvSpPr>
            <a:spLocks noGrp="1"/>
          </p:cNvSpPr>
          <p:nvPr>
            <p:ph sz="quarter" idx="1"/>
          </p:nvPr>
        </p:nvSpPr>
        <p:spPr>
          <a:xfrm>
            <a:off x="1165984" y="1628800"/>
            <a:ext cx="10361851" cy="4657688"/>
          </a:xfrm>
        </p:spPr>
        <p:txBody>
          <a:bodyPr>
            <a:normAutofit/>
          </a:bodyPr>
          <a:lstStyle/>
          <a:p>
            <a:pPr algn="just"/>
            <a:r>
              <a:rPr lang="en-US" sz="2400" dirty="0" smtClean="0"/>
              <a:t>In conclusion, crop recommendation is a cornerstone of modern agriculture, offering invaluable insights and guidance to farmers in optimizing their crop selection and management practices. By harnessing advanced data analysis techniques and environmental data, farmers are empowered to make informed decisions that not only maximize yield but also minimize risks and promote sustainable agricultural practices.</a:t>
            </a:r>
          </a:p>
          <a:p>
            <a:r>
              <a:rPr lang="en-US" sz="2400" dirty="0" smtClean="0"/>
              <a:t>In essence, crop recommendation represents more than just a means to increase yields; it is a pathway towards building more resilient, efficient, and sustainable agricultural systems. By embracing data-driven approaches and innovation, we can unlock the full potential of crop recommendation to address the challenges of the 21st century and beyond.</a:t>
            </a:r>
          </a:p>
        </p:txBody>
      </p:sp>
      <p:sp>
        <p:nvSpPr>
          <p:cNvPr id="4" name="Slide Number Placeholder 3"/>
          <p:cNvSpPr>
            <a:spLocks noGrp="1"/>
          </p:cNvSpPr>
          <p:nvPr>
            <p:ph type="sldNum" sz="quarter" idx="12"/>
          </p:nvPr>
        </p:nvSpPr>
        <p:spPr/>
        <p:txBody>
          <a:bodyPr/>
          <a:lstStyle/>
          <a:p>
            <a:fld id="{00A61322-8573-4D6F-BA04-BE514513473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116" y="1928802"/>
            <a:ext cx="8001056" cy="207170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br>
              <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THANK YOU</a:t>
            </a:r>
          </a:p>
        </p:txBody>
      </p:sp>
      <p:cxnSp>
        <p:nvCxnSpPr>
          <p:cNvPr id="7" name="Straight Connector 6"/>
          <p:cNvCxnSpPr/>
          <p:nvPr/>
        </p:nvCxnSpPr>
        <p:spPr>
          <a:xfrm>
            <a:off x="2737620" y="1714488"/>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987521" y="2464587"/>
            <a:ext cx="15001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37818" y="4643446"/>
            <a:ext cx="557216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9059883" y="3893347"/>
            <a:ext cx="150019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00A61322-8573-4D6F-BA04-BE5145134737}"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678" y="274638"/>
            <a:ext cx="3228716" cy="1173162"/>
          </a:xfrm>
        </p:spPr>
        <p:txBody>
          <a:bodyPr>
            <a:normAutofit/>
          </a:bodyPr>
          <a:lstStyle/>
          <a:p>
            <a:r>
              <a:rPr lang="en-US" dirty="0">
                <a:solidFill>
                  <a:schemeClr val="tx1"/>
                </a:solidFill>
                <a:latin typeface="Times New Roman" pitchFamily="18" charset="0"/>
                <a:cs typeface="Times New Roman" pitchFamily="18" charset="0"/>
              </a:rPr>
              <a:t>Contents </a:t>
            </a: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a:t> </a:t>
            </a:r>
            <a:r>
              <a:rPr lang="en-US" dirty="0">
                <a:latin typeface="Times New Roman" pitchFamily="18" charset="0"/>
                <a:cs typeface="Times New Roman" pitchFamily="18" charset="0"/>
              </a:rPr>
              <a:t>Abstract</a:t>
            </a:r>
          </a:p>
          <a:p>
            <a:pPr>
              <a:buFont typeface="Wingdings" pitchFamily="2" charset="2"/>
              <a:buChar char="Ø"/>
            </a:pPr>
            <a:r>
              <a:rPr lang="en-US" dirty="0">
                <a:latin typeface="Times New Roman" pitchFamily="18" charset="0"/>
                <a:cs typeface="Times New Roman" pitchFamily="18" charset="0"/>
              </a:rPr>
              <a:t> Introduction</a:t>
            </a:r>
          </a:p>
          <a:p>
            <a:pPr>
              <a:buFont typeface="Wingdings" pitchFamily="2" charset="2"/>
              <a:buChar char="Ø"/>
            </a:pPr>
            <a:r>
              <a:rPr lang="en-US" dirty="0">
                <a:latin typeface="Times New Roman" pitchFamily="18" charset="0"/>
                <a:cs typeface="Times New Roman" pitchFamily="18" charset="0"/>
              </a:rPr>
              <a:t> Objective </a:t>
            </a:r>
          </a:p>
          <a:p>
            <a:pPr>
              <a:buFont typeface="Wingdings" pitchFamily="2" charset="2"/>
              <a:buChar char="Ø"/>
            </a:pPr>
            <a:r>
              <a:rPr lang="en-US" dirty="0">
                <a:latin typeface="Times New Roman" pitchFamily="18" charset="0"/>
                <a:cs typeface="Times New Roman" pitchFamily="18" charset="0"/>
              </a:rPr>
              <a:t> Applications</a:t>
            </a:r>
          </a:p>
          <a:p>
            <a:pPr>
              <a:buFont typeface="Wingdings" pitchFamily="2" charset="2"/>
              <a:buChar char="Ø"/>
            </a:pPr>
            <a:r>
              <a:rPr lang="en-US" dirty="0">
                <a:latin typeface="Times New Roman" pitchFamily="18" charset="0"/>
                <a:cs typeface="Times New Roman" pitchFamily="18" charset="0"/>
              </a:rPr>
              <a:t> Data Collection</a:t>
            </a:r>
          </a:p>
          <a:p>
            <a:pPr>
              <a:buFont typeface="Wingdings" pitchFamily="2" charset="2"/>
              <a:buChar char="Ø"/>
            </a:pPr>
            <a:r>
              <a:rPr lang="en-US" dirty="0">
                <a:latin typeface="Times New Roman" pitchFamily="18" charset="0"/>
                <a:cs typeface="Times New Roman" pitchFamily="18" charset="0"/>
              </a:rPr>
              <a:t> Software Requirements</a:t>
            </a:r>
          </a:p>
          <a:p>
            <a:pPr>
              <a:buFont typeface="Wingdings" pitchFamily="2" charset="2"/>
              <a:buChar char="Ø"/>
            </a:pPr>
            <a:r>
              <a:rPr lang="en-US" dirty="0">
                <a:latin typeface="Times New Roman" pitchFamily="18" charset="0"/>
                <a:cs typeface="Times New Roman" pitchFamily="18" charset="0"/>
              </a:rPr>
              <a:t> Analysis of </a:t>
            </a:r>
            <a:r>
              <a:rPr lang="en-US" dirty="0" smtClean="0">
                <a:latin typeface="Times New Roman" pitchFamily="18" charset="0"/>
                <a:cs typeface="Times New Roman" pitchFamily="18" charset="0"/>
              </a:rPr>
              <a:t>Crop Recommendation</a:t>
            </a: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Applications</a:t>
            </a:r>
          </a:p>
          <a:p>
            <a:pPr>
              <a:buFont typeface="Wingdings" pitchFamily="2" charset="2"/>
              <a:buChar char="Ø"/>
            </a:pPr>
            <a:r>
              <a:rPr lang="en-US" dirty="0">
                <a:latin typeface="Times New Roman" pitchFamily="18" charset="0"/>
                <a:cs typeface="Times New Roman" pitchFamily="18" charset="0"/>
              </a:rPr>
              <a:t> Conclusion</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pPr marL="0" indent="0">
              <a:buNone/>
            </a:pPr>
            <a:endParaRPr lang="en-US" dirty="0"/>
          </a:p>
        </p:txBody>
      </p:sp>
      <p:pic>
        <p:nvPicPr>
          <p:cNvPr id="4" name="Picture 3" descr="Srinivasa_Ramanujan_Institute_of_Technology_logo.png"/>
          <p:cNvPicPr>
            <a:picLocks noChangeAspect="1"/>
          </p:cNvPicPr>
          <p:nvPr/>
        </p:nvPicPr>
        <p:blipFill>
          <a:blip r:embed="rId2" cstate="print"/>
          <a:stretch>
            <a:fillRect/>
          </a:stretch>
        </p:blipFill>
        <p:spPr>
          <a:xfrm>
            <a:off x="10238610" y="1"/>
            <a:ext cx="1951803" cy="1785925"/>
          </a:xfrm>
          <a:prstGeom prst="rect">
            <a:avLst/>
          </a:prstGeom>
        </p:spPr>
      </p:pic>
      <p:sp>
        <p:nvSpPr>
          <p:cNvPr id="5" name="Slide Number Placeholder 4"/>
          <p:cNvSpPr>
            <a:spLocks noGrp="1"/>
          </p:cNvSpPr>
          <p:nvPr>
            <p:ph type="sldNum" sz="quarter" idx="12"/>
          </p:nvPr>
        </p:nvSpPr>
        <p:spPr/>
        <p:txBody>
          <a:bodyPr/>
          <a:lstStyle/>
          <a:p>
            <a:fld id="{00A61322-8573-4D6F-BA04-BE5145134737}"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1111D-B64A-F531-3BD9-44FDD8B31057}"/>
              </a:ext>
            </a:extLst>
          </p:cNvPr>
          <p:cNvSpPr>
            <a:spLocks noGrp="1"/>
          </p:cNvSpPr>
          <p:nvPr>
            <p:ph type="title"/>
          </p:nvPr>
        </p:nvSpPr>
        <p:spPr/>
        <p:txBody>
          <a:bodyPr/>
          <a:lstStyle/>
          <a:p>
            <a:r>
              <a:rPr lang="en-US" smtClean="0"/>
              <a:t>Abstract</a:t>
            </a:r>
            <a:endParaRPr lang="te-IN" dirty="0"/>
          </a:p>
        </p:txBody>
      </p:sp>
      <p:sp>
        <p:nvSpPr>
          <p:cNvPr id="3" name="Slide Number Placeholder 2">
            <a:extLst>
              <a:ext uri="{FF2B5EF4-FFF2-40B4-BE49-F238E27FC236}">
                <a16:creationId xmlns="" xmlns:a16="http://schemas.microsoft.com/office/drawing/2014/main" id="{C06A08EE-EBFF-3C3C-7431-2E5A7CDB3CEC}"/>
              </a:ext>
            </a:extLst>
          </p:cNvPr>
          <p:cNvSpPr>
            <a:spLocks noGrp="1"/>
          </p:cNvSpPr>
          <p:nvPr>
            <p:ph type="sldNum" sz="quarter" idx="12"/>
          </p:nvPr>
        </p:nvSpPr>
        <p:spPr/>
        <p:txBody>
          <a:bodyPr/>
          <a:lstStyle/>
          <a:p>
            <a:fld id="{00A61322-8573-4D6F-BA04-BE5145134737}" type="slidenum">
              <a:rPr lang="en-US" smtClean="0"/>
              <a:pPr/>
              <a:t>3</a:t>
            </a:fld>
            <a:endParaRPr lang="en-US"/>
          </a:p>
        </p:txBody>
      </p:sp>
      <p:sp>
        <p:nvSpPr>
          <p:cNvPr id="4" name="Content Placeholder 3">
            <a:extLst>
              <a:ext uri="{FF2B5EF4-FFF2-40B4-BE49-F238E27FC236}">
                <a16:creationId xmlns="" xmlns:a16="http://schemas.microsoft.com/office/drawing/2014/main" id="{7CA86077-381F-C20C-DD54-6EBF7C6BC620}"/>
              </a:ext>
            </a:extLst>
          </p:cNvPr>
          <p:cNvSpPr>
            <a:spLocks noGrp="1"/>
          </p:cNvSpPr>
          <p:nvPr>
            <p:ph sz="quarter" idx="1"/>
          </p:nvPr>
        </p:nvSpPr>
        <p:spPr/>
        <p:txBody>
          <a:bodyPr>
            <a:normAutofit fontScale="92500" lnSpcReduction="10000"/>
          </a:bodyPr>
          <a:lstStyle/>
          <a:p>
            <a:r>
              <a:rPr lang="en-US" dirty="0" smtClean="0"/>
              <a:t>In agricultural practices, selecting appropriate crops suited to the prevailing environmental conditions is crucial for maximizing yield and ensuring sustainable production. This study employs data analysis techniques to recommend suitable crops based on environmental factors such as temperature and humidity. A dataset containing information on various crops, including rice, jute, cotton, maize, and lentil, is analyzed using Python programming language and </a:t>
            </a:r>
            <a:r>
              <a:rPr lang="en-US" dirty="0" err="1" smtClean="0"/>
              <a:t>Plotly</a:t>
            </a:r>
            <a:r>
              <a:rPr lang="en-US" dirty="0" smtClean="0"/>
              <a:t> visualization library. The dataset is filtered to include only relevant crops, and a scatter plot is generated to visualize the relationship between temperature, humidity, and crop types. Through this analysis, insights are derived regarding the temperature and humidity preferences of each crop type, clustering patterns, outlier detection, and the overall relationship between environmental variables and crop selection. These findings provide valuable guidance for agricultural practitioners in making informed decisions regarding crop selection, optimizing resource allocation, and enhancing agricultural productivity in diverse environmental conditions.</a:t>
            </a:r>
            <a:endParaRPr lang="te-IN" dirty="0"/>
          </a:p>
        </p:txBody>
      </p:sp>
    </p:spTree>
    <p:extLst>
      <p:ext uri="{BB962C8B-B14F-4D97-AF65-F5344CB8AC3E}">
        <p14:creationId xmlns="" xmlns:p14="http://schemas.microsoft.com/office/powerpoint/2010/main" val="341780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3" y="274638"/>
            <a:ext cx="5580925" cy="1143000"/>
          </a:xfrm>
        </p:spPr>
        <p:txBody>
          <a:bodyPr/>
          <a:lstStyle/>
          <a:p>
            <a:r>
              <a:rPr lang="en-US" dirty="0">
                <a:solidFill>
                  <a:schemeClr val="tx1"/>
                </a:solidFill>
                <a:latin typeface="Times New Roman" pitchFamily="18" charset="0"/>
                <a:cs typeface="Times New Roman" pitchFamily="18" charset="0"/>
              </a:rPr>
              <a:t>Introduction </a:t>
            </a:r>
          </a:p>
        </p:txBody>
      </p:sp>
      <p:sp>
        <p:nvSpPr>
          <p:cNvPr id="3" name="Content Placeholder 2"/>
          <p:cNvSpPr>
            <a:spLocks noGrp="1"/>
          </p:cNvSpPr>
          <p:nvPr>
            <p:ph sz="quarter" idx="1"/>
          </p:nvPr>
        </p:nvSpPr>
        <p:spPr>
          <a:xfrm>
            <a:off x="609521" y="1600202"/>
            <a:ext cx="6709821" cy="4525963"/>
          </a:xfrm>
        </p:spPr>
        <p:txBody>
          <a:bodyPr>
            <a:normAutofit lnSpcReduction="10000"/>
          </a:bodyPr>
          <a:lstStyle/>
          <a:p>
            <a:pPr algn="just">
              <a:buFont typeface="Arial" panose="020B0604020202020204" pitchFamily="34" charset="0"/>
              <a:buChar char="•"/>
            </a:pPr>
            <a:r>
              <a:rPr lang="en-US" sz="2400" dirty="0" smtClean="0"/>
              <a:t>A crop recommendation system is a tool that helps farmers make informed decisions about the crops they should grow. The system considers various factors such as climate, soil type, irrigation, and market demand to provide personalized recommendations to farmers.</a:t>
            </a:r>
          </a:p>
          <a:p>
            <a:pPr algn="just">
              <a:buFont typeface="Arial" panose="020B0604020202020204" pitchFamily="34" charset="0"/>
              <a:buChar char="•"/>
            </a:pPr>
            <a:r>
              <a:rPr lang="en-US" sz="2400" dirty="0" smtClean="0"/>
              <a:t>Crops are plants, or products made from plants, that are grown and harvested for subsistence or for profit.</a:t>
            </a:r>
          </a:p>
          <a:p>
            <a:pPr algn="just">
              <a:buFont typeface="Arial" panose="020B0604020202020204" pitchFamily="34" charset="0"/>
              <a:buChar char="•"/>
            </a:pPr>
            <a:r>
              <a:rPr lang="en-US" sz="2400" dirty="0" smtClean="0"/>
              <a:t>Crop Recommendation System takes the N-P-K (Nitrogen, Phosphorous and Potassium) and pH values along with the temperature, humidity values as input and recommends the optimal crop to the farmer, hence ensuring that the farmer takes an informed decision before cultivation.</a:t>
            </a:r>
          </a:p>
          <a:p>
            <a:pPr algn="just">
              <a:buFont typeface="Arial" panose="020B0604020202020204" pitchFamily="34" charset="0"/>
              <a:buChar char="•"/>
            </a:pP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0A61322-8573-4D6F-BA04-BE5145134737}" type="slidenum">
              <a:rPr lang="en-US" smtClean="0"/>
              <a:pPr/>
              <a:t>4</a:t>
            </a:fld>
            <a:endParaRPr lang="en-US" dirty="0"/>
          </a:p>
        </p:txBody>
      </p:sp>
      <p:pic>
        <p:nvPicPr>
          <p:cNvPr id="7" name="Picture 6" descr="crop pic.png"/>
          <p:cNvPicPr>
            <a:picLocks noChangeAspect="1"/>
          </p:cNvPicPr>
          <p:nvPr/>
        </p:nvPicPr>
        <p:blipFill>
          <a:blip r:embed="rId2" cstate="print"/>
          <a:stretch>
            <a:fillRect/>
          </a:stretch>
        </p:blipFill>
        <p:spPr>
          <a:xfrm>
            <a:off x="7679382" y="1628800"/>
            <a:ext cx="4314561" cy="4176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252" y="404665"/>
            <a:ext cx="5009496" cy="936104"/>
          </a:xfrm>
        </p:spPr>
        <p:txBody>
          <a:bodyPr/>
          <a:lstStyle/>
          <a:p>
            <a:r>
              <a:rPr lang="en-IN" dirty="0">
                <a:solidFill>
                  <a:schemeClr val="tx1"/>
                </a:solidFill>
                <a:latin typeface="Times New Roman" pitchFamily="18" charset="0"/>
                <a:cs typeface="Times New Roman" pitchFamily="18" charset="0"/>
              </a:rPr>
              <a:t>Objective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94605" y="1628800"/>
            <a:ext cx="10886287" cy="4824536"/>
          </a:xfrm>
        </p:spPr>
        <p:txBody>
          <a:bodyPr>
            <a:normAutofit/>
          </a:bodyPr>
          <a:lstStyle/>
          <a:p>
            <a:r>
              <a:rPr lang="en-US" sz="2400" b="1" dirty="0" smtClean="0"/>
              <a:t>Maximizing Yield</a:t>
            </a:r>
            <a:r>
              <a:rPr lang="en-US" sz="2400" dirty="0" smtClean="0"/>
              <a:t>: Help farmers choose crops that grow well in their area's weather, soil, and nutrient conditions, ensuring they get the most produce possible from their land.</a:t>
            </a:r>
          </a:p>
          <a:p>
            <a:r>
              <a:rPr lang="en-US" sz="2400" b="1" dirty="0" smtClean="0"/>
              <a:t>Using Resources Efficiently</a:t>
            </a:r>
            <a:r>
              <a:rPr lang="en-US" sz="2400" dirty="0" smtClean="0"/>
              <a:t>: Recommend crops that need less water, land, and nutrients, so farmers can save resources and protect the environment.</a:t>
            </a:r>
          </a:p>
          <a:p>
            <a:r>
              <a:rPr lang="en-US" sz="2400" b="1" dirty="0" smtClean="0"/>
              <a:t>Reducing Risks</a:t>
            </a:r>
            <a:r>
              <a:rPr lang="en-US" sz="2400" dirty="0" smtClean="0"/>
              <a:t>: Suggest a variety of crops that can handle different problems like pests, diseases, or bad weather, reducing the chance of all crops failing at once.</a:t>
            </a:r>
          </a:p>
          <a:p>
            <a:r>
              <a:rPr lang="en-US" sz="2400" b="1" dirty="0" smtClean="0"/>
              <a:t>Promoting Sustainability</a:t>
            </a:r>
            <a:r>
              <a:rPr lang="en-US" sz="2400" dirty="0" smtClean="0"/>
              <a:t>: Encourage farmers to grow crops in ways that keep the soil healthy, increase biodiversity, and make farms more resilient to changes in climate or pests.</a:t>
            </a:r>
          </a:p>
          <a:p>
            <a:r>
              <a:rPr lang="en-US" sz="2400" b="1" dirty="0" smtClean="0"/>
              <a:t>Empowering Farmers</a:t>
            </a:r>
            <a:r>
              <a:rPr lang="en-US" sz="2400" dirty="0" smtClean="0"/>
              <a:t>: Give farmers the tools and information they need to make smart choices about what to grow and how to grow it, so they can run successful farms and support their families.</a:t>
            </a:r>
          </a:p>
          <a:p>
            <a:pPr algn="just"/>
            <a:endParaRPr lang="en-US" sz="2200" dirty="0">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0A61322-8573-4D6F-BA04-BE514513473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323D3-D8B8-91E6-01EE-1478CA354C02}"/>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Data Collection</a:t>
            </a:r>
            <a:endParaRPr lang="te-IN" dirty="0">
              <a:solidFill>
                <a:schemeClr val="tx1"/>
              </a:solidFill>
              <a:latin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54C4FDC2-DC38-0DEE-F3F1-98B2CD7B3589}"/>
              </a:ext>
            </a:extLst>
          </p:cNvPr>
          <p:cNvSpPr>
            <a:spLocks noGrp="1"/>
          </p:cNvSpPr>
          <p:nvPr>
            <p:ph type="sldNum" sz="quarter" idx="12"/>
          </p:nvPr>
        </p:nvSpPr>
        <p:spPr/>
        <p:txBody>
          <a:bodyPr/>
          <a:lstStyle/>
          <a:p>
            <a:fld id="{00A61322-8573-4D6F-BA04-BE5145134737}" type="slidenum">
              <a:rPr lang="en-US" smtClean="0"/>
              <a:pPr/>
              <a:t>6</a:t>
            </a:fld>
            <a:endParaRPr lang="en-US"/>
          </a:p>
        </p:txBody>
      </p:sp>
      <p:sp>
        <p:nvSpPr>
          <p:cNvPr id="4" name="Content Placeholder 3">
            <a:extLst>
              <a:ext uri="{FF2B5EF4-FFF2-40B4-BE49-F238E27FC236}">
                <a16:creationId xmlns="" xmlns:a16="http://schemas.microsoft.com/office/drawing/2014/main" id="{D868F364-5E64-F5F7-0FDF-30F700521F18}"/>
              </a:ext>
            </a:extLst>
          </p:cNvPr>
          <p:cNvSpPr>
            <a:spLocks noGrp="1"/>
          </p:cNvSpPr>
          <p:nvPr>
            <p:ph sz="quarter" idx="1"/>
          </p:nvPr>
        </p:nvSpPr>
        <p:spPr/>
        <p:txBody>
          <a:bodyPr>
            <a:normAutofit fontScale="92500" lnSpcReduction="20000"/>
          </a:bodyPr>
          <a:lstStyle/>
          <a:p>
            <a:pPr marL="0" indent="0" algn="ctr" fontAlgn="ctr">
              <a:buNone/>
            </a:pPr>
            <a:endParaRPr lang="en-US" b="0" i="0" dirty="0">
              <a:solidFill>
                <a:srgbClr val="0B57D0"/>
              </a:solidFill>
              <a:effectLst/>
              <a:highlight>
                <a:srgbClr val="FFFFFF"/>
              </a:highlight>
              <a:latin typeface="Google Sans"/>
            </a:endParaRPr>
          </a:p>
          <a:p>
            <a:pPr>
              <a:lnSpc>
                <a:spcPct val="150000"/>
              </a:lnSpc>
            </a:pPr>
            <a:r>
              <a:rPr lang="en-US" sz="2400" b="0" i="0" dirty="0">
                <a:solidFill>
                  <a:srgbClr val="410007"/>
                </a:solidFill>
                <a:effectLst/>
                <a:highlight>
                  <a:srgbClr val="FFFFFF"/>
                </a:highlight>
                <a:latin typeface="Times New Roman" panose="02020603050405020304" pitchFamily="18" charset="0"/>
                <a:cs typeface="Times New Roman" panose="02020603050405020304" pitchFamily="18" charset="0"/>
              </a:rPr>
              <a:t>Kaggle is a data science competition platform where users can find datasets to use, publish datasets, collaborate with other data scientists, and enter competitions.</a:t>
            </a:r>
          </a:p>
          <a:p>
            <a:pPr>
              <a:lnSpc>
                <a:spcPct val="150000"/>
              </a:lnSpc>
            </a:pPr>
            <a:r>
              <a:rPr lang="en-US" sz="2400" b="0" i="0" dirty="0">
                <a:solidFill>
                  <a:srgbClr val="181E00"/>
                </a:solidFill>
                <a:effectLst/>
                <a:highlight>
                  <a:srgbClr val="FFFFFF"/>
                </a:highlight>
                <a:latin typeface="Times New Roman" panose="02020603050405020304" pitchFamily="18" charset="0"/>
                <a:cs typeface="Times New Roman" panose="02020603050405020304" pitchFamily="18" charset="0"/>
              </a:rPr>
              <a:t>GitHub has several free Excel datasets, including </a:t>
            </a:r>
            <a:r>
              <a:rPr lang="en-US" sz="2400" dirty="0">
                <a:latin typeface="Times New Roman" panose="02020603050405020304" pitchFamily="18" charset="0"/>
                <a:cs typeface="Times New Roman" panose="02020603050405020304" pitchFamily="18" charset="0"/>
              </a:rPr>
              <a:t>workbooks for Power BI and Power BI Desktop, as well as projects that help with data analysis.</a:t>
            </a:r>
          </a:p>
          <a:p>
            <a:pPr>
              <a:lnSpc>
                <a:spcPct val="150000"/>
              </a:lnSpc>
            </a:pPr>
            <a:r>
              <a:rPr lang="en-US" sz="2400" b="0" i="0" dirty="0">
                <a:solidFill>
                  <a:srgbClr val="001D35"/>
                </a:solidFill>
                <a:effectLst/>
                <a:highlight>
                  <a:srgbClr val="FFFFFF"/>
                </a:highlight>
                <a:latin typeface="Times New Roman" panose="02020603050405020304" pitchFamily="18" charset="0"/>
                <a:cs typeface="Times New Roman" panose="02020603050405020304" pitchFamily="18" charset="0"/>
              </a:rPr>
              <a:t>A CSV (Comma Separated Values) file is a simple file format for storing tabular data. Each line of a CSV file is a data record, and each record contains one or more fields separated by commas</a:t>
            </a:r>
            <a:r>
              <a:rPr lang="en-US" sz="2000" b="0" i="0" dirty="0">
                <a:solidFill>
                  <a:srgbClr val="001D35"/>
                </a:solidFill>
                <a:effectLst/>
                <a:highlight>
                  <a:srgbClr val="FFFFFF"/>
                </a:highligh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0" i="0" dirty="0">
                <a:solidFill>
                  <a:srgbClr val="410007"/>
                </a:solidFill>
                <a:effectLst/>
                <a:highlight>
                  <a:srgbClr val="FFFFFF"/>
                </a:highlight>
                <a:latin typeface="Times New Roman" panose="02020603050405020304" pitchFamily="18" charset="0"/>
                <a:cs typeface="Times New Roman" panose="02020603050405020304" pitchFamily="18" charset="0"/>
              </a:rPr>
              <a:t/>
            </a:r>
            <a:br>
              <a:rPr lang="en-US" sz="2000" b="0" i="0" dirty="0">
                <a:solidFill>
                  <a:srgbClr val="410007"/>
                </a:solidFill>
                <a:effectLst/>
                <a:highlight>
                  <a:srgbClr val="FFFFFF"/>
                </a:highlight>
                <a:latin typeface="Times New Roman" panose="02020603050405020304" pitchFamily="18" charset="0"/>
                <a:cs typeface="Times New Roman" panose="02020603050405020304" pitchFamily="18" charset="0"/>
              </a:rPr>
            </a:br>
            <a:endParaRPr lang="te-IN" sz="2000" dirty="0">
              <a:latin typeface="Times New Roman" panose="02020603050405020304" pitchFamily="18" charset="0"/>
            </a:endParaRPr>
          </a:p>
        </p:txBody>
      </p:sp>
    </p:spTree>
    <p:extLst>
      <p:ext uri="{BB962C8B-B14F-4D97-AF65-F5344CB8AC3E}">
        <p14:creationId xmlns="" xmlns:p14="http://schemas.microsoft.com/office/powerpoint/2010/main" val="83392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CFFA74-C082-A128-E015-7D512C582F8B}"/>
              </a:ext>
            </a:extLst>
          </p:cNvPr>
          <p:cNvSpPr>
            <a:spLocks noGrp="1"/>
          </p:cNvSpPr>
          <p:nvPr>
            <p:ph type="title"/>
          </p:nvPr>
        </p:nvSpPr>
        <p:spPr>
          <a:xfrm>
            <a:off x="1219041" y="274638"/>
            <a:ext cx="10361851" cy="706090"/>
          </a:xfrm>
        </p:spPr>
        <p:txBody>
          <a:bodyPr>
            <a:normAutofit fontScale="90000"/>
          </a:bodyPr>
          <a:lstStyle/>
          <a:p>
            <a:r>
              <a:rPr lang="en-US" dirty="0">
                <a:latin typeface="Times New Roman" panose="02020603050405020304" pitchFamily="18" charset="0"/>
                <a:cs typeface="Times New Roman" panose="02020603050405020304" pitchFamily="18" charset="0"/>
              </a:rPr>
              <a:t>Software Requirements</a:t>
            </a:r>
            <a:endParaRPr lang="te-IN" dirty="0">
              <a:latin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E32C35EE-8C5E-C892-D17F-60AAFAAA5AB9}"/>
              </a:ext>
            </a:extLst>
          </p:cNvPr>
          <p:cNvSpPr>
            <a:spLocks noGrp="1"/>
          </p:cNvSpPr>
          <p:nvPr>
            <p:ph type="sldNum" sz="quarter" idx="12"/>
          </p:nvPr>
        </p:nvSpPr>
        <p:spPr/>
        <p:txBody>
          <a:bodyPr/>
          <a:lstStyle/>
          <a:p>
            <a:fld id="{00A61322-8573-4D6F-BA04-BE5145134737}" type="slidenum">
              <a:rPr lang="en-US" smtClean="0"/>
              <a:pPr/>
              <a:t>7</a:t>
            </a:fld>
            <a:endParaRPr lang="en-US"/>
          </a:p>
        </p:txBody>
      </p:sp>
      <p:sp>
        <p:nvSpPr>
          <p:cNvPr id="4" name="Content Placeholder 3">
            <a:extLst>
              <a:ext uri="{FF2B5EF4-FFF2-40B4-BE49-F238E27FC236}">
                <a16:creationId xmlns="" xmlns:a16="http://schemas.microsoft.com/office/drawing/2014/main" id="{0A631191-0793-F50D-86CB-032BB3E34503}"/>
              </a:ext>
            </a:extLst>
          </p:cNvPr>
          <p:cNvSpPr>
            <a:spLocks noGrp="1"/>
          </p:cNvSpPr>
          <p:nvPr>
            <p:ph sz="quarter" idx="1"/>
          </p:nvPr>
        </p:nvSpPr>
        <p:spPr>
          <a:xfrm>
            <a:off x="1126655" y="836712"/>
            <a:ext cx="10454238" cy="5832648"/>
          </a:xfrm>
        </p:spPr>
        <p:txBody>
          <a:bodyPr>
            <a:noAutofit/>
          </a:bodyPr>
          <a:lstStyle/>
          <a:p>
            <a:r>
              <a:rPr lang="pl-PL"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Python</a:t>
            </a:r>
            <a:r>
              <a:rPr lang="pl-PL"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Python serves as the primary programming language due to its extensive libraries for data</a:t>
            </a:r>
          </a:p>
          <a:p>
            <a:pPr marL="0" indent="0" algn="just">
              <a:buNone/>
            </a:pPr>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manipulation, analysis, and machine learning. Popular libraries for heart attack prediction</a:t>
            </a:r>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 </a:t>
            </a:r>
          </a:p>
          <a:p>
            <a:pPr marL="0" indent="0" algn="just">
              <a:buNone/>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include:</a:t>
            </a:r>
          </a:p>
          <a:p>
            <a:pPr marL="0" indent="0" algn="just">
              <a:buNone/>
            </a:pPr>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     P</a:t>
            </a:r>
            <a:r>
              <a:rPr lang="pl-PL"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andas: For data manipulation and preprocessing.</a:t>
            </a:r>
          </a:p>
          <a:p>
            <a:pPr marL="0" indent="0" algn="just">
              <a:buNone/>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pl-PL"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NumPy: For numerical operations and array manipulation.</a:t>
            </a:r>
          </a:p>
          <a:p>
            <a:pPr marL="0" indent="0" algn="just">
              <a:buNone/>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pl-PL"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Scikit-learn: For machine learning algorithms and model evaluation.</a:t>
            </a:r>
          </a:p>
          <a:p>
            <a:pPr marL="0" indent="0" algn="just">
              <a:buNone/>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  </a:t>
            </a:r>
            <a:r>
              <a:rPr lang="pl-PL"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Matplotlib and Seaborn: For data visualization.</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Jupyter Notebook or Jupyter Lab</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0" indent="0" algn="l">
              <a:buNone/>
            </a:pPr>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Jupyter Notebook is a popular open-source web application that allows you to create and</a:t>
            </a:r>
          </a:p>
          <a:p>
            <a:pPr marL="0" indent="0" algn="l">
              <a:buNone/>
            </a:pPr>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share documents containing live code, equations, visualizations, and narrative </a:t>
            </a:r>
            <a:r>
              <a:rPr lang="en-US" sz="2200" b="0" i="0" dirty="0" smtClean="0">
                <a:solidFill>
                  <a:srgbClr val="0D0D0D"/>
                </a:solidFill>
                <a:effectLst/>
                <a:highlight>
                  <a:srgbClr val="FFFFFF"/>
                </a:highlight>
                <a:latin typeface="Times New Roman" panose="02020603050405020304" pitchFamily="18" charset="0"/>
                <a:cs typeface="Times New Roman" panose="02020603050405020304" pitchFamily="18" charset="0"/>
              </a:rPr>
              <a:t>text</a:t>
            </a:r>
          </a:p>
          <a:p>
            <a:pPr marL="0" indent="0"/>
            <a:r>
              <a:rPr lang="en-US" sz="2400" dirty="0" smtClean="0"/>
              <a:t> </a:t>
            </a:r>
            <a:r>
              <a:rPr lang="en-US" sz="2400" b="1" dirty="0" smtClean="0"/>
              <a:t>Google </a:t>
            </a:r>
            <a:r>
              <a:rPr lang="en-US" sz="2400" b="1" dirty="0" err="1" smtClean="0"/>
              <a:t>Colab</a:t>
            </a:r>
            <a:r>
              <a:rPr lang="en-US" sz="2400" b="1" dirty="0" smtClean="0"/>
              <a:t> </a:t>
            </a:r>
            <a:r>
              <a:rPr lang="en-US" sz="2400" dirty="0" smtClean="0"/>
              <a:t>requires only a web browser and internet connection, as it runs entirely on Google's cloud infrastructure.</a:t>
            </a:r>
          </a:p>
          <a:p>
            <a:pPr marL="0" indent="0" algn="l">
              <a:buNone/>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7937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F6A26-8536-F46F-180C-CF095A87785D}"/>
              </a:ext>
            </a:extLst>
          </p:cNvPr>
          <p:cNvSpPr>
            <a:spLocks noGrp="1"/>
          </p:cNvSpPr>
          <p:nvPr>
            <p:ph type="title"/>
          </p:nvPr>
        </p:nvSpPr>
        <p:spPr>
          <a:xfrm>
            <a:off x="478583" y="274638"/>
            <a:ext cx="11102310" cy="1143000"/>
          </a:xfrm>
        </p:spPr>
        <p:txBody>
          <a:bodyPr/>
          <a:lstStyle/>
          <a:p>
            <a:r>
              <a:rPr lang="en-US" dirty="0">
                <a:latin typeface="Times New Roman" panose="02020603050405020304" pitchFamily="18" charset="0"/>
                <a:cs typeface="Times New Roman" panose="02020603050405020304" pitchFamily="18" charset="0"/>
              </a:rPr>
              <a:t>Analysis of </a:t>
            </a:r>
            <a:r>
              <a:rPr lang="en-US" dirty="0" smtClean="0">
                <a:latin typeface="Times New Roman" panose="02020603050405020304" pitchFamily="18" charset="0"/>
                <a:cs typeface="Times New Roman" panose="02020603050405020304" pitchFamily="18" charset="0"/>
              </a:rPr>
              <a:t>Crop Recommendation</a:t>
            </a:r>
            <a:endParaRPr lang="te-IN" dirty="0">
              <a:latin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544D470A-0E6E-01C0-3ABE-0618B3125DFD}"/>
              </a:ext>
            </a:extLst>
          </p:cNvPr>
          <p:cNvSpPr>
            <a:spLocks noGrp="1"/>
          </p:cNvSpPr>
          <p:nvPr>
            <p:ph type="sldNum" sz="quarter" idx="12"/>
          </p:nvPr>
        </p:nvSpPr>
        <p:spPr/>
        <p:txBody>
          <a:bodyPr/>
          <a:lstStyle/>
          <a:p>
            <a:fld id="{00A61322-8573-4D6F-BA04-BE5145134737}" type="slidenum">
              <a:rPr lang="en-US" smtClean="0"/>
              <a:pPr/>
              <a:t>8</a:t>
            </a:fld>
            <a:endParaRPr lang="en-US"/>
          </a:p>
        </p:txBody>
      </p:sp>
      <p:pic>
        <p:nvPicPr>
          <p:cNvPr id="8" name="Content Placeholder 7" descr="crop15.png"/>
          <p:cNvPicPr>
            <a:picLocks noGrp="1" noChangeAspect="1"/>
          </p:cNvPicPr>
          <p:nvPr>
            <p:ph sz="quarter" idx="1"/>
          </p:nvPr>
        </p:nvPicPr>
        <p:blipFill>
          <a:blip r:embed="rId2" cstate="print"/>
          <a:stretch>
            <a:fillRect/>
          </a:stretch>
        </p:blipFill>
        <p:spPr>
          <a:xfrm>
            <a:off x="478582" y="1700808"/>
            <a:ext cx="5688633" cy="4572920"/>
          </a:xfrm>
        </p:spPr>
      </p:pic>
      <p:pic>
        <p:nvPicPr>
          <p:cNvPr id="9" name="Picture 8" descr="crop12.png"/>
          <p:cNvPicPr>
            <a:picLocks noChangeAspect="1"/>
          </p:cNvPicPr>
          <p:nvPr/>
        </p:nvPicPr>
        <p:blipFill>
          <a:blip r:embed="rId3" cstate="print"/>
          <a:stretch>
            <a:fillRect/>
          </a:stretch>
        </p:blipFill>
        <p:spPr>
          <a:xfrm>
            <a:off x="6383238" y="1916832"/>
            <a:ext cx="5472608" cy="3724795"/>
          </a:xfrm>
          <a:prstGeom prst="rect">
            <a:avLst/>
          </a:prstGeom>
        </p:spPr>
      </p:pic>
    </p:spTree>
    <p:extLst>
      <p:ext uri="{BB962C8B-B14F-4D97-AF65-F5344CB8AC3E}">
        <p14:creationId xmlns="" xmlns:p14="http://schemas.microsoft.com/office/powerpoint/2010/main" val="114838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02BF08D-5D4A-F3AF-0119-E26313F0DE38}"/>
              </a:ext>
            </a:extLst>
          </p:cNvPr>
          <p:cNvSpPr>
            <a:spLocks noGrp="1"/>
          </p:cNvSpPr>
          <p:nvPr>
            <p:ph type="sldNum" sz="quarter" idx="12"/>
          </p:nvPr>
        </p:nvSpPr>
        <p:spPr/>
        <p:txBody>
          <a:bodyPr/>
          <a:lstStyle/>
          <a:p>
            <a:fld id="{00A61322-8573-4D6F-BA04-BE5145134737}" type="slidenum">
              <a:rPr lang="en-US" smtClean="0"/>
              <a:pPr/>
              <a:t>9</a:t>
            </a:fld>
            <a:endParaRPr lang="en-US"/>
          </a:p>
        </p:txBody>
      </p:sp>
      <p:pic>
        <p:nvPicPr>
          <p:cNvPr id="4" name="Picture 3" descr="crop11.png"/>
          <p:cNvPicPr>
            <a:picLocks noChangeAspect="1"/>
          </p:cNvPicPr>
          <p:nvPr/>
        </p:nvPicPr>
        <p:blipFill>
          <a:blip r:embed="rId2" cstate="print"/>
          <a:stretch>
            <a:fillRect/>
          </a:stretch>
        </p:blipFill>
        <p:spPr>
          <a:xfrm>
            <a:off x="478582" y="1052736"/>
            <a:ext cx="6840760" cy="4488027"/>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7175326" y="1124744"/>
            <a:ext cx="4608190" cy="4438650"/>
          </a:xfrm>
          <a:prstGeom prst="rect">
            <a:avLst/>
          </a:prstGeom>
          <a:noFill/>
          <a:ln w="9525">
            <a:noFill/>
            <a:miter lim="800000"/>
            <a:headEnd/>
            <a:tailEnd/>
          </a:ln>
        </p:spPr>
      </p:pic>
    </p:spTree>
    <p:extLst>
      <p:ext uri="{BB962C8B-B14F-4D97-AF65-F5344CB8AC3E}">
        <p14:creationId xmlns="" xmlns:p14="http://schemas.microsoft.com/office/powerpoint/2010/main" val="1489331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1377</TotalTime>
  <Words>706</Words>
  <Application>Microsoft Office PowerPoint</Application>
  <PresentationFormat>Custom</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CROP   RECOMMENDATION</vt:lpstr>
      <vt:lpstr>Contents </vt:lpstr>
      <vt:lpstr>Abstract</vt:lpstr>
      <vt:lpstr>Introduction </vt:lpstr>
      <vt:lpstr>Objective</vt:lpstr>
      <vt:lpstr>Data Collection</vt:lpstr>
      <vt:lpstr>Software Requirements</vt:lpstr>
      <vt:lpstr>Analysis of Crop Recommendation</vt:lpstr>
      <vt:lpstr>Slide 9</vt:lpstr>
      <vt:lpstr>Slide 10</vt:lpstr>
      <vt:lpstr>Slide 11</vt:lpstr>
      <vt:lpstr>      Applications </vt:lpstr>
      <vt:lpstr>Conclusion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kl</dc:creator>
  <cp:lastModifiedBy>MY</cp:lastModifiedBy>
  <cp:revision>43</cp:revision>
  <dcterms:created xsi:type="dcterms:W3CDTF">2024-03-19T10:58:12Z</dcterms:created>
  <dcterms:modified xsi:type="dcterms:W3CDTF">2024-04-29T16:48:22Z</dcterms:modified>
</cp:coreProperties>
</file>