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62" r:id="rId9"/>
    <p:sldId id="265" r:id="rId10"/>
    <p:sldId id="266" r:id="rId11"/>
    <p:sldId id="2146847063" r:id="rId12"/>
    <p:sldId id="267" r:id="rId13"/>
    <p:sldId id="268" r:id="rId14"/>
    <p:sldId id="2146847055" r:id="rId15"/>
    <p:sldId id="269" r:id="rId16"/>
    <p:sldId id="2146847059" r:id="rId17"/>
    <p:sldId id="2146847060" r:id="rId18"/>
    <p:sldId id="2146847061" r:id="rId19"/>
    <p:sldId id="2146847064"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goravsingh01/ACITE-Internship.gi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rgbClr val="0070C0"/>
                </a:solidFill>
              </a:rPr>
              <a:t>Intelligent Classification of Rural Infrastructure Projects</a:t>
            </a:r>
            <a:endParaRPr lang="en-US" b="1" dirty="0">
              <a:solidFill>
                <a:srgbClr val="0070C0"/>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ACITE INTERNSHIP</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Name-Gorav Singh</a:t>
            </a:r>
          </a:p>
          <a:p>
            <a:r>
              <a:rPr lang="en-US" sz="2000" b="1" dirty="0">
                <a:solidFill>
                  <a:schemeClr val="accent1">
                    <a:lumMod val="75000"/>
                  </a:schemeClr>
                </a:solidFill>
                <a:latin typeface="Arial"/>
                <a:cs typeface="Arial"/>
              </a:rPr>
              <a:t>College Name-Graphic Era Hill University</a:t>
            </a:r>
          </a:p>
          <a:p>
            <a:r>
              <a:rPr lang="en-US" sz="2000" b="1" dirty="0">
                <a:solidFill>
                  <a:schemeClr val="accent1">
                    <a:lumMod val="75000"/>
                  </a:schemeClr>
                </a:solidFill>
                <a:latin typeface="Arial"/>
                <a:cs typeface="Arial"/>
              </a:rPr>
              <a:t>Department-CSE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developed solution accurately classifies rural infrastructure projects into their respective PMGSY schemes using a Batched Tree Ensemble Classifier (</a:t>
            </a:r>
            <a:r>
              <a:rPr lang="en-US" sz="2000" dirty="0" err="1"/>
              <a:t>XGBoost</a:t>
            </a:r>
            <a:r>
              <a:rPr lang="en-US" sz="2000" dirty="0"/>
              <a:t>) trained and deployed through IBM’s watsonx.ai studio with </a:t>
            </a:r>
            <a:r>
              <a:rPr lang="en-US" sz="2000" dirty="0" err="1"/>
              <a:t>AutoAI</a:t>
            </a:r>
            <a:r>
              <a:rPr lang="en-US" sz="2000" dirty="0"/>
              <a:t>. The model leverages a range of physical, financial, and geographic project attributes, with </a:t>
            </a:r>
            <a:r>
              <a:rPr lang="en-US" sz="2000" dirty="0" err="1"/>
              <a:t>AutoAI</a:t>
            </a:r>
            <a:r>
              <a:rPr lang="en-US" sz="2000" dirty="0"/>
              <a:t> automating feature extraction, model selection, preprocessing, and hyperparameter optimization. The classifier achieves an impressive overall accuracy of 91.8%, with class-wise precision and recall values notably high for most schemes (especially PM-JANMAN and PMGSY-I), but challenges were observed with the RCPLWEA class, which exhibited lower recall despite high precision.</a:t>
            </a:r>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10000"/>
          </a:bodyPr>
          <a:lstStyle/>
          <a:p>
            <a:r>
              <a:rPr lang="en-US" dirty="0"/>
              <a:t>Integration of Richer Data Sources</a:t>
            </a:r>
          </a:p>
          <a:p>
            <a:pPr lvl="1"/>
            <a:r>
              <a:rPr lang="en-US" dirty="0"/>
              <a:t>Incorporate real-time monitoring data, satellite imagery, and detailed contractor performance metrics to further enhance feature quality and prediction accuracy.</a:t>
            </a:r>
          </a:p>
          <a:p>
            <a:pPr lvl="1"/>
            <a:r>
              <a:rPr lang="en-US" dirty="0"/>
              <a:t>Encourage standardized and automated data collection across all states and agencies to ensure consistency.</a:t>
            </a:r>
          </a:p>
          <a:p>
            <a:r>
              <a:rPr lang="en-US" dirty="0"/>
              <a:t>Resolving Class Imbalance</a:t>
            </a:r>
          </a:p>
          <a:p>
            <a:pPr lvl="1"/>
            <a:r>
              <a:rPr lang="en-US" dirty="0"/>
              <a:t>Proactively gather more data for underrepresented schemes (especially RCPLWEA) to improve recall and achieve consistent classification performance across all PMGSY schemes.</a:t>
            </a:r>
          </a:p>
          <a:p>
            <a:r>
              <a:rPr lang="en-US" dirty="0"/>
              <a:t>Explainable and Transparent AI</a:t>
            </a:r>
          </a:p>
          <a:p>
            <a:pPr lvl="1"/>
            <a:r>
              <a:rPr lang="en-US" dirty="0"/>
              <a:t>Embed explainable AI components within the user interface so decision-makers can understand the rationale behind each scheme classification, building greater trust and accountability.</a:t>
            </a:r>
          </a:p>
          <a:p>
            <a:r>
              <a:rPr lang="en-US" dirty="0"/>
              <a:t>Continuous Learning with Feedback Loops</a:t>
            </a:r>
          </a:p>
          <a:p>
            <a:pPr lvl="1"/>
            <a:r>
              <a:rPr lang="en-US" dirty="0"/>
              <a:t>Establish mechanisms for end-users to provide real-time feedback or corrections, which can be used to retrain and refine the model—keeping it adaptive to changes in policy or project characteristics.</a:t>
            </a:r>
          </a:p>
          <a:p>
            <a:r>
              <a:rPr lang="en-US" dirty="0"/>
              <a:t>Expansion to Other Infrastructure Domains</a:t>
            </a:r>
          </a:p>
          <a:p>
            <a:pPr lvl="1"/>
            <a:r>
              <a:rPr lang="en-US" dirty="0"/>
              <a:t>Extend the platform to classify and monitor additional types of rural projects, such as water, electrification, or health care infrastructure, thereby broadening its impact.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i="1" dirty="0"/>
              <a:t>A Novel Multi-Category Machine Learning Model Using </a:t>
            </a:r>
            <a:r>
              <a:rPr lang="en-US" i="1" dirty="0" err="1"/>
              <a:t>XGBoost</a:t>
            </a:r>
            <a:r>
              <a:rPr lang="en-US" dirty="0"/>
              <a:t> (2022). Explores </a:t>
            </a:r>
            <a:r>
              <a:rPr lang="en-US" dirty="0" err="1"/>
              <a:t>XGBoost's</a:t>
            </a:r>
            <a:r>
              <a:rPr lang="en-US" dirty="0"/>
              <a:t> superiority over traditional algorithms for multi-class classification, confirming its suitability for applications like scheme classification where data is structured and feature-rich.</a:t>
            </a:r>
          </a:p>
          <a:p>
            <a:r>
              <a:rPr lang="en-US" dirty="0" err="1"/>
              <a:t>Paperguide</a:t>
            </a:r>
            <a:r>
              <a:rPr lang="en-US" dirty="0"/>
              <a:t>. </a:t>
            </a:r>
            <a:r>
              <a:rPr lang="en-US" i="1" dirty="0"/>
              <a:t>Top Research Papers on </a:t>
            </a:r>
            <a:r>
              <a:rPr lang="en-US" i="1" dirty="0" err="1"/>
              <a:t>XGBoost</a:t>
            </a:r>
            <a:r>
              <a:rPr lang="en-US" i="1" dirty="0"/>
              <a:t>.</a:t>
            </a:r>
            <a:r>
              <a:rPr lang="en-US" dirty="0"/>
              <a:t> Offers a curated overview of the most influential studies on the </a:t>
            </a:r>
            <a:r>
              <a:rPr lang="en-US" dirty="0" err="1"/>
              <a:t>XGBoost</a:t>
            </a:r>
            <a:r>
              <a:rPr lang="en-US" dirty="0"/>
              <a:t> algorithm, cementing best practices for its use in large-scale classification problems.</a:t>
            </a:r>
          </a:p>
          <a:p>
            <a:r>
              <a:rPr lang="en-US" i="1" dirty="0"/>
              <a:t>An extreme gradient boost based classification and regression tree...</a:t>
            </a:r>
            <a:r>
              <a:rPr lang="en-US" dirty="0"/>
              <a:t> Illustrates advanced implementations of </a:t>
            </a:r>
            <a:r>
              <a:rPr lang="en-US" dirty="0" err="1"/>
              <a:t>XGBoost</a:t>
            </a:r>
            <a:r>
              <a:rPr lang="en-US" dirty="0"/>
              <a:t> in ensemble classification contexts similar to those used in your solution.</a:t>
            </a: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62557231-AA73-E57C-A7D5-D8CB957B75A2}"/>
              </a:ext>
            </a:extLst>
          </p:cNvPr>
          <p:cNvPicPr>
            <a:picLocks noGrp="1" noChangeAspect="1"/>
          </p:cNvPicPr>
          <p:nvPr>
            <p:ph idx="1"/>
          </p:nvPr>
        </p:nvPicPr>
        <p:blipFill>
          <a:blip r:embed="rId2"/>
          <a:stretch>
            <a:fillRect/>
          </a:stretch>
        </p:blipFill>
        <p:spPr>
          <a:xfrm>
            <a:off x="2961413" y="1301750"/>
            <a:ext cx="6269173" cy="4673600"/>
          </a:xfrm>
        </p:spPr>
      </p:pic>
    </p:spTree>
    <p:extLst>
      <p:ext uri="{BB962C8B-B14F-4D97-AF65-F5344CB8AC3E}">
        <p14:creationId xmlns:p14="http://schemas.microsoft.com/office/powerpoint/2010/main" val="38473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B462CBC3-44A1-0CAE-07C6-5E42B49D039F}"/>
              </a:ext>
            </a:extLst>
          </p:cNvPr>
          <p:cNvPicPr>
            <a:picLocks noGrp="1" noChangeAspect="1"/>
          </p:cNvPicPr>
          <p:nvPr>
            <p:ph idx="1"/>
          </p:nvPr>
        </p:nvPicPr>
        <p:blipFill>
          <a:blip r:embed="rId2"/>
          <a:stretch>
            <a:fillRect/>
          </a:stretch>
        </p:blipFill>
        <p:spPr>
          <a:xfrm>
            <a:off x="2961475" y="1301750"/>
            <a:ext cx="6269050" cy="4673600"/>
          </a:xfrm>
        </p:spPr>
      </p:pic>
    </p:spTree>
    <p:extLst>
      <p:ext uri="{BB962C8B-B14F-4D97-AF65-F5344CB8AC3E}">
        <p14:creationId xmlns:p14="http://schemas.microsoft.com/office/powerpoint/2010/main" val="412871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CC55CFC3-A09F-DE53-37A4-43353EB13FDA}"/>
              </a:ext>
            </a:extLst>
          </p:cNvPr>
          <p:cNvPicPr>
            <a:picLocks noGrp="1" noChangeAspect="1"/>
          </p:cNvPicPr>
          <p:nvPr>
            <p:ph idx="1"/>
          </p:nvPr>
        </p:nvPicPr>
        <p:blipFill>
          <a:blip r:embed="rId2"/>
          <a:stretch>
            <a:fillRect/>
          </a:stretch>
        </p:blipFill>
        <p:spPr>
          <a:xfrm>
            <a:off x="2282684" y="1301750"/>
            <a:ext cx="7626631" cy="4673600"/>
          </a:xfrm>
        </p:spPr>
      </p:pic>
    </p:spTree>
    <p:extLst>
      <p:ext uri="{BB962C8B-B14F-4D97-AF65-F5344CB8AC3E}">
        <p14:creationId xmlns:p14="http://schemas.microsoft.com/office/powerpoint/2010/main" val="217185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3CA74-D52E-40BD-8752-3AE5C391F65F}"/>
              </a:ext>
            </a:extLst>
          </p:cNvPr>
          <p:cNvSpPr>
            <a:spLocks noGrp="1"/>
          </p:cNvSpPr>
          <p:nvPr>
            <p:ph type="title"/>
          </p:nvPr>
        </p:nvSpPr>
        <p:spPr/>
        <p:txBody>
          <a:bodyPr/>
          <a:lstStyle/>
          <a:p>
            <a:r>
              <a:rPr lang="en-IN" dirty="0">
                <a:solidFill>
                  <a:schemeClr val="accent1"/>
                </a:solidFill>
              </a:rPr>
              <a:t>GITHUB LINK</a:t>
            </a:r>
            <a:endParaRPr lang="en-IN" dirty="0"/>
          </a:p>
        </p:txBody>
      </p:sp>
      <p:sp>
        <p:nvSpPr>
          <p:cNvPr id="3" name="Content Placeholder 2">
            <a:extLst>
              <a:ext uri="{FF2B5EF4-FFF2-40B4-BE49-F238E27FC236}">
                <a16:creationId xmlns:a16="http://schemas.microsoft.com/office/drawing/2014/main" id="{E29CA81C-60A8-873A-829B-47BBAE084733}"/>
              </a:ext>
            </a:extLst>
          </p:cNvPr>
          <p:cNvSpPr>
            <a:spLocks noGrp="1"/>
          </p:cNvSpPr>
          <p:nvPr>
            <p:ph idx="1"/>
          </p:nvPr>
        </p:nvSpPr>
        <p:spPr/>
        <p:txBody>
          <a:bodyPr/>
          <a:lstStyle/>
          <a:p>
            <a:pPr marL="0" indent="0">
              <a:buNone/>
            </a:pPr>
            <a:r>
              <a:rPr lang="en-IN" dirty="0">
                <a:hlinkClick r:id="rId2"/>
              </a:rPr>
              <a:t>https://github.com/goravsingh01/ACITE-Internship.git</a:t>
            </a:r>
            <a:endParaRPr lang="en-IN" dirty="0"/>
          </a:p>
        </p:txBody>
      </p:sp>
    </p:spTree>
    <p:extLst>
      <p:ext uri="{BB962C8B-B14F-4D97-AF65-F5344CB8AC3E}">
        <p14:creationId xmlns:p14="http://schemas.microsoft.com/office/powerpoint/2010/main" val="1066199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b="1" dirty="0"/>
              <a:t>India’s Pradhan Mantri Gram Sadak Yojana (PMGSY) has improved rural connectivity through various phases and schemes, each with different goals and features. With thousands of road and bridge projects underway, officials face the daunting task of manually sorting each project into its proper scheme for effective oversight and funding. This process is slow and often inaccurate. The challenge is to design a smart machine learning model that can automatically and accurately classify these projects into the correct PMGSY scheme based on their physical and financial details, making project management faster and more reliable.</a:t>
            </a:r>
            <a:endParaRPr lang="en-IN" sz="24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endParaRPr lang="en-IN" sz="1200" b="1" dirty="0">
              <a:latin typeface="Calibri"/>
              <a:cs typeface="Calibri"/>
            </a:endParaRPr>
          </a:p>
          <a:p>
            <a:pPr marL="0" indent="0">
              <a:buNone/>
            </a:pPr>
            <a:r>
              <a:rPr lang="en-US" sz="1400" b="1" dirty="0"/>
              <a:t>The proposed system aims to address the challenge of automatically classifying rural infrastructure projects into their correct PMGSY scheme. This involves leveraging data analytics and machine learning techniques to analyze physical and financial project data and accurately identify each project's scheme. The solution will consist of components that streamline classification, support transparent decision-making, and enhance the efficiency of project monitoring and management.</a:t>
            </a:r>
            <a:endParaRPr lang="en-US" sz="1200" b="1" dirty="0"/>
          </a:p>
          <a:p>
            <a:pPr marL="305435" indent="-305435"/>
            <a:r>
              <a:rPr lang="en-IN" sz="1400" b="1" dirty="0">
                <a:latin typeface="Calibri"/>
                <a:ea typeface="+mn-lt"/>
                <a:cs typeface="+mn-lt"/>
              </a:rPr>
              <a:t>Data Collection:</a:t>
            </a:r>
            <a:endParaRPr lang="en-IN" sz="1400" b="1" dirty="0">
              <a:latin typeface="Calibri"/>
              <a:cs typeface="Calibri"/>
            </a:endParaRPr>
          </a:p>
          <a:p>
            <a:pPr marL="629920" lvl="1" indent="-305435"/>
            <a:r>
              <a:rPr lang="en-US" sz="1200" dirty="0"/>
              <a:t>Historical data on rural road and bridge infrastructure projects—including their physical and financial features along with their PMGSY scheme labels—was collected from the AI Kosh website.</a:t>
            </a:r>
            <a:endParaRPr lang="en-IN" sz="1200" b="1" dirty="0">
              <a:latin typeface="Calibri"/>
              <a:cs typeface="Calibri"/>
            </a:endParaRPr>
          </a:p>
          <a:p>
            <a:pPr marL="305435" indent="-305435"/>
            <a:r>
              <a:rPr lang="en-IN" sz="1400" b="1" dirty="0">
                <a:latin typeface="Calibri"/>
                <a:ea typeface="+mn-lt"/>
                <a:cs typeface="+mn-lt"/>
              </a:rPr>
              <a:t>Data Preprocessing:</a:t>
            </a:r>
            <a:endParaRPr lang="en-IN" sz="1400" b="1" dirty="0">
              <a:latin typeface="Calibri"/>
              <a:cs typeface="Calibri"/>
            </a:endParaRPr>
          </a:p>
          <a:p>
            <a:pPr marL="629920" lvl="1" indent="-305435"/>
            <a:r>
              <a:rPr lang="en-US" sz="1200" dirty="0"/>
              <a:t>Data was cleaned and preprocessed to handle missing values, outliers, and inconsistencies, all using </a:t>
            </a:r>
            <a:r>
              <a:rPr lang="en-US" sz="1200" dirty="0" err="1"/>
              <a:t>AutoAI</a:t>
            </a:r>
            <a:r>
              <a:rPr lang="en-US" sz="1200" dirty="0"/>
              <a:t> to ensure a streamlined and reproducible workflow.</a:t>
            </a:r>
            <a:endParaRPr lang="en-IN" sz="1200" b="1" dirty="0">
              <a:latin typeface="Calibri"/>
              <a:cs typeface="Calibri"/>
            </a:endParaRPr>
          </a:p>
          <a:p>
            <a:pPr marL="629920" lvl="1" indent="-305435"/>
            <a:r>
              <a:rPr lang="en-US" sz="1200" dirty="0"/>
              <a:t>Feature extraction was also performed automatically by </a:t>
            </a:r>
            <a:r>
              <a:rPr lang="en-US" sz="1200" dirty="0" err="1"/>
              <a:t>AutoAI</a:t>
            </a:r>
            <a:r>
              <a:rPr lang="en-US" sz="1200" dirty="0"/>
              <a:t>, selecting and engineering the most relevant attributes for model training.</a:t>
            </a:r>
            <a:endParaRPr lang="en-IN" sz="1200" b="1" dirty="0">
              <a:latin typeface="Calibri"/>
              <a:cs typeface="Calibri"/>
            </a:endParaRPr>
          </a:p>
          <a:p>
            <a:pPr marL="305435" indent="-305435"/>
            <a:r>
              <a:rPr lang="en-IN" sz="1400" b="1" dirty="0">
                <a:latin typeface="Calibri"/>
                <a:ea typeface="+mn-lt"/>
                <a:cs typeface="+mn-lt"/>
              </a:rPr>
              <a:t>Machine Learning Algorithm:</a:t>
            </a:r>
            <a:endParaRPr lang="en-IN" sz="1400" b="1" dirty="0">
              <a:latin typeface="Calibri"/>
              <a:cs typeface="Calibri"/>
            </a:endParaRPr>
          </a:p>
          <a:p>
            <a:pPr marL="629920" lvl="1" indent="-305435"/>
            <a:r>
              <a:rPr lang="en-US" sz="1200" dirty="0"/>
              <a:t>A batched tree ensemble classifier (specifically, an </a:t>
            </a:r>
            <a:r>
              <a:rPr lang="en-US" sz="1200" dirty="0" err="1"/>
              <a:t>XGBoost</a:t>
            </a:r>
            <a:r>
              <a:rPr lang="en-US" sz="1200" dirty="0"/>
              <a:t> classifier) was implemented to classify each project into the correct PMGSY scheme according to its characteristics.</a:t>
            </a:r>
            <a:endParaRPr lang="en-IN" sz="1200" b="1" dirty="0">
              <a:latin typeface="Calibri"/>
              <a:cs typeface="Calibri"/>
            </a:endParaRPr>
          </a:p>
          <a:p>
            <a:pPr marL="305435" indent="-305435"/>
            <a:r>
              <a:rPr lang="en-IN" sz="1400" b="1" dirty="0">
                <a:latin typeface="Calibri"/>
                <a:ea typeface="+mn-lt"/>
                <a:cs typeface="+mn-lt"/>
              </a:rPr>
              <a:t>Deployment:</a:t>
            </a:r>
            <a:endParaRPr lang="en-IN" sz="1400" b="1" dirty="0">
              <a:latin typeface="Calibri"/>
              <a:cs typeface="Calibri"/>
            </a:endParaRPr>
          </a:p>
          <a:p>
            <a:pPr marL="629920" lvl="1" indent="-305435"/>
            <a:r>
              <a:rPr lang="en-US" sz="1200" dirty="0"/>
              <a:t>The trained model was saved and deployed on IBM Cloud, allowing users to easily access, update, and utilize the classifier for new and ongoing projects.</a:t>
            </a:r>
            <a:endParaRPr lang="en-IN" sz="1200" b="1" dirty="0">
              <a:latin typeface="Calibri"/>
              <a:cs typeface="Calibri"/>
            </a:endParaRPr>
          </a:p>
          <a:p>
            <a:pPr marL="305435" indent="-305435"/>
            <a:r>
              <a:rPr lang="en-IN" sz="1400" b="1" dirty="0">
                <a:latin typeface="Calibri"/>
                <a:ea typeface="+mn-lt"/>
                <a:cs typeface="+mn-lt"/>
              </a:rPr>
              <a:t>Evaluation:</a:t>
            </a:r>
            <a:endParaRPr lang="en-IN" sz="1400" b="1" dirty="0">
              <a:latin typeface="Calibri"/>
              <a:cs typeface="Calibri"/>
            </a:endParaRPr>
          </a:p>
          <a:p>
            <a:pPr marL="629920" lvl="1" indent="-305435"/>
            <a:r>
              <a:rPr lang="en-US" sz="1200" dirty="0"/>
              <a:t>PM-JANMAN: Perfect classification with 100% precision and recall.</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969AD8-2F01-6F1F-B259-65A045F479D8}"/>
              </a:ext>
            </a:extLst>
          </p:cNvPr>
          <p:cNvSpPr>
            <a:spLocks noGrp="1"/>
          </p:cNvSpPr>
          <p:nvPr>
            <p:ph idx="1"/>
          </p:nvPr>
        </p:nvSpPr>
        <p:spPr>
          <a:xfrm>
            <a:off x="581192" y="813076"/>
            <a:ext cx="11029615" cy="5162274"/>
          </a:xfrm>
        </p:spPr>
        <p:txBody>
          <a:bodyPr anchor="t"/>
          <a:lstStyle/>
          <a:p>
            <a:pPr marL="629920" lvl="1" indent="-305435"/>
            <a:r>
              <a:rPr lang="en-US" sz="1200" dirty="0"/>
              <a:t>PMGSY-I: precision (98.6%) and recall (97.2%).</a:t>
            </a:r>
          </a:p>
          <a:p>
            <a:pPr marL="629920" lvl="1" indent="-305435"/>
            <a:r>
              <a:rPr lang="en-US" sz="1200" dirty="0"/>
              <a:t>PMGSY-II: precision (84.2%) and recall (94.1%).</a:t>
            </a:r>
          </a:p>
          <a:p>
            <a:pPr marL="629920" lvl="1" indent="-305435"/>
            <a:r>
              <a:rPr lang="en-US" sz="1200" dirty="0"/>
              <a:t>PMGSY-III: 92.3% precision and 87.0% recall.</a:t>
            </a:r>
          </a:p>
          <a:p>
            <a:pPr lvl="1"/>
            <a:r>
              <a:rPr lang="en-US" sz="1200" dirty="0"/>
              <a:t>RCPLWEA: Lower recall at 50%, but precision is high (100%) , indicating challenges in detecting this class accurately.</a:t>
            </a:r>
          </a:p>
          <a:p>
            <a:pPr lvl="1"/>
            <a:r>
              <a:rPr lang="en-US" sz="1200" dirty="0"/>
              <a:t>The model achieves an overall accuracy of 91.8%</a:t>
            </a:r>
          </a:p>
          <a:p>
            <a:pPr marL="0" indent="0">
              <a:buNone/>
            </a:pPr>
            <a:endParaRPr lang="en-US" dirty="0"/>
          </a:p>
          <a:p>
            <a:pPr marL="629920" lvl="1" indent="-305435"/>
            <a:endParaRPr lang="en-IN" sz="1200" dirty="0"/>
          </a:p>
          <a:p>
            <a:pPr>
              <a:lnSpc>
                <a:spcPct val="100000"/>
              </a:lnSpc>
            </a:pPr>
            <a:endParaRPr lang="en-IN" dirty="0"/>
          </a:p>
        </p:txBody>
      </p:sp>
      <p:pic>
        <p:nvPicPr>
          <p:cNvPr id="5" name="Picture 4">
            <a:extLst>
              <a:ext uri="{FF2B5EF4-FFF2-40B4-BE49-F238E27FC236}">
                <a16:creationId xmlns:a16="http://schemas.microsoft.com/office/drawing/2014/main" id="{E739E6A3-1FE6-A42F-C992-D548EB958229}"/>
              </a:ext>
            </a:extLst>
          </p:cNvPr>
          <p:cNvPicPr>
            <a:picLocks noChangeAspect="1"/>
          </p:cNvPicPr>
          <p:nvPr/>
        </p:nvPicPr>
        <p:blipFill>
          <a:blip r:embed="rId2"/>
          <a:stretch>
            <a:fillRect/>
          </a:stretch>
        </p:blipFill>
        <p:spPr>
          <a:xfrm>
            <a:off x="2566219" y="2654710"/>
            <a:ext cx="6863006" cy="3380382"/>
          </a:xfrm>
          <a:prstGeom prst="rect">
            <a:avLst/>
          </a:prstGeom>
        </p:spPr>
      </p:pic>
    </p:spTree>
    <p:extLst>
      <p:ext uri="{BB962C8B-B14F-4D97-AF65-F5344CB8AC3E}">
        <p14:creationId xmlns:p14="http://schemas.microsoft.com/office/powerpoint/2010/main" val="4034277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chor="t">
            <a:normAutofit fontScale="92500" lnSpcReduction="10000"/>
          </a:bodyPr>
          <a:lstStyle/>
          <a:p>
            <a:pPr marL="305435" indent="-305435"/>
            <a:r>
              <a:rPr lang="en-IN" sz="1800" b="1" dirty="0">
                <a:solidFill>
                  <a:srgbClr val="0F0F0F"/>
                </a:solidFill>
              </a:rPr>
              <a:t>System requirements</a:t>
            </a:r>
          </a:p>
          <a:p>
            <a:pPr lvl="1">
              <a:buFont typeface="Wingdings" panose="05000000000000000000" pitchFamily="2" charset="2"/>
              <a:buChar char="§"/>
            </a:pPr>
            <a:r>
              <a:rPr lang="en-US" dirty="0"/>
              <a:t>The modeling and deployment workflow leveraged IBM’s watsonx.ai studio on IBM Cloud, ensuring a secure, scalable, and user-friendly environment for machine learning.</a:t>
            </a:r>
          </a:p>
          <a:p>
            <a:pPr lvl="1">
              <a:buFont typeface="Wingdings" panose="05000000000000000000" pitchFamily="2" charset="2"/>
              <a:buChar char="§"/>
            </a:pPr>
            <a:r>
              <a:rPr lang="en-US" dirty="0" err="1"/>
              <a:t>AutoAI</a:t>
            </a:r>
            <a:r>
              <a:rPr lang="en-US" dirty="0"/>
              <a:t> automated and improved the tasks of data cleaning, feature engineering, pipeline selection, and model tuning—all within an integrated and easy-to-use cloud environment.</a:t>
            </a:r>
            <a:endParaRPr lang="en-IN" sz="1500" b="1" dirty="0">
              <a:solidFill>
                <a:srgbClr val="0F0F0F"/>
              </a:solidFill>
            </a:endParaRPr>
          </a:p>
          <a:p>
            <a:pPr marL="305435" indent="-305435"/>
            <a:r>
              <a:rPr lang="en-IN" sz="1800" b="1" dirty="0">
                <a:solidFill>
                  <a:srgbClr val="0F0F0F"/>
                </a:solidFill>
              </a:rPr>
              <a:t>Library required to build the model</a:t>
            </a:r>
          </a:p>
          <a:p>
            <a:pPr lvl="1">
              <a:buFont typeface="Wingdings" panose="05000000000000000000" pitchFamily="2" charset="2"/>
              <a:buChar char="§"/>
            </a:pPr>
            <a:r>
              <a:rPr lang="en-IN" dirty="0"/>
              <a:t>autoai-libs: Used for automated machine learning pipelines and feature engineering.</a:t>
            </a:r>
          </a:p>
          <a:p>
            <a:pPr lvl="1">
              <a:buFont typeface="Wingdings" panose="05000000000000000000" pitchFamily="2" charset="2"/>
              <a:buChar char="§"/>
            </a:pPr>
            <a:r>
              <a:rPr lang="en-IN" dirty="0" err="1"/>
              <a:t>lale</a:t>
            </a:r>
            <a:r>
              <a:rPr lang="en-IN" dirty="0"/>
              <a:t>: Facilitates automated pipeline composition.</a:t>
            </a:r>
          </a:p>
          <a:p>
            <a:pPr lvl="1">
              <a:buFont typeface="Wingdings" panose="05000000000000000000" pitchFamily="2" charset="2"/>
              <a:buChar char="§"/>
            </a:pPr>
            <a:r>
              <a:rPr lang="en-IN" dirty="0" err="1"/>
              <a:t>lightgbm</a:t>
            </a:r>
            <a:r>
              <a:rPr lang="en-IN" dirty="0"/>
              <a:t>: Provides fast gradient boosting for handling large datasets.</a:t>
            </a:r>
          </a:p>
          <a:p>
            <a:pPr lvl="1">
              <a:buFont typeface="Wingdings" panose="05000000000000000000" pitchFamily="2" charset="2"/>
              <a:buChar char="§"/>
            </a:pPr>
            <a:r>
              <a:rPr lang="en-IN" dirty="0" err="1"/>
              <a:t>numpy</a:t>
            </a:r>
            <a:r>
              <a:rPr lang="en-IN" dirty="0"/>
              <a:t>: Supports efficient array processing and numerical computations.</a:t>
            </a:r>
          </a:p>
          <a:p>
            <a:pPr lvl="1">
              <a:buFont typeface="Wingdings" panose="05000000000000000000" pitchFamily="2" charset="2"/>
              <a:buChar char="§"/>
            </a:pPr>
            <a:r>
              <a:rPr lang="en-IN" dirty="0"/>
              <a:t>pandas: Used for data manipulation and analysis.</a:t>
            </a:r>
          </a:p>
          <a:p>
            <a:pPr lvl="1">
              <a:buFont typeface="Wingdings" panose="05000000000000000000" pitchFamily="2" charset="2"/>
              <a:buChar char="§"/>
            </a:pPr>
            <a:r>
              <a:rPr lang="en-IN" dirty="0"/>
              <a:t>scikit-learn: Offers core machine learning algorithms, preprocessing tools, and evaluation metrics.</a:t>
            </a:r>
          </a:p>
          <a:p>
            <a:pPr lvl="1">
              <a:buFont typeface="Wingdings" panose="05000000000000000000" pitchFamily="2" charset="2"/>
              <a:buChar char="§"/>
            </a:pPr>
            <a:r>
              <a:rPr lang="en-IN" dirty="0" err="1"/>
              <a:t>scipy</a:t>
            </a:r>
            <a:r>
              <a:rPr lang="en-IN" dirty="0"/>
              <a:t>: Provides scientific and mathematical computing capabilities.</a:t>
            </a:r>
          </a:p>
          <a:p>
            <a:pPr lvl="1">
              <a:buFont typeface="Wingdings" panose="05000000000000000000" pitchFamily="2" charset="2"/>
              <a:buChar char="§"/>
            </a:pPr>
            <a:r>
              <a:rPr lang="en-IN" dirty="0" err="1"/>
              <a:t>snapml</a:t>
            </a:r>
            <a:r>
              <a:rPr lang="en-IN" dirty="0"/>
              <a:t>: High-performance machine learning library for faster training.</a:t>
            </a:r>
          </a:p>
          <a:p>
            <a:pPr lvl="1">
              <a:buFont typeface="Wingdings" panose="05000000000000000000" pitchFamily="2" charset="2"/>
              <a:buChar char="§"/>
            </a:pPr>
            <a:r>
              <a:rPr lang="en-IN" dirty="0" err="1"/>
              <a:t>xgboost</a:t>
            </a:r>
            <a:r>
              <a:rPr lang="en-IN" dirty="0"/>
              <a:t>: Implements scalable and portable gradient boosting for classification tasks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845574"/>
            <a:ext cx="11029615" cy="5781368"/>
          </a:xfrm>
        </p:spPr>
        <p:txBody>
          <a:bodyPr>
            <a:normAutofit lnSpcReduction="10000"/>
          </a:bodyPr>
          <a:lstStyle/>
          <a:p>
            <a:pPr marL="0" indent="0">
              <a:buNone/>
            </a:pPr>
            <a:endParaRPr lang="en-IN" sz="1400" dirty="0"/>
          </a:p>
          <a:p>
            <a:pPr marL="305435" indent="-305435"/>
            <a:r>
              <a:rPr lang="en-IN" b="1" dirty="0">
                <a:ea typeface="+mn-lt"/>
                <a:cs typeface="+mn-lt"/>
              </a:rPr>
              <a:t>Algorithm Selection:</a:t>
            </a:r>
            <a:endParaRPr lang="en-IN" dirty="0"/>
          </a:p>
          <a:p>
            <a:pPr marL="629920" lvl="1" indent="-305435"/>
            <a:r>
              <a:rPr lang="en-US" dirty="0"/>
              <a:t>We selected the Batched Tree Ensemble Classifier (</a:t>
            </a:r>
            <a:r>
              <a:rPr lang="en-US" dirty="0" err="1"/>
              <a:t>XGBoost</a:t>
            </a:r>
            <a:r>
              <a:rPr lang="en-US" dirty="0"/>
              <a:t>) as our core algorithm for classifying rural infrastructure projects under the correct PMGSY scheme. </a:t>
            </a:r>
            <a:r>
              <a:rPr lang="en-US" dirty="0" err="1"/>
              <a:t>XGBoost</a:t>
            </a:r>
            <a:r>
              <a:rPr lang="en-US" dirty="0"/>
              <a:t> excels at handling structured, tabular data with diverse features, offers robust handling of missing values, and can capture complex, non-linear relationships between project characteristics and scheme types. Its built-in support for feature importance ranking and hyperparameter optimization aligns well with the problem’s need for accurate, scalable, and transparent classification.</a:t>
            </a:r>
            <a:endParaRPr lang="en-IN" dirty="0"/>
          </a:p>
          <a:p>
            <a:pPr marL="305435" indent="-305435"/>
            <a:r>
              <a:rPr lang="en-IN" b="1" dirty="0">
                <a:ea typeface="+mn-lt"/>
                <a:cs typeface="+mn-lt"/>
              </a:rPr>
              <a:t>Data Input:</a:t>
            </a:r>
            <a:endParaRPr lang="en-US" sz="2200" dirty="0"/>
          </a:p>
          <a:p>
            <a:pPr lvl="1">
              <a:buFont typeface="Wingdings" panose="05000000000000000000" pitchFamily="2" charset="2"/>
              <a:buChar char="§"/>
            </a:pPr>
            <a:r>
              <a:rPr lang="en-US" dirty="0"/>
              <a:t>Physical attributes (e.g., project type—road or bridge, project length)</a:t>
            </a:r>
          </a:p>
          <a:p>
            <a:pPr lvl="1">
              <a:buFont typeface="Wingdings" panose="05000000000000000000" pitchFamily="2" charset="2"/>
              <a:buChar char="§"/>
            </a:pPr>
            <a:r>
              <a:rPr lang="en-US" dirty="0"/>
              <a:t>Financial details (e.g., total and per kilometer estimated cost, funding allocation)</a:t>
            </a:r>
          </a:p>
          <a:p>
            <a:pPr lvl="1">
              <a:buFont typeface="Wingdings" panose="05000000000000000000" pitchFamily="2" charset="2"/>
              <a:buChar char="§"/>
            </a:pPr>
            <a:r>
              <a:rPr lang="en-US" dirty="0"/>
              <a:t>These inputs were selected and refined by IBM’s </a:t>
            </a:r>
            <a:r>
              <a:rPr lang="en-US" dirty="0" err="1"/>
              <a:t>AutoAI</a:t>
            </a:r>
            <a:r>
              <a:rPr lang="en-US" dirty="0"/>
              <a:t>, ensuring the most relevant characteristics are used for optimal classification performance.</a:t>
            </a:r>
            <a:endParaRPr lang="en-IN" dirty="0"/>
          </a:p>
          <a:p>
            <a:pPr marL="305435" indent="-305435"/>
            <a:r>
              <a:rPr lang="en-IN" b="1" dirty="0">
                <a:ea typeface="+mn-lt"/>
                <a:cs typeface="+mn-lt"/>
              </a:rPr>
              <a:t>Training Process:</a:t>
            </a:r>
            <a:endParaRPr lang="en-IN" dirty="0"/>
          </a:p>
          <a:p>
            <a:pPr marL="629920" lvl="1" indent="-305435"/>
            <a:r>
              <a:rPr lang="en-US" dirty="0"/>
              <a:t>The training phase uses historical data from completed project each tagged with its true PMGSY scheme classification. </a:t>
            </a:r>
            <a:r>
              <a:rPr lang="en-US" dirty="0" err="1"/>
              <a:t>AutoAI</a:t>
            </a:r>
            <a:r>
              <a:rPr lang="en-US" dirty="0"/>
              <a:t> handles all stages, including:</a:t>
            </a:r>
          </a:p>
          <a:p>
            <a:pPr marL="899920" lvl="2" indent="-305435">
              <a:buFont typeface="Arial" panose="020B0604020202020204" pitchFamily="34" charset="0"/>
              <a:buChar char="•"/>
            </a:pPr>
            <a:r>
              <a:rPr lang="en-US" dirty="0"/>
              <a:t>Cleaning data and addressing missing values</a:t>
            </a:r>
          </a:p>
          <a:p>
            <a:pPr marL="899920" lvl="2" indent="-305435">
              <a:buFont typeface="Arial" panose="020B0604020202020204" pitchFamily="34" charset="0"/>
              <a:buChar char="•"/>
            </a:pPr>
            <a:r>
              <a:rPr lang="en-IN" dirty="0"/>
              <a:t>Automatic feature extraction/selection</a:t>
            </a:r>
          </a:p>
          <a:p>
            <a:pPr marL="899920" lvl="2" indent="-305435">
              <a:buFont typeface="Arial" panose="020B0604020202020204" pitchFamily="34" charset="0"/>
              <a:buChar char="•"/>
            </a:pPr>
            <a:r>
              <a:rPr lang="en-IN" dirty="0"/>
              <a:t>Pipeline and model selection</a:t>
            </a:r>
          </a:p>
          <a:p>
            <a:pPr marL="899920" lvl="2" indent="-305435">
              <a:buFont typeface="Arial" panose="020B0604020202020204" pitchFamily="34" charset="0"/>
              <a:buChar char="•"/>
            </a:pPr>
            <a:r>
              <a:rPr lang="en-IN" dirty="0"/>
              <a:t>Hyperparameter optimization via cross-validation</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6DECCD-0D2C-1164-0596-4999C9F131A0}"/>
              </a:ext>
            </a:extLst>
          </p:cNvPr>
          <p:cNvSpPr>
            <a:spLocks noGrp="1"/>
          </p:cNvSpPr>
          <p:nvPr>
            <p:ph idx="1"/>
          </p:nvPr>
        </p:nvSpPr>
        <p:spPr>
          <a:xfrm>
            <a:off x="581192" y="757084"/>
            <a:ext cx="11029615" cy="5218266"/>
          </a:xfrm>
        </p:spPr>
        <p:txBody>
          <a:bodyPr anchor="t"/>
          <a:lstStyle/>
          <a:p>
            <a:pPr marL="305435" indent="-305435"/>
            <a:r>
              <a:rPr lang="en-IN" sz="1600" b="1" dirty="0">
                <a:ea typeface="+mn-lt"/>
                <a:cs typeface="+mn-lt"/>
              </a:rPr>
              <a:t>Prediction Process:</a:t>
            </a:r>
            <a:endParaRPr lang="en-IN" sz="1600" dirty="0"/>
          </a:p>
          <a:p>
            <a:pPr marL="629920" lvl="1" indent="-305435"/>
            <a:r>
              <a:rPr lang="en-US" dirty="0"/>
              <a:t>Once trained and deployed on IBM Cloud, the model predicts the correct PMGSY scheme for new projects. Users simply input relevant project details, and the model instantly classifies the project based on learned patterns in physical, financial, and geographic inputs. The prediction workflow benefits from </a:t>
            </a:r>
            <a:r>
              <a:rPr lang="en-US" dirty="0" err="1"/>
              <a:t>AutoAI’s</a:t>
            </a:r>
            <a:r>
              <a:rPr lang="en-US" dirty="0"/>
              <a:t> ability to update and retrain as new project data becomes available, keeping the system current and effective for future use.</a:t>
            </a:r>
            <a:endParaRPr lang="en-IN" dirty="0"/>
          </a:p>
          <a:p>
            <a:endParaRPr lang="en-IN" dirty="0"/>
          </a:p>
        </p:txBody>
      </p:sp>
      <p:pic>
        <p:nvPicPr>
          <p:cNvPr id="5" name="Picture 4">
            <a:extLst>
              <a:ext uri="{FF2B5EF4-FFF2-40B4-BE49-F238E27FC236}">
                <a16:creationId xmlns:a16="http://schemas.microsoft.com/office/drawing/2014/main" id="{64D318AC-7EFE-BD35-CFC0-1A23D970CEDD}"/>
              </a:ext>
            </a:extLst>
          </p:cNvPr>
          <p:cNvPicPr>
            <a:picLocks noChangeAspect="1"/>
          </p:cNvPicPr>
          <p:nvPr/>
        </p:nvPicPr>
        <p:blipFill>
          <a:blip r:embed="rId2"/>
          <a:stretch>
            <a:fillRect/>
          </a:stretch>
        </p:blipFill>
        <p:spPr>
          <a:xfrm>
            <a:off x="1297858" y="2094272"/>
            <a:ext cx="9419303" cy="4286864"/>
          </a:xfrm>
          <a:prstGeom prst="rect">
            <a:avLst/>
          </a:prstGeom>
        </p:spPr>
      </p:pic>
    </p:spTree>
    <p:extLst>
      <p:ext uri="{BB962C8B-B14F-4D97-AF65-F5344CB8AC3E}">
        <p14:creationId xmlns:p14="http://schemas.microsoft.com/office/powerpoint/2010/main" val="1953220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74CE7CE8-E7D9-3F01-DD18-59F525DD51B6}"/>
              </a:ext>
            </a:extLst>
          </p:cNvPr>
          <p:cNvPicPr>
            <a:picLocks noGrp="1" noChangeAspect="1"/>
          </p:cNvPicPr>
          <p:nvPr>
            <p:ph idx="1"/>
          </p:nvPr>
        </p:nvPicPr>
        <p:blipFill>
          <a:blip r:embed="rId2"/>
          <a:stretch>
            <a:fillRect/>
          </a:stretch>
        </p:blipFill>
        <p:spPr>
          <a:xfrm>
            <a:off x="581025" y="1613520"/>
            <a:ext cx="11029950" cy="4050059"/>
          </a:xfr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295</TotalTime>
  <Words>1272</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Wingdings</vt:lpstr>
      <vt:lpstr>Wingdings 2</vt:lpstr>
      <vt:lpstr>DividendVTI</vt:lpstr>
      <vt:lpstr>Intelligent Classification of Rural Infrastructure Projects</vt:lpstr>
      <vt:lpstr>OUTLINE</vt:lpstr>
      <vt:lpstr>Problem Statement</vt:lpstr>
      <vt:lpstr>Proposed Solution</vt:lpstr>
      <vt:lpstr>PowerPoint Presentation</vt:lpstr>
      <vt:lpstr>System  Approach</vt:lpstr>
      <vt:lpstr>Algorithm &amp; Deployment</vt:lpstr>
      <vt:lpstr>PowerPoint Presentation</vt:lpstr>
      <vt:lpstr>Result</vt:lpstr>
      <vt:lpstr>Conclusion</vt:lpstr>
      <vt:lpstr>PowerPoint Presentation</vt:lpstr>
      <vt:lpstr>References</vt:lpstr>
      <vt:lpstr>IBM Certifications</vt:lpstr>
      <vt:lpstr>IBM Certifications</vt:lpstr>
      <vt:lpstr>IBM Certifications</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Gorav Singh</cp:lastModifiedBy>
  <cp:revision>26</cp:revision>
  <dcterms:created xsi:type="dcterms:W3CDTF">2021-05-26T16:50:10Z</dcterms:created>
  <dcterms:modified xsi:type="dcterms:W3CDTF">2025-08-03T15:58:10Z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