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3" r:id="rId3"/>
    <p:sldId id="283" r:id="rId4"/>
    <p:sldId id="285" r:id="rId5"/>
    <p:sldId id="260" r:id="rId6"/>
    <p:sldId id="264" r:id="rId7"/>
    <p:sldId id="259" r:id="rId8"/>
    <p:sldId id="279" r:id="rId9"/>
    <p:sldId id="280" r:id="rId10"/>
    <p:sldId id="281" r:id="rId11"/>
    <p:sldId id="278" r:id="rId12"/>
    <p:sldId id="282" r:id="rId13"/>
    <p:sldId id="28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05D052-1CCB-4483-BEEE-68BC8F683CBA}">
          <p14:sldIdLst>
            <p14:sldId id="256"/>
            <p14:sldId id="263"/>
            <p14:sldId id="283"/>
            <p14:sldId id="285"/>
            <p14:sldId id="260"/>
            <p14:sldId id="264"/>
            <p14:sldId id="259"/>
            <p14:sldId id="279"/>
            <p14:sldId id="280"/>
            <p14:sldId id="281"/>
            <p14:sldId id="278"/>
            <p14:sldId id="282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ei Zheleznov" initials="SZ" lastIdx="1" clrIdx="0">
    <p:extLst>
      <p:ext uri="{19B8F6BF-5375-455C-9EA6-DF929625EA0E}">
        <p15:presenceInfo xmlns:p15="http://schemas.microsoft.com/office/powerpoint/2012/main" userId="S::Sergei_Zheleznov@epam.com::f31ffad8-8c49-4020-b900-3dc004948b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3T11:17:20.98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895DB-E61D-4CE9-9710-80DFE93F382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49D2-CA60-4E91-8A83-9389C3F7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26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7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4984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44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626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83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3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68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8970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5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5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2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9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2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3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1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2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20FD-E402-4000-8F17-E7D926A25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944" y="1904351"/>
            <a:ext cx="7766936" cy="1646302"/>
          </a:xfrm>
        </p:spPr>
        <p:txBody>
          <a:bodyPr/>
          <a:lstStyle/>
          <a:p>
            <a:r>
              <a:rPr lang="en-US" dirty="0"/>
              <a:t>Compute Resources</a:t>
            </a:r>
          </a:p>
        </p:txBody>
      </p:sp>
      <p:sp>
        <p:nvSpPr>
          <p:cNvPr id="4" name="AutoShape 2" descr="Image result for SAAS PAAS IAAS pyramid">
            <a:extLst>
              <a:ext uri="{FF2B5EF4-FFF2-40B4-BE49-F238E27FC236}">
                <a16:creationId xmlns:a16="http://schemas.microsoft.com/office/drawing/2014/main" id="{9C54437E-1EF3-41CD-905B-516C5C02C4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79477" y="277641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17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/>
          <a:lstStyle/>
          <a:p>
            <a:r>
              <a:rPr lang="en-US" sz="2400" dirty="0"/>
              <a:t>Block Storage vs Object Storage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8FB87A-E8A4-4486-BD8C-72094F182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61" y="3553175"/>
            <a:ext cx="7591933" cy="2901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EF5A1E-6657-4111-979D-F1B1CD3AD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61" y="1115768"/>
            <a:ext cx="3954586" cy="2168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E896AF-EF9B-4DB1-9914-FFDF9C55E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847" y="1115768"/>
            <a:ext cx="3954586" cy="151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AWs EBS picture">
            <a:extLst>
              <a:ext uri="{FF2B5EF4-FFF2-40B4-BE49-F238E27FC236}">
                <a16:creationId xmlns:a16="http://schemas.microsoft.com/office/drawing/2014/main" id="{19BA640A-1C7B-46A1-BFA8-279C94656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511" y="932688"/>
            <a:ext cx="3178206" cy="217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Integrated with EC2</a:t>
            </a:r>
          </a:p>
          <a:p>
            <a:r>
              <a:rPr lang="en-US" dirty="0"/>
              <a:t>Bandwidth varies in 0-14000 Mbit/s</a:t>
            </a:r>
          </a:p>
          <a:p>
            <a:r>
              <a:rPr lang="en-US" dirty="0"/>
              <a:t>Calculate IOPS (restrict IOPS per volume)</a:t>
            </a:r>
          </a:p>
          <a:p>
            <a:r>
              <a:rPr lang="en-US" dirty="0"/>
              <a:t>Serves SSD Persistence store (caches, DB)</a:t>
            </a:r>
          </a:p>
          <a:p>
            <a:r>
              <a:rPr lang="en-US" dirty="0"/>
              <a:t>HDD Persistence (streaming)</a:t>
            </a:r>
          </a:p>
          <a:p>
            <a:r>
              <a:rPr lang="en-US" dirty="0"/>
              <a:t>Snapshots</a:t>
            </a:r>
          </a:p>
          <a:p>
            <a:pPr lvl="1"/>
            <a:r>
              <a:rPr lang="en-US" dirty="0"/>
              <a:t>Full (copy to S3)</a:t>
            </a:r>
          </a:p>
          <a:p>
            <a:pPr lvl="1"/>
            <a:r>
              <a:rPr lang="en-US" dirty="0"/>
              <a:t>Backup</a:t>
            </a:r>
          </a:p>
          <a:p>
            <a:pPr lvl="1"/>
            <a:r>
              <a:rPr lang="en-US" dirty="0"/>
              <a:t>Recovery</a:t>
            </a:r>
          </a:p>
          <a:p>
            <a:pPr lvl="1"/>
            <a:r>
              <a:rPr lang="en-US" dirty="0"/>
              <a:t>Alarms (IOPS)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Availability zone placement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/>
          <a:lstStyle/>
          <a:p>
            <a:r>
              <a:rPr lang="en-US" dirty="0"/>
              <a:t>EBS (Elastic Block Store) volumes</a:t>
            </a:r>
          </a:p>
        </p:txBody>
      </p:sp>
      <p:pic>
        <p:nvPicPr>
          <p:cNvPr id="1028" name="Picture 4" descr="Image result for AWs EBS picture">
            <a:extLst>
              <a:ext uri="{FF2B5EF4-FFF2-40B4-BE49-F238E27FC236}">
                <a16:creationId xmlns:a16="http://schemas.microsoft.com/office/drawing/2014/main" id="{2FC35C1D-1CF5-41B6-9618-B7CB51745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212" y="3239647"/>
            <a:ext cx="485775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7877AE-4115-4090-995D-64E6636EE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488" y="1570121"/>
            <a:ext cx="1943414" cy="125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5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/>
          <a:lstStyle/>
          <a:p>
            <a:r>
              <a:rPr lang="en-US" sz="2400"/>
              <a:t>Back-up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548F7B-5D10-43CF-AFDB-0C738AB57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39" y="1823720"/>
            <a:ext cx="7018215" cy="424768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CB4D87-EEC6-4BB9-ADD5-FA337EA6B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665" y="1070708"/>
            <a:ext cx="1180669" cy="1193433"/>
          </a:xfrm>
          <a:prstGeom prst="rect">
            <a:avLst/>
          </a:prstGeom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1CF2434-B952-4462-8834-098B00D9ABE4}"/>
              </a:ext>
            </a:extLst>
          </p:cNvPr>
          <p:cNvCxnSpPr>
            <a:endCxn id="6" idx="0"/>
          </p:cNvCxnSpPr>
          <p:nvPr/>
        </p:nvCxnSpPr>
        <p:spPr>
          <a:xfrm rot="10800000" flipV="1">
            <a:off x="3782648" y="1391138"/>
            <a:ext cx="2618153" cy="4325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Down 7">
            <a:extLst>
              <a:ext uri="{FF2B5EF4-FFF2-40B4-BE49-F238E27FC236}">
                <a16:creationId xmlns:a16="http://schemas.microsoft.com/office/drawing/2014/main" id="{94D29CBE-F6B1-4064-9CF2-3109499E0A72}"/>
              </a:ext>
            </a:extLst>
          </p:cNvPr>
          <p:cNvSpPr/>
          <p:nvPr/>
        </p:nvSpPr>
        <p:spPr>
          <a:xfrm>
            <a:off x="3688861" y="1922792"/>
            <a:ext cx="187569" cy="242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4E44F-D1A2-4E4C-9BA3-BB2200DA4F34}"/>
              </a:ext>
            </a:extLst>
          </p:cNvPr>
          <p:cNvSpPr txBox="1"/>
          <p:nvPr/>
        </p:nvSpPr>
        <p:spPr>
          <a:xfrm>
            <a:off x="1320776" y="1021805"/>
            <a:ext cx="442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EBS time-based snapshot for a block only</a:t>
            </a:r>
          </a:p>
        </p:txBody>
      </p:sp>
    </p:spTree>
    <p:extLst>
      <p:ext uri="{BB962C8B-B14F-4D97-AF65-F5344CB8AC3E}">
        <p14:creationId xmlns:p14="http://schemas.microsoft.com/office/powerpoint/2010/main" val="193719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numCol="2"/>
          <a:lstStyle/>
          <a:p>
            <a:r>
              <a:rPr lang="en-US" dirty="0"/>
              <a:t>Add Keypair</a:t>
            </a:r>
          </a:p>
          <a:p>
            <a:r>
              <a:rPr lang="en-US" dirty="0"/>
              <a:t>Launch EC2 instance</a:t>
            </a:r>
          </a:p>
          <a:p>
            <a:r>
              <a:rPr lang="en-US" dirty="0"/>
              <a:t>Create or make Snapshot of EBS Volume</a:t>
            </a:r>
          </a:p>
          <a:p>
            <a:r>
              <a:rPr lang="en-US" dirty="0"/>
              <a:t>***SSH EC2 instance (generate SSH key with Putty generator and Import to Console .pub part)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Task</a:t>
            </a:r>
          </a:p>
        </p:txBody>
      </p:sp>
    </p:spTree>
    <p:extLst>
      <p:ext uri="{BB962C8B-B14F-4D97-AF65-F5344CB8AC3E}">
        <p14:creationId xmlns:p14="http://schemas.microsoft.com/office/powerpoint/2010/main" val="67644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E3AC979-55DE-4C18-9AC9-95109252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54373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/>
              </a:rPr>
              <a:t>Agenda</a:t>
            </a:r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4D2D2AF7-1CE5-45A9-92E1-B45283D2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9669"/>
            <a:ext cx="3622753" cy="3922867"/>
          </a:xfrm>
        </p:spPr>
        <p:txBody>
          <a:bodyPr/>
          <a:lstStyle/>
          <a:p>
            <a:r>
              <a:rPr lang="en-US" dirty="0"/>
              <a:t>EC2 / AMI Lifecycle</a:t>
            </a:r>
          </a:p>
          <a:p>
            <a:r>
              <a:rPr lang="en-US" dirty="0"/>
              <a:t>EBS volume</a:t>
            </a:r>
          </a:p>
          <a:p>
            <a:r>
              <a:rPr lang="en-US" dirty="0"/>
              <a:t>Security Groups</a:t>
            </a:r>
          </a:p>
          <a:p>
            <a:r>
              <a:rPr lang="en-US" dirty="0"/>
              <a:t>VPC</a:t>
            </a:r>
          </a:p>
          <a:p>
            <a:r>
              <a:rPr lang="en-US" dirty="0"/>
              <a:t>Sample AWS Architectures</a:t>
            </a:r>
          </a:p>
          <a:p>
            <a:r>
              <a:rPr lang="en-US" dirty="0"/>
              <a:t>EBS (Elastic Block Store) </a:t>
            </a:r>
          </a:p>
          <a:p>
            <a:r>
              <a:rPr lang="en-US" dirty="0"/>
              <a:t>EFS (File System)</a:t>
            </a:r>
          </a:p>
          <a:p>
            <a:r>
              <a:rPr lang="en-US" dirty="0"/>
              <a:t>S3 volumes</a:t>
            </a:r>
          </a:p>
        </p:txBody>
      </p:sp>
    </p:spTree>
    <p:extLst>
      <p:ext uri="{BB962C8B-B14F-4D97-AF65-F5344CB8AC3E}">
        <p14:creationId xmlns:p14="http://schemas.microsoft.com/office/powerpoint/2010/main" val="363556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E3AC979-55DE-4C18-9AC9-95109252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54373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/>
              </a:rPr>
              <a:t>EC2 / AMI Lifecycle</a:t>
            </a:r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4D2D2AF7-1CE5-45A9-92E1-B45283D2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23453"/>
            <a:ext cx="3622753" cy="3922867"/>
          </a:xfrm>
        </p:spPr>
        <p:txBody>
          <a:bodyPr/>
          <a:lstStyle/>
          <a:p>
            <a:r>
              <a:rPr lang="en-US" dirty="0"/>
              <a:t>Virtual machine</a:t>
            </a:r>
          </a:p>
          <a:p>
            <a:r>
              <a:rPr lang="en-US" dirty="0"/>
              <a:t>Machine Image</a:t>
            </a:r>
          </a:p>
          <a:p>
            <a:r>
              <a:rPr lang="en-US" dirty="0"/>
              <a:t>Ephemeral storage</a:t>
            </a:r>
          </a:p>
          <a:p>
            <a:r>
              <a:rPr lang="en-US" dirty="0"/>
              <a:t>Type = vCPU + Mem</a:t>
            </a:r>
          </a:p>
          <a:p>
            <a:r>
              <a:rPr lang="en-US" dirty="0"/>
              <a:t>EBS</a:t>
            </a:r>
          </a:p>
          <a:p>
            <a:r>
              <a:rPr lang="en-US" dirty="0"/>
              <a:t>Tags</a:t>
            </a:r>
          </a:p>
          <a:p>
            <a:r>
              <a:rPr lang="en-US" dirty="0"/>
              <a:t>EC2 &lt;-User Data (bootstrap)</a:t>
            </a:r>
          </a:p>
          <a:p>
            <a:r>
              <a:rPr lang="en-US" dirty="0"/>
              <a:t>Meta Data</a:t>
            </a:r>
          </a:p>
          <a:p>
            <a:endParaRPr lang="en-US" dirty="0"/>
          </a:p>
        </p:txBody>
      </p:sp>
      <p:pic>
        <p:nvPicPr>
          <p:cNvPr id="2050" name="Picture 2" descr="&#10;    The AMI lifecycle (create, register, launch, copy, deregister).&#10;   ">
            <a:extLst>
              <a:ext uri="{FF2B5EF4-FFF2-40B4-BE49-F238E27FC236}">
                <a16:creationId xmlns:a16="http://schemas.microsoft.com/office/drawing/2014/main" id="{13E7413A-AE8D-4064-830A-7D577E222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661" y="1543681"/>
            <a:ext cx="5304026" cy="213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58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E3AC979-55DE-4C18-9AC9-95109252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54373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/>
              </a:rPr>
              <a:t>EBS Volume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21661DF2-27CB-4B1E-ACA6-B6F07A24AFF1}"/>
              </a:ext>
            </a:extLst>
          </p:cNvPr>
          <p:cNvSpPr txBox="1">
            <a:spLocks/>
          </p:cNvSpPr>
          <p:nvPr/>
        </p:nvSpPr>
        <p:spPr>
          <a:xfrm>
            <a:off x="304800" y="1057309"/>
            <a:ext cx="11119104" cy="451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Persistence</a:t>
            </a:r>
          </a:p>
          <a:p>
            <a:r>
              <a:rPr lang="en-US" dirty="0"/>
              <a:t>Snapshots</a:t>
            </a:r>
          </a:p>
          <a:p>
            <a:pPr lvl="1"/>
            <a:r>
              <a:rPr lang="en-US" dirty="0"/>
              <a:t>full</a:t>
            </a:r>
          </a:p>
          <a:p>
            <a:pPr lvl="1"/>
            <a:r>
              <a:rPr lang="en-US" dirty="0"/>
              <a:t>Incremental</a:t>
            </a:r>
          </a:p>
          <a:p>
            <a:r>
              <a:rPr lang="en-US" dirty="0"/>
              <a:t>Provisioned IOPS</a:t>
            </a:r>
          </a:p>
          <a:p>
            <a:r>
              <a:rPr lang="en-US" dirty="0"/>
              <a:t>Availability zone placement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766947-7123-4C6E-88E4-80B0BBDAA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925" y="1129832"/>
            <a:ext cx="4064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3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484" y="1439864"/>
            <a:ext cx="3900130" cy="4511040"/>
          </a:xfrm>
        </p:spPr>
        <p:txBody>
          <a:bodyPr/>
          <a:lstStyle/>
          <a:p>
            <a:r>
              <a:rPr lang="en-US" dirty="0"/>
              <a:t>Configurable via API Router</a:t>
            </a:r>
          </a:p>
          <a:p>
            <a:r>
              <a:rPr lang="en-US" dirty="0"/>
              <a:t>You can have additional OS firewall</a:t>
            </a:r>
          </a:p>
          <a:p>
            <a:r>
              <a:rPr lang="en-US" dirty="0"/>
              <a:t>Elastic Network Interface</a:t>
            </a:r>
          </a:p>
          <a:p>
            <a:r>
              <a:rPr lang="en-US" dirty="0"/>
              <a:t>Limit of 250 rules per interface</a:t>
            </a:r>
          </a:p>
          <a:p>
            <a:r>
              <a:rPr lang="en-US" dirty="0"/>
              <a:t>Defines Inbound and Outbound ports mapping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Security Groups</a:t>
            </a:r>
          </a:p>
        </p:txBody>
      </p:sp>
      <p:pic>
        <p:nvPicPr>
          <p:cNvPr id="1026" name="Picture 2" descr="https://documents.lucidchart.com/documents/34de2e85-3a43-4d40-b7ec-d50ea4a1396e/pages/0_0?a=141&amp;x=149&amp;y=47&amp;w=1122&amp;h=726&amp;store=1&amp;accept=image%2F*&amp;auth=LCA%20473ad0b5faefdad23daf0dc2fe41dcd82e539771-ts%3D152030075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"/>
          <a:stretch/>
        </p:blipFill>
        <p:spPr bwMode="auto">
          <a:xfrm>
            <a:off x="4627248" y="1439864"/>
            <a:ext cx="5067566" cy="342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06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">
            <a:extLst>
              <a:ext uri="{FF2B5EF4-FFF2-40B4-BE49-F238E27FC236}">
                <a16:creationId xmlns:a16="http://schemas.microsoft.com/office/drawing/2014/main" id="{7F1FB26D-66CC-45E4-B126-1A4B7184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543739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/>
                <a:ea typeface="+mn-ea"/>
              </a:rPr>
              <a:t>VPC</a:t>
            </a:r>
          </a:p>
        </p:txBody>
      </p:sp>
      <p:pic>
        <p:nvPicPr>
          <p:cNvPr id="1026" name="Picture 2" descr="&#10;          A VPC with public and private subnets and a NAT gateway&#10;        ">
            <a:extLst>
              <a:ext uri="{FF2B5EF4-FFF2-40B4-BE49-F238E27FC236}">
                <a16:creationId xmlns:a16="http://schemas.microsoft.com/office/drawing/2014/main" id="{CA9E251D-7185-43BB-A64C-2B0579115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507" y="909318"/>
            <a:ext cx="6655975" cy="504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83B283A2-FDF1-4F7B-876A-54134CE27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84" y="1439864"/>
            <a:ext cx="11119104" cy="4511040"/>
          </a:xfrm>
        </p:spPr>
        <p:txBody>
          <a:bodyPr>
            <a:normAutofit/>
          </a:bodyPr>
          <a:lstStyle/>
          <a:p>
            <a:r>
              <a:rPr lang="en-US" dirty="0"/>
              <a:t>VPC</a:t>
            </a:r>
          </a:p>
          <a:p>
            <a:r>
              <a:rPr lang="en-US" dirty="0"/>
              <a:t>Region</a:t>
            </a:r>
          </a:p>
          <a:p>
            <a:r>
              <a:rPr lang="en-US" dirty="0"/>
              <a:t>Availability zone</a:t>
            </a:r>
          </a:p>
          <a:p>
            <a:r>
              <a:rPr lang="en-US" dirty="0"/>
              <a:t>Private Net</a:t>
            </a:r>
          </a:p>
          <a:p>
            <a:r>
              <a:rPr lang="en-US" dirty="0"/>
              <a:t>Public Net</a:t>
            </a:r>
          </a:p>
          <a:p>
            <a:r>
              <a:rPr lang="en-US" dirty="0"/>
              <a:t>Subnet</a:t>
            </a:r>
          </a:p>
          <a:p>
            <a:r>
              <a:rPr lang="en-US" dirty="0"/>
              <a:t>NAT</a:t>
            </a:r>
          </a:p>
          <a:p>
            <a:r>
              <a:rPr lang="en-US" dirty="0"/>
              <a:t>Route 53 (DNS)</a:t>
            </a:r>
          </a:p>
          <a:p>
            <a:r>
              <a:rPr lang="en-US" dirty="0"/>
              <a:t>Route table</a:t>
            </a:r>
          </a:p>
        </p:txBody>
      </p:sp>
    </p:spTree>
    <p:extLst>
      <p:ext uri="{BB962C8B-B14F-4D97-AF65-F5344CB8AC3E}">
        <p14:creationId xmlns:p14="http://schemas.microsoft.com/office/powerpoint/2010/main" val="325023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/>
          <a:lstStyle/>
          <a:p>
            <a:r>
              <a:rPr lang="en-US" sz="2400" dirty="0"/>
              <a:t>Sample AWS Architectures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0255B3-E876-4766-842F-2528D7E3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319212"/>
            <a:ext cx="79057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6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/>
          <a:lstStyle/>
          <a:p>
            <a:r>
              <a:rPr lang="en-US" sz="2400" dirty="0"/>
              <a:t>S3 vs EBS vs S3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89381-E6A8-49AE-B668-C7F735849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24" y="3329772"/>
            <a:ext cx="3971925" cy="33051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F76C50D-B9B3-48DE-A089-2A437207E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45" y="1319335"/>
            <a:ext cx="3655828" cy="187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3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/>
          <a:lstStyle/>
          <a:p>
            <a:r>
              <a:rPr lang="en-US" sz="2400" dirty="0"/>
              <a:t>IOPS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6DF9AE-C0F3-4161-95AB-7EBE657B8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16" y="1702428"/>
            <a:ext cx="4639932" cy="11186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95FACF-6D19-4BA5-8C63-78C450BE8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17" y="2822122"/>
            <a:ext cx="3781682" cy="2378209"/>
          </a:xfrm>
          <a:prstGeom prst="rect">
            <a:avLst/>
          </a:prstGeom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F34A53AB-17B7-43A1-8021-A1131A6C3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639" y="3355743"/>
            <a:ext cx="4109930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mazon Ember"/>
              </a:rPr>
              <a:t>Amazon EBS provides the following volume types: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mazon Ember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mazon Ember"/>
              </a:rPr>
              <a:t>- General Purpose SSD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gp2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mazon Ember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mazon Ember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mazon Ember"/>
              </a:rPr>
              <a:t>- Provisioned IOPS SSD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io1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mazon Ember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mazon Ember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mazon Ember"/>
              </a:rPr>
              <a:t>- Throughput Optimized HDD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mazon Ember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mazon Ember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mazon Ember"/>
              </a:rPr>
              <a:t>- Cold HDD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sc1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mazon Ember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0109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228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Amazon Ember</vt:lpstr>
      <vt:lpstr>Arial</vt:lpstr>
      <vt:lpstr>Arial Black</vt:lpstr>
      <vt:lpstr>Calibri</vt:lpstr>
      <vt:lpstr>Consolas</vt:lpstr>
      <vt:lpstr>Lucida Grande</vt:lpstr>
      <vt:lpstr>Trebuchet MS</vt:lpstr>
      <vt:lpstr>Wingdings 3</vt:lpstr>
      <vt:lpstr>Facet</vt:lpstr>
      <vt:lpstr>Compute Resources</vt:lpstr>
      <vt:lpstr>Agenda</vt:lpstr>
      <vt:lpstr>EC2 / AMI Lifecycle</vt:lpstr>
      <vt:lpstr>EBS Volume</vt:lpstr>
      <vt:lpstr>PowerPoint Presentation</vt:lpstr>
      <vt:lpstr>VPC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Course Introduction</dc:title>
  <dc:creator>Sergei Zheleznov</dc:creator>
  <cp:lastModifiedBy>Sergei Zheleznov</cp:lastModifiedBy>
  <cp:revision>84</cp:revision>
  <dcterms:created xsi:type="dcterms:W3CDTF">2019-07-22T07:16:12Z</dcterms:created>
  <dcterms:modified xsi:type="dcterms:W3CDTF">2019-10-03T08:32:16Z</dcterms:modified>
</cp:coreProperties>
</file>