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83" r:id="rId4"/>
    <p:sldId id="285" r:id="rId5"/>
    <p:sldId id="260" r:id="rId6"/>
    <p:sldId id="264" r:id="rId7"/>
    <p:sldId id="259" r:id="rId8"/>
    <p:sldId id="279" r:id="rId9"/>
    <p:sldId id="280" r:id="rId10"/>
    <p:sldId id="281" r:id="rId11"/>
    <p:sldId id="278" r:id="rId12"/>
    <p:sldId id="282"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83"/>
            <p14:sldId id="285"/>
            <p14:sldId id="260"/>
            <p14:sldId id="264"/>
            <p14:sldId id="259"/>
            <p14:sldId id="279"/>
            <p14:sldId id="280"/>
            <p14:sldId id="281"/>
            <p14:sldId id="278"/>
            <p14:sldId id="282"/>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3T11:17:20.986"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All AMIs are categorized as either </a:t>
            </a:r>
            <a:r>
              <a:rPr lang="en-US" sz="1200" b="0" i="1" kern="1200">
                <a:solidFill>
                  <a:schemeClr val="tx1"/>
                </a:solidFill>
                <a:effectLst/>
                <a:latin typeface="+mn-lt"/>
                <a:ea typeface="+mn-ea"/>
                <a:cs typeface="+mn-cs"/>
              </a:rPr>
              <a:t>backed by Amazon EBS</a:t>
            </a:r>
            <a:r>
              <a:rPr lang="en-US" sz="1200" b="0" i="0" kern="1200">
                <a:solidFill>
                  <a:schemeClr val="tx1"/>
                </a:solidFill>
                <a:effectLst/>
                <a:latin typeface="+mn-lt"/>
                <a:ea typeface="+mn-ea"/>
                <a:cs typeface="+mn-cs"/>
              </a:rPr>
              <a:t> or </a:t>
            </a:r>
            <a:r>
              <a:rPr lang="en-US" sz="1200" b="0" i="1" kern="1200">
                <a:solidFill>
                  <a:schemeClr val="tx1"/>
                </a:solidFill>
                <a:effectLst/>
                <a:latin typeface="+mn-lt"/>
                <a:ea typeface="+mn-ea"/>
                <a:cs typeface="+mn-cs"/>
              </a:rPr>
              <a:t>backed by instance store</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You </a:t>
            </a:r>
            <a:r>
              <a:rPr lang="en-US" sz="1200" b="0" i="0" kern="1200" dirty="0">
                <a:solidFill>
                  <a:schemeClr val="tx1"/>
                </a:solidFill>
                <a:effectLst/>
                <a:latin typeface="+mn-lt"/>
                <a:ea typeface="+mn-ea"/>
                <a:cs typeface="+mn-cs"/>
              </a:rPr>
              <a:t>can launch an instance from either an instance store-backed AMI or an Amazon EBS-backed AMI. The description of an AMI includes which type of AMI it is; you'll see the root device referred to in some places as either </a:t>
            </a:r>
            <a:r>
              <a:rPr lang="en-US" dirty="0" err="1"/>
              <a:t>ebs</a:t>
            </a:r>
            <a:r>
              <a:rPr lang="en-US" sz="1200" b="0" i="0" kern="1200" dirty="0">
                <a:solidFill>
                  <a:schemeClr val="tx1"/>
                </a:solidFill>
                <a:effectLst/>
                <a:latin typeface="+mn-lt"/>
                <a:ea typeface="+mn-ea"/>
                <a:cs typeface="+mn-cs"/>
              </a:rPr>
              <a:t> (for Amazon EBS-backed) or </a:t>
            </a:r>
            <a:r>
              <a:rPr lang="en-US" dirty="0"/>
              <a:t>instance store</a:t>
            </a:r>
            <a:r>
              <a:rPr lang="en-US" sz="1200" b="0" i="0" kern="1200" dirty="0">
                <a:solidFill>
                  <a:schemeClr val="tx1"/>
                </a:solidFill>
                <a:effectLst/>
                <a:latin typeface="+mn-lt"/>
                <a:ea typeface="+mn-ea"/>
                <a:cs typeface="+mn-cs"/>
              </a:rPr>
              <a:t> (for instance store-backed). This is important because there are significant differences between what you can do with each type of AMI. </a:t>
            </a:r>
          </a:p>
          <a:p>
            <a:r>
              <a:rPr lang="en-US" sz="1200" b="1" i="0" kern="1200" dirty="0" err="1">
                <a:solidFill>
                  <a:schemeClr val="tx1"/>
                </a:solidFill>
                <a:effectLst/>
                <a:latin typeface="+mn-lt"/>
                <a:ea typeface="+mn-ea"/>
                <a:cs typeface="+mn-cs"/>
              </a:rPr>
              <a:t>nstance</a:t>
            </a:r>
            <a:r>
              <a:rPr lang="en-US" sz="1200" b="1" i="0" kern="1200" dirty="0">
                <a:solidFill>
                  <a:schemeClr val="tx1"/>
                </a:solidFill>
                <a:effectLst/>
                <a:latin typeface="+mn-lt"/>
                <a:ea typeface="+mn-ea"/>
                <a:cs typeface="+mn-cs"/>
              </a:rPr>
              <a:t> Store-backed Instances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Instances that use instance stores for the root device automatically have one or more instance store volumes available, with one volume serving as the root device volume. When an instance is launched, the image that is used to boot the instance is copied to the root volume. Note that you can optionally use additional instance store volumes, depending on the instance type.</a:t>
            </a:r>
          </a:p>
          <a:p>
            <a:r>
              <a:rPr lang="en-US" sz="1200" b="0" i="0" kern="1200" dirty="0">
                <a:solidFill>
                  <a:schemeClr val="tx1"/>
                </a:solidFill>
                <a:effectLst/>
                <a:latin typeface="+mn-lt"/>
                <a:ea typeface="+mn-ea"/>
                <a:cs typeface="+mn-cs"/>
              </a:rPr>
              <a:t>Any data on the instance store volumes persists as long as the instance is running, but this data is deleted when the instance is terminated (instance store-backed instances do not support the </a:t>
            </a:r>
            <a:r>
              <a:rPr lang="en-US" sz="1200" b="1" i="0" kern="1200" dirty="0">
                <a:solidFill>
                  <a:schemeClr val="tx1"/>
                </a:solidFill>
                <a:effectLst/>
                <a:latin typeface="+mn-lt"/>
                <a:ea typeface="+mn-ea"/>
                <a:cs typeface="+mn-cs"/>
              </a:rPr>
              <a:t>Stop</a:t>
            </a:r>
            <a:r>
              <a:rPr lang="en-US" sz="1200" b="0" i="0" kern="1200" dirty="0">
                <a:solidFill>
                  <a:schemeClr val="tx1"/>
                </a:solidFill>
                <a:effectLst/>
                <a:latin typeface="+mn-lt"/>
                <a:ea typeface="+mn-ea"/>
                <a:cs typeface="+mn-cs"/>
              </a:rPr>
              <a:t> action) or if it fails (such as if an underlying drive has issues).</a:t>
            </a:r>
          </a:p>
          <a:p>
            <a:r>
              <a:rPr lang="en-US" sz="1200" b="0" i="0" kern="1200" dirty="0">
                <a:solidFill>
                  <a:schemeClr val="tx1"/>
                </a:solidFill>
                <a:effectLst/>
                <a:latin typeface="+mn-lt"/>
                <a:ea typeface="+mn-ea"/>
                <a:cs typeface="+mn-cs"/>
              </a:rPr>
              <a:t>After an instance store-backed instance fails or terminates, it cannot be restored. If you plan to use Amazon EC2 instance store-backed instances, we highly recommend that you distribute the data on your instance stores across multiple Availability Zones. You should also back up critical data from your instance store volumes to persistent storage on a regular basis.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Amazon EBS-backed Instances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Instances that use Amazon EBS for the root device automatically have an Amazon EBS volume attached. When you launch an Amazon EBS-backed instance, we create an Amazon EBS volume for each Amazon EBS snapshot referenced by the AMI you use. You can optionally use other Amazon EBS volumes or instance store volumes, depending on the instance type.</a:t>
            </a:r>
            <a:br>
              <a:rPr lang="en-US" dirty="0"/>
            </a:br>
            <a:r>
              <a:rPr lang="en-US" sz="1200" b="0" i="0" kern="1200" dirty="0">
                <a:solidFill>
                  <a:schemeClr val="tx1"/>
                </a:solidFill>
                <a:effectLst/>
                <a:latin typeface="+mn-lt"/>
                <a:ea typeface="+mn-ea"/>
                <a:cs typeface="+mn-cs"/>
              </a:rPr>
              <a:t>An Amazon EBS-backed instance can be stopped and later restarted without affecting data stored in the attached volumes. </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11</a:t>
            </a:fld>
            <a:endParaRPr lang="en-US"/>
          </a:p>
        </p:txBody>
      </p:sp>
    </p:spTree>
    <p:extLst>
      <p:ext uri="{BB962C8B-B14F-4D97-AF65-F5344CB8AC3E}">
        <p14:creationId xmlns:p14="http://schemas.microsoft.com/office/powerpoint/2010/main" val="355591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918970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04125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r>
              <a:rPr lang="en-US" dirty="0"/>
              <a:t>Compute Resources</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0"/>
            <a:ext cx="12192000" cy="932688"/>
          </a:xfrm>
        </p:spPr>
        <p:txBody>
          <a:bodyPr/>
          <a:lstStyle/>
          <a:p>
            <a:r>
              <a:rPr lang="en-US" sz="2400" dirty="0"/>
              <a:t>Block Storage vs Object Storage</a:t>
            </a:r>
            <a:endParaRPr lang="en-US" dirty="0"/>
          </a:p>
        </p:txBody>
      </p:sp>
      <p:pic>
        <p:nvPicPr>
          <p:cNvPr id="6" name="Picture 5">
            <a:extLst>
              <a:ext uri="{FF2B5EF4-FFF2-40B4-BE49-F238E27FC236}">
                <a16:creationId xmlns:a16="http://schemas.microsoft.com/office/drawing/2014/main" id="{4D8FB87A-E8A4-4486-BD8C-72094F182EC8}"/>
              </a:ext>
            </a:extLst>
          </p:cNvPr>
          <p:cNvPicPr>
            <a:picLocks noChangeAspect="1"/>
          </p:cNvPicPr>
          <p:nvPr/>
        </p:nvPicPr>
        <p:blipFill>
          <a:blip r:embed="rId2"/>
          <a:stretch>
            <a:fillRect/>
          </a:stretch>
        </p:blipFill>
        <p:spPr>
          <a:xfrm>
            <a:off x="539261" y="3553175"/>
            <a:ext cx="7591933" cy="2901780"/>
          </a:xfrm>
          <a:prstGeom prst="rect">
            <a:avLst/>
          </a:prstGeom>
        </p:spPr>
      </p:pic>
      <p:pic>
        <p:nvPicPr>
          <p:cNvPr id="8" name="Picture 7">
            <a:extLst>
              <a:ext uri="{FF2B5EF4-FFF2-40B4-BE49-F238E27FC236}">
                <a16:creationId xmlns:a16="http://schemas.microsoft.com/office/drawing/2014/main" id="{DAEF5A1E-6657-4111-979D-F1B1CD3AD39A}"/>
              </a:ext>
            </a:extLst>
          </p:cNvPr>
          <p:cNvPicPr>
            <a:picLocks noChangeAspect="1"/>
          </p:cNvPicPr>
          <p:nvPr/>
        </p:nvPicPr>
        <p:blipFill>
          <a:blip r:embed="rId3"/>
          <a:stretch>
            <a:fillRect/>
          </a:stretch>
        </p:blipFill>
        <p:spPr>
          <a:xfrm>
            <a:off x="539261" y="1115768"/>
            <a:ext cx="3954586" cy="2168085"/>
          </a:xfrm>
          <a:prstGeom prst="rect">
            <a:avLst/>
          </a:prstGeom>
        </p:spPr>
      </p:pic>
      <p:pic>
        <p:nvPicPr>
          <p:cNvPr id="9" name="Picture 8">
            <a:extLst>
              <a:ext uri="{FF2B5EF4-FFF2-40B4-BE49-F238E27FC236}">
                <a16:creationId xmlns:a16="http://schemas.microsoft.com/office/drawing/2014/main" id="{A1E896AF-EF9B-4DB1-9914-FFDF9C55E8C1}"/>
              </a:ext>
            </a:extLst>
          </p:cNvPr>
          <p:cNvPicPr>
            <a:picLocks noChangeAspect="1"/>
          </p:cNvPicPr>
          <p:nvPr/>
        </p:nvPicPr>
        <p:blipFill>
          <a:blip r:embed="rId4"/>
          <a:stretch>
            <a:fillRect/>
          </a:stretch>
        </p:blipFill>
        <p:spPr>
          <a:xfrm>
            <a:off x="4493847" y="1115768"/>
            <a:ext cx="3954586" cy="1517706"/>
          </a:xfrm>
          <a:prstGeom prst="rect">
            <a:avLst/>
          </a:prstGeom>
        </p:spPr>
      </p:pic>
    </p:spTree>
    <p:extLst>
      <p:ext uri="{BB962C8B-B14F-4D97-AF65-F5344CB8AC3E}">
        <p14:creationId xmlns:p14="http://schemas.microsoft.com/office/powerpoint/2010/main" val="7772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AWs EBS picture">
            <a:extLst>
              <a:ext uri="{FF2B5EF4-FFF2-40B4-BE49-F238E27FC236}">
                <a16:creationId xmlns:a16="http://schemas.microsoft.com/office/drawing/2014/main" id="{19BA640A-1C7B-46A1-BFA8-279C94656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511" y="932688"/>
            <a:ext cx="3178206" cy="217244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normAutofit fontScale="77500" lnSpcReduction="20000"/>
          </a:bodyPr>
          <a:lstStyle/>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Integrated with EC2</a:t>
            </a: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Bandwidth varies in 0-14000 Mbit/s</a:t>
            </a: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Calculate IOPS (restrict IOPS per volume)</a:t>
            </a: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Serves SSD Persistence store (caches, DB)</a:t>
            </a: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HDD Persistence (streaming)</a:t>
            </a: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Snapshots</a:t>
            </a:r>
          </a:p>
          <a:p>
            <a:pPr marL="742968" lvl="2" indent="-342900">
              <a:buFont typeface="Arial" panose="020B0604020202020204" pitchFamily="34" charset="0"/>
              <a:buChar char="•"/>
            </a:pPr>
            <a:r>
              <a:rPr lang="en-US" sz="1967" dirty="0">
                <a:solidFill>
                  <a:schemeClr val="tx1">
                    <a:lumMod val="75000"/>
                    <a:lumOff val="25000"/>
                  </a:schemeClr>
                </a:solidFill>
              </a:rPr>
              <a:t>Full (copy to S3)</a:t>
            </a:r>
          </a:p>
          <a:p>
            <a:pPr marL="742968" lvl="2" indent="-342900">
              <a:buFont typeface="Arial" panose="020B0604020202020204" pitchFamily="34" charset="0"/>
              <a:buChar char="•"/>
            </a:pPr>
            <a:r>
              <a:rPr lang="en-US" sz="1967" dirty="0">
                <a:solidFill>
                  <a:schemeClr val="tx1">
                    <a:lumMod val="75000"/>
                    <a:lumOff val="25000"/>
                  </a:schemeClr>
                </a:solidFill>
              </a:rPr>
              <a:t>Backup</a:t>
            </a:r>
          </a:p>
          <a:p>
            <a:pPr marL="742968" lvl="2" indent="-342900">
              <a:buFont typeface="Arial" panose="020B0604020202020204" pitchFamily="34" charset="0"/>
              <a:buChar char="•"/>
            </a:pPr>
            <a:r>
              <a:rPr lang="en-US" sz="1967" dirty="0">
                <a:solidFill>
                  <a:schemeClr val="tx1">
                    <a:lumMod val="75000"/>
                    <a:lumOff val="25000"/>
                  </a:schemeClr>
                </a:solidFill>
              </a:rPr>
              <a:t>Recovery</a:t>
            </a:r>
          </a:p>
          <a:p>
            <a:pPr marL="742968" lvl="2" indent="-342900">
              <a:buFont typeface="Arial" panose="020B0604020202020204" pitchFamily="34" charset="0"/>
              <a:buChar char="•"/>
            </a:pPr>
            <a:r>
              <a:rPr lang="en-US" sz="1967" dirty="0">
                <a:solidFill>
                  <a:schemeClr val="tx1">
                    <a:lumMod val="75000"/>
                    <a:lumOff val="25000"/>
                  </a:schemeClr>
                </a:solidFill>
              </a:rPr>
              <a:t>Alarms (IOPS)</a:t>
            </a:r>
          </a:p>
          <a:p>
            <a:pPr marL="342900" indent="-342900" defTabSz="457200">
              <a:spcBef>
                <a:spcPts val="1000"/>
              </a:spcBef>
              <a:spcAft>
                <a:spcPts val="0"/>
              </a:spcAft>
              <a:buClr>
                <a:schemeClr val="accent1"/>
              </a:buClr>
              <a:buSzPct val="80000"/>
              <a:buFont typeface="Wingdings 3" charset="2"/>
              <a:buChar char=""/>
            </a:pPr>
            <a:endParaRPr lang="en-US" sz="2100" dirty="0">
              <a:solidFill>
                <a:schemeClr val="tx1">
                  <a:lumMod val="75000"/>
                  <a:lumOff val="25000"/>
                </a:schemeClr>
              </a:solidFill>
            </a:endParaRPr>
          </a:p>
          <a:p>
            <a:pPr marL="342900" indent="-342900" defTabSz="457200">
              <a:spcBef>
                <a:spcPts val="1000"/>
              </a:spcBef>
              <a:spcAft>
                <a:spcPts val="0"/>
              </a:spcAft>
              <a:buClr>
                <a:schemeClr val="accent1"/>
              </a:buClr>
              <a:buSzPct val="80000"/>
              <a:buFont typeface="Wingdings 3" charset="2"/>
              <a:buChar char=""/>
            </a:pPr>
            <a:r>
              <a:rPr lang="en-US" sz="2100" dirty="0">
                <a:solidFill>
                  <a:schemeClr val="tx1">
                    <a:lumMod val="75000"/>
                    <a:lumOff val="25000"/>
                  </a:schemeClr>
                </a:solidFill>
              </a:rPr>
              <a:t>Availability zone placement</a:t>
            </a:r>
          </a:p>
          <a:p>
            <a:endParaRPr lang="en-US" dirty="0"/>
          </a:p>
        </p:txBody>
      </p:sp>
      <p:sp>
        <p:nvSpPr>
          <p:cNvPr id="3" name="Text Placeholder 2"/>
          <p:cNvSpPr>
            <a:spLocks noGrp="1"/>
          </p:cNvSpPr>
          <p:nvPr>
            <p:ph type="body" sz="quarter" idx="10"/>
          </p:nvPr>
        </p:nvSpPr>
        <p:spPr>
          <a:xfrm>
            <a:off x="0" y="0"/>
            <a:ext cx="12192000" cy="932688"/>
          </a:xfrm>
        </p:spPr>
        <p:txBody>
          <a:bodyPr/>
          <a:lstStyle/>
          <a:p>
            <a:r>
              <a:rPr lang="en-US" dirty="0"/>
              <a:t>EBS (Elastic Block Store) volumes</a:t>
            </a:r>
          </a:p>
        </p:txBody>
      </p:sp>
      <p:pic>
        <p:nvPicPr>
          <p:cNvPr id="1028" name="Picture 4" descr="Image result for AWs EBS picture">
            <a:extLst>
              <a:ext uri="{FF2B5EF4-FFF2-40B4-BE49-F238E27FC236}">
                <a16:creationId xmlns:a16="http://schemas.microsoft.com/office/drawing/2014/main" id="{2FC35C1D-1CF5-41B6-9618-B7CB51745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138" y="3826709"/>
            <a:ext cx="2923586" cy="20522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7877AE-4115-4090-995D-64E6636EE444}"/>
              </a:ext>
            </a:extLst>
          </p:cNvPr>
          <p:cNvPicPr>
            <a:picLocks noChangeAspect="1"/>
          </p:cNvPicPr>
          <p:nvPr/>
        </p:nvPicPr>
        <p:blipFill>
          <a:blip r:embed="rId5"/>
          <a:stretch>
            <a:fillRect/>
          </a:stretch>
        </p:blipFill>
        <p:spPr>
          <a:xfrm>
            <a:off x="7648488" y="1570121"/>
            <a:ext cx="1943414" cy="1256240"/>
          </a:xfrm>
          <a:prstGeom prst="rect">
            <a:avLst/>
          </a:prstGeom>
        </p:spPr>
      </p:pic>
      <p:pic>
        <p:nvPicPr>
          <p:cNvPr id="4" name="Picture 3">
            <a:extLst>
              <a:ext uri="{FF2B5EF4-FFF2-40B4-BE49-F238E27FC236}">
                <a16:creationId xmlns:a16="http://schemas.microsoft.com/office/drawing/2014/main" id="{8CC3D977-CB2A-4CA4-9DF1-6B6E5A3C71E1}"/>
              </a:ext>
            </a:extLst>
          </p:cNvPr>
          <p:cNvPicPr>
            <a:picLocks noChangeAspect="1"/>
          </p:cNvPicPr>
          <p:nvPr/>
        </p:nvPicPr>
        <p:blipFill>
          <a:blip r:embed="rId6"/>
          <a:stretch>
            <a:fillRect/>
          </a:stretch>
        </p:blipFill>
        <p:spPr>
          <a:xfrm>
            <a:off x="7725158" y="3721644"/>
            <a:ext cx="2716873" cy="2141602"/>
          </a:xfrm>
          <a:prstGeom prst="rect">
            <a:avLst/>
          </a:prstGeom>
        </p:spPr>
      </p:pic>
      <p:sp>
        <p:nvSpPr>
          <p:cNvPr id="5" name="TextBox 4">
            <a:extLst>
              <a:ext uri="{FF2B5EF4-FFF2-40B4-BE49-F238E27FC236}">
                <a16:creationId xmlns:a16="http://schemas.microsoft.com/office/drawing/2014/main" id="{C43D764E-D3B4-4F35-87C5-5B560B9B2CCA}"/>
              </a:ext>
            </a:extLst>
          </p:cNvPr>
          <p:cNvSpPr txBox="1"/>
          <p:nvPr/>
        </p:nvSpPr>
        <p:spPr>
          <a:xfrm>
            <a:off x="7031697" y="4607779"/>
            <a:ext cx="516488" cy="369332"/>
          </a:xfrm>
          <a:prstGeom prst="rect">
            <a:avLst/>
          </a:prstGeom>
          <a:noFill/>
        </p:spPr>
        <p:txBody>
          <a:bodyPr wrap="none" rtlCol="0">
            <a:spAutoFit/>
          </a:bodyPr>
          <a:lstStyle/>
          <a:p>
            <a:r>
              <a:rPr lang="en-US" dirty="0"/>
              <a:t>VS.</a:t>
            </a:r>
          </a:p>
        </p:txBody>
      </p:sp>
      <p:sp>
        <p:nvSpPr>
          <p:cNvPr id="8" name="Rectangle 7">
            <a:extLst>
              <a:ext uri="{FF2B5EF4-FFF2-40B4-BE49-F238E27FC236}">
                <a16:creationId xmlns:a16="http://schemas.microsoft.com/office/drawing/2014/main" id="{933BC156-2841-417C-AB47-1E672409497B}"/>
              </a:ext>
            </a:extLst>
          </p:cNvPr>
          <p:cNvSpPr/>
          <p:nvPr/>
        </p:nvSpPr>
        <p:spPr>
          <a:xfrm>
            <a:off x="5516634" y="6153873"/>
            <a:ext cx="3030125" cy="369332"/>
          </a:xfrm>
          <a:prstGeom prst="rect">
            <a:avLst/>
          </a:prstGeom>
        </p:spPr>
        <p:txBody>
          <a:bodyPr wrap="none">
            <a:spAutoFit/>
          </a:bodyPr>
          <a:lstStyle/>
          <a:p>
            <a:r>
              <a:rPr lang="en-US" b="1" dirty="0">
                <a:solidFill>
                  <a:srgbClr val="CC6600"/>
                </a:solidFill>
                <a:latin typeface="Amazon Ember"/>
              </a:rPr>
              <a:t>Root Device Storage Concepts</a:t>
            </a:r>
            <a:endParaRPr lang="en-US" b="1" i="0" dirty="0">
              <a:solidFill>
                <a:srgbClr val="CC6600"/>
              </a:solidFill>
              <a:effectLst/>
              <a:latin typeface="Amazon Ember"/>
            </a:endParaRPr>
          </a:p>
        </p:txBody>
      </p:sp>
      <p:sp>
        <p:nvSpPr>
          <p:cNvPr id="9" name="TextBox 8">
            <a:extLst>
              <a:ext uri="{FF2B5EF4-FFF2-40B4-BE49-F238E27FC236}">
                <a16:creationId xmlns:a16="http://schemas.microsoft.com/office/drawing/2014/main" id="{F4903E05-08AA-4745-B3C8-49526A2171A4}"/>
              </a:ext>
            </a:extLst>
          </p:cNvPr>
          <p:cNvSpPr txBox="1"/>
          <p:nvPr/>
        </p:nvSpPr>
        <p:spPr>
          <a:xfrm>
            <a:off x="7648488" y="3345393"/>
            <a:ext cx="2477477" cy="307777"/>
          </a:xfrm>
          <a:prstGeom prst="rect">
            <a:avLst/>
          </a:prstGeom>
          <a:noFill/>
        </p:spPr>
        <p:txBody>
          <a:bodyPr wrap="square" rtlCol="0">
            <a:spAutoFit/>
          </a:bodyPr>
          <a:lstStyle/>
          <a:p>
            <a:r>
              <a:rPr lang="en-US" sz="1400" dirty="0"/>
              <a:t>Instance store-backed</a:t>
            </a:r>
          </a:p>
        </p:txBody>
      </p:sp>
      <p:sp>
        <p:nvSpPr>
          <p:cNvPr id="10" name="TextBox 9">
            <a:extLst>
              <a:ext uri="{FF2B5EF4-FFF2-40B4-BE49-F238E27FC236}">
                <a16:creationId xmlns:a16="http://schemas.microsoft.com/office/drawing/2014/main" id="{01169150-7B8F-4241-95E3-5B5F2281434D}"/>
              </a:ext>
            </a:extLst>
          </p:cNvPr>
          <p:cNvSpPr txBox="1"/>
          <p:nvPr/>
        </p:nvSpPr>
        <p:spPr>
          <a:xfrm>
            <a:off x="3900190" y="3361511"/>
            <a:ext cx="3094892" cy="307777"/>
          </a:xfrm>
          <a:prstGeom prst="rect">
            <a:avLst/>
          </a:prstGeom>
          <a:noFill/>
        </p:spPr>
        <p:txBody>
          <a:bodyPr wrap="square" rtlCol="0">
            <a:spAutoFit/>
          </a:bodyPr>
          <a:lstStyle/>
          <a:p>
            <a:r>
              <a:rPr lang="en-US" sz="1400" dirty="0"/>
              <a:t>Amazon EBS-backed Instances</a:t>
            </a:r>
          </a:p>
        </p:txBody>
      </p:sp>
      <p:cxnSp>
        <p:nvCxnSpPr>
          <p:cNvPr id="12" name="Straight Arrow Connector 11">
            <a:extLst>
              <a:ext uri="{FF2B5EF4-FFF2-40B4-BE49-F238E27FC236}">
                <a16:creationId xmlns:a16="http://schemas.microsoft.com/office/drawing/2014/main" id="{05A07B37-F307-4F9A-BDFC-19F0FEA208D3}"/>
              </a:ext>
            </a:extLst>
          </p:cNvPr>
          <p:cNvCxnSpPr>
            <a:cxnSpLocks/>
          </p:cNvCxnSpPr>
          <p:nvPr/>
        </p:nvCxnSpPr>
        <p:spPr>
          <a:xfrm flipH="1" flipV="1">
            <a:off x="6040036" y="5590935"/>
            <a:ext cx="527566" cy="517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6478B1-95BD-489D-9A4E-4B60BA3B830C}"/>
              </a:ext>
            </a:extLst>
          </p:cNvPr>
          <p:cNvCxnSpPr>
            <a:cxnSpLocks/>
          </p:cNvCxnSpPr>
          <p:nvPr/>
        </p:nvCxnSpPr>
        <p:spPr>
          <a:xfrm flipV="1">
            <a:off x="7648488" y="5590935"/>
            <a:ext cx="659266" cy="562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E897CB-AE49-4F7A-8A68-C136ECD21C34}"/>
              </a:ext>
            </a:extLst>
          </p:cNvPr>
          <p:cNvSpPr txBox="1"/>
          <p:nvPr/>
        </p:nvSpPr>
        <p:spPr>
          <a:xfrm>
            <a:off x="6757422" y="3048657"/>
            <a:ext cx="548548" cy="369332"/>
          </a:xfrm>
          <a:prstGeom prst="rect">
            <a:avLst/>
          </a:prstGeom>
          <a:noFill/>
        </p:spPr>
        <p:txBody>
          <a:bodyPr wrap="none" rtlCol="0">
            <a:spAutoFit/>
          </a:bodyPr>
          <a:lstStyle/>
          <a:p>
            <a:r>
              <a:rPr lang="en-US" dirty="0"/>
              <a:t>AMI</a:t>
            </a:r>
          </a:p>
        </p:txBody>
      </p:sp>
      <p:cxnSp>
        <p:nvCxnSpPr>
          <p:cNvPr id="22" name="Straight Arrow Connector 21">
            <a:extLst>
              <a:ext uri="{FF2B5EF4-FFF2-40B4-BE49-F238E27FC236}">
                <a16:creationId xmlns:a16="http://schemas.microsoft.com/office/drawing/2014/main" id="{000C1217-8FFD-4878-AD0A-D33227E8B328}"/>
              </a:ext>
            </a:extLst>
          </p:cNvPr>
          <p:cNvCxnSpPr>
            <a:stCxn id="20" idx="1"/>
          </p:cNvCxnSpPr>
          <p:nvPr/>
        </p:nvCxnSpPr>
        <p:spPr>
          <a:xfrm flipH="1">
            <a:off x="5806831" y="3233323"/>
            <a:ext cx="95059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1F2D7B-4113-4186-98C7-4A9A61C95CF4}"/>
              </a:ext>
            </a:extLst>
          </p:cNvPr>
          <p:cNvCxnSpPr>
            <a:cxnSpLocks/>
            <a:stCxn id="20" idx="3"/>
          </p:cNvCxnSpPr>
          <p:nvPr/>
        </p:nvCxnSpPr>
        <p:spPr>
          <a:xfrm>
            <a:off x="7305970" y="3233323"/>
            <a:ext cx="89236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85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0"/>
            <a:ext cx="12192000" cy="932688"/>
          </a:xfrm>
        </p:spPr>
        <p:txBody>
          <a:bodyPr/>
          <a:lstStyle/>
          <a:p>
            <a:r>
              <a:rPr lang="en-US" sz="2400"/>
              <a:t>Back-up</a:t>
            </a:r>
            <a:endParaRPr lang="en-US" dirty="0"/>
          </a:p>
        </p:txBody>
      </p:sp>
      <p:pic>
        <p:nvPicPr>
          <p:cNvPr id="6" name="Picture 5">
            <a:extLst>
              <a:ext uri="{FF2B5EF4-FFF2-40B4-BE49-F238E27FC236}">
                <a16:creationId xmlns:a16="http://schemas.microsoft.com/office/drawing/2014/main" id="{D2548F7B-5D10-43CF-AFDB-0C738AB57C3D}"/>
              </a:ext>
            </a:extLst>
          </p:cNvPr>
          <p:cNvPicPr>
            <a:picLocks noChangeAspect="1"/>
          </p:cNvPicPr>
          <p:nvPr/>
        </p:nvPicPr>
        <p:blipFill>
          <a:blip r:embed="rId2"/>
          <a:stretch>
            <a:fillRect/>
          </a:stretch>
        </p:blipFill>
        <p:spPr>
          <a:xfrm>
            <a:off x="273539" y="1823720"/>
            <a:ext cx="7018215" cy="4247688"/>
          </a:xfrm>
          <a:prstGeom prst="rect">
            <a:avLst/>
          </a:prstGeom>
        </p:spPr>
      </p:pic>
      <p:pic>
        <p:nvPicPr>
          <p:cNvPr id="2" name="Picture 1">
            <a:extLst>
              <a:ext uri="{FF2B5EF4-FFF2-40B4-BE49-F238E27FC236}">
                <a16:creationId xmlns:a16="http://schemas.microsoft.com/office/drawing/2014/main" id="{FBCB4D87-EEC6-4BB9-ADD5-FA337EA6BA44}"/>
              </a:ext>
            </a:extLst>
          </p:cNvPr>
          <p:cNvPicPr>
            <a:picLocks noChangeAspect="1"/>
          </p:cNvPicPr>
          <p:nvPr/>
        </p:nvPicPr>
        <p:blipFill>
          <a:blip r:embed="rId3"/>
          <a:stretch>
            <a:fillRect/>
          </a:stretch>
        </p:blipFill>
        <p:spPr>
          <a:xfrm>
            <a:off x="5505665" y="1070708"/>
            <a:ext cx="1180669" cy="1193433"/>
          </a:xfrm>
          <a:prstGeom prst="rect">
            <a:avLst/>
          </a:prstGeom>
        </p:spPr>
      </p:pic>
      <p:cxnSp>
        <p:nvCxnSpPr>
          <p:cNvPr id="5" name="Connector: Elbow 4">
            <a:extLst>
              <a:ext uri="{FF2B5EF4-FFF2-40B4-BE49-F238E27FC236}">
                <a16:creationId xmlns:a16="http://schemas.microsoft.com/office/drawing/2014/main" id="{41CF2434-B952-4462-8834-098B00D9ABE4}"/>
              </a:ext>
            </a:extLst>
          </p:cNvPr>
          <p:cNvCxnSpPr>
            <a:endCxn id="6" idx="0"/>
          </p:cNvCxnSpPr>
          <p:nvPr/>
        </p:nvCxnSpPr>
        <p:spPr>
          <a:xfrm rot="10800000" flipV="1">
            <a:off x="3782648" y="1391138"/>
            <a:ext cx="2618153" cy="4325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94D29CBE-F6B1-4064-9CF2-3109499E0A72}"/>
              </a:ext>
            </a:extLst>
          </p:cNvPr>
          <p:cNvSpPr/>
          <p:nvPr/>
        </p:nvSpPr>
        <p:spPr>
          <a:xfrm>
            <a:off x="3688861" y="1922792"/>
            <a:ext cx="187569" cy="242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EA4E44F-D1A2-4E4C-9BA3-BB2200DA4F34}"/>
              </a:ext>
            </a:extLst>
          </p:cNvPr>
          <p:cNvSpPr txBox="1"/>
          <p:nvPr/>
        </p:nvSpPr>
        <p:spPr>
          <a:xfrm>
            <a:off x="1320776" y="1021805"/>
            <a:ext cx="4426212" cy="369332"/>
          </a:xfrm>
          <a:prstGeom prst="rect">
            <a:avLst/>
          </a:prstGeom>
          <a:noFill/>
        </p:spPr>
        <p:txBody>
          <a:bodyPr wrap="square" rtlCol="0">
            <a:spAutoFit/>
          </a:bodyPr>
          <a:lstStyle/>
          <a:p>
            <a:r>
              <a:rPr lang="en-US" dirty="0"/>
              <a:t>EBS time-based snapshot for a block only</a:t>
            </a:r>
          </a:p>
        </p:txBody>
      </p:sp>
    </p:spTree>
    <p:extLst>
      <p:ext uri="{BB962C8B-B14F-4D97-AF65-F5344CB8AC3E}">
        <p14:creationId xmlns:p14="http://schemas.microsoft.com/office/powerpoint/2010/main" val="193719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numCol="2"/>
          <a:lstStyle/>
          <a:p>
            <a:r>
              <a:rPr lang="en-US" dirty="0"/>
              <a:t>Add Keypair</a:t>
            </a:r>
          </a:p>
          <a:p>
            <a:r>
              <a:rPr lang="en-US" dirty="0"/>
              <a:t>Launch EC2 instance</a:t>
            </a:r>
          </a:p>
          <a:p>
            <a:r>
              <a:rPr lang="en-US" dirty="0"/>
              <a:t>Create or make Snapshot of EBS Volume</a:t>
            </a:r>
          </a:p>
          <a:p>
            <a:r>
              <a:rPr lang="en-US" dirty="0"/>
              <a:t>***SSH EC2 instance (generate SSH key with Putty generator and Import to Console .pub part)</a:t>
            </a:r>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a:bodyPr>
          <a:lstStyle/>
          <a:p>
            <a:r>
              <a:rPr lang="en-US" sz="2400" dirty="0">
                <a:solidFill>
                  <a:schemeClr val="tx1">
                    <a:lumMod val="75000"/>
                    <a:lumOff val="25000"/>
                  </a:schemeClr>
                </a:solidFill>
                <a:latin typeface="Arial Black"/>
              </a:rPr>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029669"/>
            <a:ext cx="3622753" cy="3922867"/>
          </a:xfrm>
        </p:spPr>
        <p:txBody>
          <a:bodyPr/>
          <a:lstStyle/>
          <a:p>
            <a:r>
              <a:rPr lang="en-US" dirty="0"/>
              <a:t>EC2 / AMI Lifecycle</a:t>
            </a:r>
          </a:p>
          <a:p>
            <a:r>
              <a:rPr lang="en-US" dirty="0"/>
              <a:t>EBS volume</a:t>
            </a:r>
          </a:p>
          <a:p>
            <a:r>
              <a:rPr lang="en-US" dirty="0"/>
              <a:t>Security Groups</a:t>
            </a:r>
          </a:p>
          <a:p>
            <a:r>
              <a:rPr lang="en-US" dirty="0"/>
              <a:t>VPC</a:t>
            </a:r>
          </a:p>
          <a:p>
            <a:r>
              <a:rPr lang="en-US" dirty="0"/>
              <a:t>Sample AWS Architectures</a:t>
            </a:r>
          </a:p>
          <a:p>
            <a:r>
              <a:rPr lang="en-US" dirty="0"/>
              <a:t>EBS (Elastic Block Store) </a:t>
            </a:r>
          </a:p>
          <a:p>
            <a:r>
              <a:rPr lang="en-US" dirty="0"/>
              <a:t>EFS (File System)</a:t>
            </a:r>
          </a:p>
          <a:p>
            <a:r>
              <a:rPr lang="en-US" dirty="0"/>
              <a:t>S3 volumes</a:t>
            </a:r>
          </a:p>
        </p:txBody>
      </p:sp>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a:bodyPr>
          <a:lstStyle/>
          <a:p>
            <a:r>
              <a:rPr lang="en-US" sz="2400" dirty="0">
                <a:solidFill>
                  <a:schemeClr val="tx1">
                    <a:lumMod val="75000"/>
                    <a:lumOff val="25000"/>
                  </a:schemeClr>
                </a:solidFill>
                <a:latin typeface="Arial Black"/>
              </a:rPr>
              <a:t>EC2 / AMI Lifecycle</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123453"/>
            <a:ext cx="3622753" cy="3922867"/>
          </a:xfrm>
        </p:spPr>
        <p:txBody>
          <a:bodyPr/>
          <a:lstStyle/>
          <a:p>
            <a:r>
              <a:rPr lang="en-US" dirty="0"/>
              <a:t>Virtual machine</a:t>
            </a:r>
          </a:p>
          <a:p>
            <a:r>
              <a:rPr lang="en-US" dirty="0"/>
              <a:t>Machine Image</a:t>
            </a:r>
          </a:p>
          <a:p>
            <a:r>
              <a:rPr lang="en-US" dirty="0"/>
              <a:t>Ephemeral storage</a:t>
            </a:r>
          </a:p>
          <a:p>
            <a:r>
              <a:rPr lang="en-US" dirty="0"/>
              <a:t>Type = vCPU + Mem</a:t>
            </a:r>
          </a:p>
          <a:p>
            <a:r>
              <a:rPr lang="en-US" dirty="0"/>
              <a:t>EBS</a:t>
            </a:r>
          </a:p>
          <a:p>
            <a:r>
              <a:rPr lang="en-US" dirty="0"/>
              <a:t>Tags</a:t>
            </a:r>
          </a:p>
          <a:p>
            <a:r>
              <a:rPr lang="en-US" dirty="0"/>
              <a:t>EC2 &lt;-User Data (bootstrap)</a:t>
            </a:r>
          </a:p>
          <a:p>
            <a:r>
              <a:rPr lang="en-US" dirty="0"/>
              <a:t>Meta Data</a:t>
            </a:r>
          </a:p>
          <a:p>
            <a:endParaRPr lang="en-US" dirty="0"/>
          </a:p>
        </p:txBody>
      </p:sp>
      <p:pic>
        <p:nvPicPr>
          <p:cNvPr id="2050" name="Picture 2" descr="&#10;    The AMI lifecycle (create, register, launch, copy, deregister).&#10;   ">
            <a:extLst>
              <a:ext uri="{FF2B5EF4-FFF2-40B4-BE49-F238E27FC236}">
                <a16:creationId xmlns:a16="http://schemas.microsoft.com/office/drawing/2014/main" id="{13E7413A-AE8D-4064-830A-7D577E222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661" y="1543681"/>
            <a:ext cx="5304026" cy="213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8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a:bodyPr>
          <a:lstStyle/>
          <a:p>
            <a:r>
              <a:rPr lang="en-US" sz="2400" dirty="0">
                <a:solidFill>
                  <a:schemeClr val="tx1">
                    <a:lumMod val="75000"/>
                    <a:lumOff val="25000"/>
                  </a:schemeClr>
                </a:solidFill>
                <a:latin typeface="Arial Black"/>
              </a:rPr>
              <a:t>EBS Volume</a:t>
            </a:r>
          </a:p>
        </p:txBody>
      </p:sp>
      <p:sp>
        <p:nvSpPr>
          <p:cNvPr id="5" name="Content Placeholder 1">
            <a:extLst>
              <a:ext uri="{FF2B5EF4-FFF2-40B4-BE49-F238E27FC236}">
                <a16:creationId xmlns:a16="http://schemas.microsoft.com/office/drawing/2014/main" id="{21661DF2-27CB-4B1E-ACA6-B6F07A24AFF1}"/>
              </a:ext>
            </a:extLst>
          </p:cNvPr>
          <p:cNvSpPr txBox="1">
            <a:spLocks/>
          </p:cNvSpPr>
          <p:nvPr/>
        </p:nvSpPr>
        <p:spPr>
          <a:xfrm>
            <a:off x="304800" y="1057309"/>
            <a:ext cx="11119104" cy="4511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Persistence</a:t>
            </a:r>
          </a:p>
          <a:p>
            <a:r>
              <a:rPr lang="en-US" dirty="0"/>
              <a:t>Snapshots</a:t>
            </a:r>
          </a:p>
          <a:p>
            <a:pPr lvl="1"/>
            <a:r>
              <a:rPr lang="en-US" dirty="0"/>
              <a:t>full</a:t>
            </a:r>
          </a:p>
          <a:p>
            <a:pPr lvl="1"/>
            <a:r>
              <a:rPr lang="en-US" dirty="0"/>
              <a:t>Incremental</a:t>
            </a:r>
          </a:p>
          <a:p>
            <a:r>
              <a:rPr lang="en-US" dirty="0"/>
              <a:t>Provisioned IOPS</a:t>
            </a:r>
          </a:p>
          <a:p>
            <a:r>
              <a:rPr lang="en-US" dirty="0"/>
              <a:t>Availability zone placement</a:t>
            </a:r>
          </a:p>
          <a:p>
            <a:endParaRPr lang="en-US" dirty="0"/>
          </a:p>
        </p:txBody>
      </p:sp>
      <p:pic>
        <p:nvPicPr>
          <p:cNvPr id="8" name="Picture 7">
            <a:extLst>
              <a:ext uri="{FF2B5EF4-FFF2-40B4-BE49-F238E27FC236}">
                <a16:creationId xmlns:a16="http://schemas.microsoft.com/office/drawing/2014/main" id="{D0766947-7123-4C6E-88E4-80B0BBDAA78C}"/>
              </a:ext>
            </a:extLst>
          </p:cNvPr>
          <p:cNvPicPr>
            <a:picLocks noChangeAspect="1"/>
          </p:cNvPicPr>
          <p:nvPr/>
        </p:nvPicPr>
        <p:blipFill>
          <a:blip r:embed="rId2"/>
          <a:stretch>
            <a:fillRect/>
          </a:stretch>
        </p:blipFill>
        <p:spPr>
          <a:xfrm>
            <a:off x="4618925" y="1129832"/>
            <a:ext cx="4064000" cy="2794000"/>
          </a:xfrm>
          <a:prstGeom prst="rect">
            <a:avLst/>
          </a:prstGeom>
        </p:spPr>
      </p:pic>
    </p:spTree>
    <p:extLst>
      <p:ext uri="{BB962C8B-B14F-4D97-AF65-F5344CB8AC3E}">
        <p14:creationId xmlns:p14="http://schemas.microsoft.com/office/powerpoint/2010/main" val="16398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4"/>
            <a:ext cx="3900130" cy="4511040"/>
          </a:xfrm>
        </p:spPr>
        <p:txBody>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Configurable via API Router</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You can have additional OS firewall</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Elastic Network Interface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Limit of 250 rules per interface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Defines Inbound and Outbound ports mapping</a:t>
            </a:r>
          </a:p>
          <a:p>
            <a:endParaRPr lang="en-US" dirty="0"/>
          </a:p>
        </p:txBody>
      </p:sp>
      <p:sp>
        <p:nvSpPr>
          <p:cNvPr id="3" name="Text Placeholder 2"/>
          <p:cNvSpPr>
            <a:spLocks noGrp="1"/>
          </p:cNvSpPr>
          <p:nvPr>
            <p:ph type="body" sz="quarter" idx="10"/>
          </p:nvPr>
        </p:nvSpPr>
        <p:spPr/>
        <p:txBody>
          <a:bodyPr/>
          <a:lstStyle/>
          <a:p>
            <a:r>
              <a:rPr lang="en-US" dirty="0"/>
              <a:t>Security Groups</a:t>
            </a:r>
          </a:p>
        </p:txBody>
      </p:sp>
      <p:pic>
        <p:nvPicPr>
          <p:cNvPr id="1026" name="Picture 2" descr="https://documents.lucidchart.com/documents/34de2e85-3a43-4d40-b7ec-d50ea4a1396e/pages/0_0?a=141&amp;x=149&amp;y=47&amp;w=1122&amp;h=726&amp;store=1&amp;accept=image%2F*&amp;auth=LCA%20473ad0b5faefdad23daf0dc2fe41dcd82e539771-ts%3D1520300752"/>
          <p:cNvPicPr>
            <a:picLocks noChangeAspect="1" noChangeArrowheads="1"/>
          </p:cNvPicPr>
          <p:nvPr/>
        </p:nvPicPr>
        <p:blipFill rotWithShape="1">
          <a:blip r:embed="rId2">
            <a:extLst>
              <a:ext uri="{28A0092B-C50C-407E-A947-70E740481C1C}">
                <a14:useLocalDpi xmlns:a14="http://schemas.microsoft.com/office/drawing/2010/main" val="0"/>
              </a:ext>
            </a:extLst>
          </a:blip>
          <a:srcRect l="4242"/>
          <a:stretch/>
        </p:blipFill>
        <p:spPr bwMode="auto">
          <a:xfrm>
            <a:off x="4627248" y="1439864"/>
            <a:ext cx="5067566" cy="342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6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a:bodyPr>
          <a:lstStyle/>
          <a:p>
            <a:r>
              <a:rPr lang="en-US" sz="2700" dirty="0">
                <a:solidFill>
                  <a:schemeClr val="tx1">
                    <a:lumMod val="75000"/>
                    <a:lumOff val="25000"/>
                  </a:schemeClr>
                </a:solidFill>
                <a:latin typeface="Arial Black"/>
                <a:ea typeface="+mn-ea"/>
              </a:rPr>
              <a:t>VPC</a:t>
            </a:r>
          </a:p>
        </p:txBody>
      </p:sp>
      <p:sp>
        <p:nvSpPr>
          <p:cNvPr id="18" name="Content Placeholder 1">
            <a:extLst>
              <a:ext uri="{FF2B5EF4-FFF2-40B4-BE49-F238E27FC236}">
                <a16:creationId xmlns:a16="http://schemas.microsoft.com/office/drawing/2014/main" id="{83B283A2-FDF1-4F7B-876A-54134CE2715A}"/>
              </a:ext>
            </a:extLst>
          </p:cNvPr>
          <p:cNvSpPr>
            <a:spLocks noGrp="1"/>
          </p:cNvSpPr>
          <p:nvPr>
            <p:ph idx="1"/>
          </p:nvPr>
        </p:nvSpPr>
        <p:spPr>
          <a:xfrm>
            <a:off x="480484" y="1439864"/>
            <a:ext cx="11119104" cy="4511040"/>
          </a:xfrm>
        </p:spPr>
        <p:txBody>
          <a:bodyPr>
            <a:normAutofit/>
          </a:bodyPr>
          <a:lstStyle/>
          <a:p>
            <a:r>
              <a:rPr lang="en-US" dirty="0"/>
              <a:t>VPC</a:t>
            </a:r>
          </a:p>
          <a:p>
            <a:r>
              <a:rPr lang="en-US" dirty="0"/>
              <a:t>Region</a:t>
            </a:r>
          </a:p>
          <a:p>
            <a:r>
              <a:rPr lang="en-US" dirty="0"/>
              <a:t>Availability zone</a:t>
            </a:r>
          </a:p>
          <a:p>
            <a:r>
              <a:rPr lang="en-US" dirty="0"/>
              <a:t>Private Net</a:t>
            </a:r>
          </a:p>
          <a:p>
            <a:r>
              <a:rPr lang="en-US" dirty="0"/>
              <a:t>Public Net</a:t>
            </a:r>
          </a:p>
          <a:p>
            <a:r>
              <a:rPr lang="en-US" dirty="0"/>
              <a:t>Subnet</a:t>
            </a:r>
          </a:p>
          <a:p>
            <a:r>
              <a:rPr lang="en-US" dirty="0"/>
              <a:t>NAT</a:t>
            </a:r>
          </a:p>
          <a:p>
            <a:r>
              <a:rPr lang="en-US" dirty="0"/>
              <a:t>Route 53 (DNS)</a:t>
            </a:r>
          </a:p>
          <a:p>
            <a:r>
              <a:rPr lang="en-US" dirty="0"/>
              <a:t>Route table</a:t>
            </a:r>
          </a:p>
        </p:txBody>
      </p:sp>
      <p:pic>
        <p:nvPicPr>
          <p:cNvPr id="2" name="Picture 2">
            <a:extLst>
              <a:ext uri="{FF2B5EF4-FFF2-40B4-BE49-F238E27FC236}">
                <a16:creationId xmlns:a16="http://schemas.microsoft.com/office/drawing/2014/main" id="{780A3F9D-C8E4-4F69-9EDA-87AB1ED38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785" y="0"/>
            <a:ext cx="5087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23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0"/>
            <a:ext cx="12192000" cy="932688"/>
          </a:xfrm>
        </p:spPr>
        <p:txBody>
          <a:bodyPr/>
          <a:lstStyle/>
          <a:p>
            <a:r>
              <a:rPr lang="en-US" sz="2400" dirty="0"/>
              <a:t>Sample AWS Architectures</a:t>
            </a:r>
            <a:endParaRPr lang="en-US" dirty="0"/>
          </a:p>
        </p:txBody>
      </p:sp>
      <p:pic>
        <p:nvPicPr>
          <p:cNvPr id="10" name="Picture 9">
            <a:extLst>
              <a:ext uri="{FF2B5EF4-FFF2-40B4-BE49-F238E27FC236}">
                <a16:creationId xmlns:a16="http://schemas.microsoft.com/office/drawing/2014/main" id="{830255B3-E876-4766-842F-2528D7E3725C}"/>
              </a:ext>
            </a:extLst>
          </p:cNvPr>
          <p:cNvPicPr>
            <a:picLocks noChangeAspect="1"/>
          </p:cNvPicPr>
          <p:nvPr/>
        </p:nvPicPr>
        <p:blipFill>
          <a:blip r:embed="rId2"/>
          <a:stretch>
            <a:fillRect/>
          </a:stretch>
        </p:blipFill>
        <p:spPr>
          <a:xfrm>
            <a:off x="1019175" y="1319212"/>
            <a:ext cx="7905750" cy="4943475"/>
          </a:xfrm>
          <a:prstGeom prst="rect">
            <a:avLst/>
          </a:prstGeom>
        </p:spPr>
      </p:pic>
    </p:spTree>
    <p:extLst>
      <p:ext uri="{BB962C8B-B14F-4D97-AF65-F5344CB8AC3E}">
        <p14:creationId xmlns:p14="http://schemas.microsoft.com/office/powerpoint/2010/main" val="4327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0"/>
            <a:ext cx="12192000" cy="932688"/>
          </a:xfrm>
        </p:spPr>
        <p:txBody>
          <a:bodyPr/>
          <a:lstStyle/>
          <a:p>
            <a:r>
              <a:rPr lang="en-US" sz="2400" dirty="0"/>
              <a:t>S3 vs EBS vs S3</a:t>
            </a:r>
            <a:endParaRPr lang="en-US" dirty="0"/>
          </a:p>
        </p:txBody>
      </p:sp>
      <p:pic>
        <p:nvPicPr>
          <p:cNvPr id="4" name="Picture 3">
            <a:extLst>
              <a:ext uri="{FF2B5EF4-FFF2-40B4-BE49-F238E27FC236}">
                <a16:creationId xmlns:a16="http://schemas.microsoft.com/office/drawing/2014/main" id="{D7789381-E6A8-49AE-B668-C7F7358492D6}"/>
              </a:ext>
            </a:extLst>
          </p:cNvPr>
          <p:cNvPicPr>
            <a:picLocks noChangeAspect="1"/>
          </p:cNvPicPr>
          <p:nvPr/>
        </p:nvPicPr>
        <p:blipFill>
          <a:blip r:embed="rId2"/>
          <a:stretch>
            <a:fillRect/>
          </a:stretch>
        </p:blipFill>
        <p:spPr>
          <a:xfrm>
            <a:off x="444624" y="3329772"/>
            <a:ext cx="3971925" cy="3305175"/>
          </a:xfrm>
          <a:prstGeom prst="rect">
            <a:avLst/>
          </a:prstGeom>
        </p:spPr>
      </p:pic>
      <p:pic>
        <p:nvPicPr>
          <p:cNvPr id="2" name="Picture 1">
            <a:extLst>
              <a:ext uri="{FF2B5EF4-FFF2-40B4-BE49-F238E27FC236}">
                <a16:creationId xmlns:a16="http://schemas.microsoft.com/office/drawing/2014/main" id="{BF76C50D-B9B3-48DE-A089-2A437207EADB}"/>
              </a:ext>
            </a:extLst>
          </p:cNvPr>
          <p:cNvPicPr>
            <a:picLocks noChangeAspect="1"/>
          </p:cNvPicPr>
          <p:nvPr/>
        </p:nvPicPr>
        <p:blipFill>
          <a:blip r:embed="rId3"/>
          <a:stretch>
            <a:fillRect/>
          </a:stretch>
        </p:blipFill>
        <p:spPr>
          <a:xfrm>
            <a:off x="608745" y="1319335"/>
            <a:ext cx="3655828" cy="1875640"/>
          </a:xfrm>
          <a:prstGeom prst="rect">
            <a:avLst/>
          </a:prstGeom>
        </p:spPr>
      </p:pic>
    </p:spTree>
    <p:extLst>
      <p:ext uri="{BB962C8B-B14F-4D97-AF65-F5344CB8AC3E}">
        <p14:creationId xmlns:p14="http://schemas.microsoft.com/office/powerpoint/2010/main" val="360393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0"/>
            <a:ext cx="12192000" cy="932688"/>
          </a:xfrm>
        </p:spPr>
        <p:txBody>
          <a:bodyPr/>
          <a:lstStyle/>
          <a:p>
            <a:r>
              <a:rPr lang="en-US" sz="2400" dirty="0"/>
              <a:t>IOPS</a:t>
            </a:r>
            <a:endParaRPr lang="en-US" dirty="0"/>
          </a:p>
        </p:txBody>
      </p:sp>
      <p:pic>
        <p:nvPicPr>
          <p:cNvPr id="8" name="Picture 7">
            <a:extLst>
              <a:ext uri="{FF2B5EF4-FFF2-40B4-BE49-F238E27FC236}">
                <a16:creationId xmlns:a16="http://schemas.microsoft.com/office/drawing/2014/main" id="{916DF9AE-C0F3-4161-95AB-7EBE657B8DFC}"/>
              </a:ext>
            </a:extLst>
          </p:cNvPr>
          <p:cNvPicPr>
            <a:picLocks noChangeAspect="1"/>
          </p:cNvPicPr>
          <p:nvPr/>
        </p:nvPicPr>
        <p:blipFill>
          <a:blip r:embed="rId2"/>
          <a:stretch>
            <a:fillRect/>
          </a:stretch>
        </p:blipFill>
        <p:spPr>
          <a:xfrm>
            <a:off x="688716" y="1702428"/>
            <a:ext cx="4639932" cy="1118694"/>
          </a:xfrm>
          <a:prstGeom prst="rect">
            <a:avLst/>
          </a:prstGeom>
        </p:spPr>
      </p:pic>
      <p:pic>
        <p:nvPicPr>
          <p:cNvPr id="14" name="Picture 13">
            <a:extLst>
              <a:ext uri="{FF2B5EF4-FFF2-40B4-BE49-F238E27FC236}">
                <a16:creationId xmlns:a16="http://schemas.microsoft.com/office/drawing/2014/main" id="{0395FACF-6D19-4BA5-8C63-78C450BE8837}"/>
              </a:ext>
            </a:extLst>
          </p:cNvPr>
          <p:cNvPicPr>
            <a:picLocks noChangeAspect="1"/>
          </p:cNvPicPr>
          <p:nvPr/>
        </p:nvPicPr>
        <p:blipFill>
          <a:blip r:embed="rId3"/>
          <a:stretch>
            <a:fillRect/>
          </a:stretch>
        </p:blipFill>
        <p:spPr>
          <a:xfrm>
            <a:off x="688717" y="2822122"/>
            <a:ext cx="3781682" cy="2378209"/>
          </a:xfrm>
          <a:prstGeom prst="rect">
            <a:avLst/>
          </a:prstGeom>
        </p:spPr>
      </p:pic>
      <p:sp>
        <p:nvSpPr>
          <p:cNvPr id="10" name="Rectangle 5">
            <a:extLst>
              <a:ext uri="{FF2B5EF4-FFF2-40B4-BE49-F238E27FC236}">
                <a16:creationId xmlns:a16="http://schemas.microsoft.com/office/drawing/2014/main" id="{F34A53AB-17B7-43A1-8021-A1131A6C3D6F}"/>
              </a:ext>
            </a:extLst>
          </p:cNvPr>
          <p:cNvSpPr>
            <a:spLocks noChangeArrowheads="1"/>
          </p:cNvSpPr>
          <p:nvPr/>
        </p:nvSpPr>
        <p:spPr bwMode="auto">
          <a:xfrm>
            <a:off x="5221639" y="3355743"/>
            <a:ext cx="410993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44444"/>
                </a:solidFill>
                <a:effectLst/>
                <a:latin typeface="Amazon Ember"/>
              </a:rPr>
              <a:t>Amazon EBS provides the following volume types: </a:t>
            </a:r>
            <a:br>
              <a:rPr kumimoji="0" lang="en-US" altLang="en-US" sz="1400" b="0" i="0" u="none" strike="noStrike" cap="none" normalizeH="0" baseline="0" dirty="0">
                <a:ln>
                  <a:noFill/>
                </a:ln>
                <a:solidFill>
                  <a:srgbClr val="444444"/>
                </a:solidFill>
                <a:effectLst/>
                <a:latin typeface="Amazon Ember"/>
              </a:rPr>
            </a:br>
            <a:r>
              <a:rPr kumimoji="0" lang="en-US" altLang="en-US" sz="1400" b="0" i="0" u="none" strike="noStrike" cap="none" normalizeH="0" baseline="0" dirty="0">
                <a:ln>
                  <a:noFill/>
                </a:ln>
                <a:solidFill>
                  <a:srgbClr val="444444"/>
                </a:solidFill>
                <a:effectLst/>
                <a:latin typeface="Amazon Ember"/>
              </a:rPr>
              <a:t>- General Purpose SSD (</a:t>
            </a:r>
            <a:r>
              <a:rPr kumimoji="0" lang="en-US" altLang="en-US" sz="1400" b="0" i="0" u="none" strike="noStrike" cap="none" normalizeH="0" baseline="0" dirty="0">
                <a:ln>
                  <a:noFill/>
                </a:ln>
                <a:solidFill>
                  <a:srgbClr val="444444"/>
                </a:solidFill>
                <a:effectLst/>
                <a:latin typeface="Consolas" panose="020B0609020204030204" pitchFamily="49" charset="0"/>
              </a:rPr>
              <a:t>gp2</a:t>
            </a:r>
            <a:r>
              <a:rPr kumimoji="0" lang="en-US" altLang="en-US" sz="1400" b="0" i="0" u="none" strike="noStrike" cap="none" normalizeH="0" baseline="0" dirty="0">
                <a:ln>
                  <a:noFill/>
                </a:ln>
                <a:solidFill>
                  <a:srgbClr val="444444"/>
                </a:solidFill>
                <a:effectLst/>
                <a:latin typeface="Amazon Ember"/>
              </a:rPr>
              <a:t>)</a:t>
            </a:r>
            <a:br>
              <a:rPr kumimoji="0" lang="en-US" altLang="en-US" sz="1400" b="0" i="0" u="none" strike="noStrike" cap="none" normalizeH="0" baseline="0" dirty="0">
                <a:ln>
                  <a:noFill/>
                </a:ln>
                <a:solidFill>
                  <a:srgbClr val="444444"/>
                </a:solidFill>
                <a:effectLst/>
                <a:latin typeface="Amazon Ember"/>
              </a:rPr>
            </a:br>
            <a:r>
              <a:rPr kumimoji="0" lang="en-US" altLang="en-US" sz="1400" b="0" i="0" u="none" strike="noStrike" cap="none" normalizeH="0" baseline="0" dirty="0">
                <a:ln>
                  <a:noFill/>
                </a:ln>
                <a:solidFill>
                  <a:srgbClr val="444444"/>
                </a:solidFill>
                <a:effectLst/>
                <a:latin typeface="Amazon Ember"/>
              </a:rPr>
              <a:t>- Provisioned IOPS SSD (</a:t>
            </a:r>
            <a:r>
              <a:rPr kumimoji="0" lang="en-US" altLang="en-US" sz="1400" b="0" i="0" u="none" strike="noStrike" cap="none" normalizeH="0" baseline="0" dirty="0">
                <a:ln>
                  <a:noFill/>
                </a:ln>
                <a:solidFill>
                  <a:srgbClr val="444444"/>
                </a:solidFill>
                <a:effectLst/>
                <a:latin typeface="Consolas" panose="020B0609020204030204" pitchFamily="49" charset="0"/>
              </a:rPr>
              <a:t>io1</a:t>
            </a:r>
            <a:r>
              <a:rPr kumimoji="0" lang="en-US" altLang="en-US" sz="1400" b="0" i="0" u="none" strike="noStrike" cap="none" normalizeH="0" baseline="0" dirty="0">
                <a:ln>
                  <a:noFill/>
                </a:ln>
                <a:solidFill>
                  <a:srgbClr val="444444"/>
                </a:solidFill>
                <a:effectLst/>
                <a:latin typeface="Amazon Ember"/>
              </a:rPr>
              <a:t>)</a:t>
            </a:r>
            <a:br>
              <a:rPr kumimoji="0" lang="en-US" altLang="en-US" sz="1400" b="0" i="0" u="none" strike="noStrike" cap="none" normalizeH="0" baseline="0" dirty="0">
                <a:ln>
                  <a:noFill/>
                </a:ln>
                <a:solidFill>
                  <a:srgbClr val="444444"/>
                </a:solidFill>
                <a:effectLst/>
                <a:latin typeface="Amazon Ember"/>
              </a:rPr>
            </a:br>
            <a:r>
              <a:rPr kumimoji="0" lang="en-US" altLang="en-US" sz="1400" b="0" i="0" u="none" strike="noStrike" cap="none" normalizeH="0" baseline="0" dirty="0">
                <a:ln>
                  <a:noFill/>
                </a:ln>
                <a:solidFill>
                  <a:srgbClr val="444444"/>
                </a:solidFill>
                <a:effectLst/>
                <a:latin typeface="Amazon Ember"/>
              </a:rPr>
              <a:t>- Throughput Optimized HDD (</a:t>
            </a:r>
            <a:r>
              <a:rPr kumimoji="0" lang="en-US" altLang="en-US" sz="1400" b="0" i="0" u="none" strike="noStrike" cap="none" normalizeH="0" baseline="0" dirty="0">
                <a:ln>
                  <a:noFill/>
                </a:ln>
                <a:solidFill>
                  <a:srgbClr val="444444"/>
                </a:solidFill>
                <a:effectLst/>
                <a:latin typeface="Consolas" panose="020B0609020204030204" pitchFamily="49" charset="0"/>
              </a:rPr>
              <a:t>st1</a:t>
            </a:r>
            <a:r>
              <a:rPr kumimoji="0" lang="en-US" altLang="en-US" sz="1400" b="0" i="0" u="none" strike="noStrike" cap="none" normalizeH="0" baseline="0" dirty="0">
                <a:ln>
                  <a:noFill/>
                </a:ln>
                <a:solidFill>
                  <a:srgbClr val="444444"/>
                </a:solidFill>
                <a:effectLst/>
                <a:latin typeface="Amazon Ember"/>
              </a:rPr>
              <a:t>)</a:t>
            </a:r>
            <a:br>
              <a:rPr kumimoji="0" lang="en-US" altLang="en-US" sz="1400" b="0" i="0" u="none" strike="noStrike" cap="none" normalizeH="0" baseline="0" dirty="0">
                <a:ln>
                  <a:noFill/>
                </a:ln>
                <a:solidFill>
                  <a:srgbClr val="444444"/>
                </a:solidFill>
                <a:effectLst/>
                <a:latin typeface="Amazon Ember"/>
              </a:rPr>
            </a:br>
            <a:r>
              <a:rPr kumimoji="0" lang="en-US" altLang="en-US" sz="1400" b="0" i="0" u="none" strike="noStrike" cap="none" normalizeH="0" baseline="0" dirty="0">
                <a:ln>
                  <a:noFill/>
                </a:ln>
                <a:solidFill>
                  <a:srgbClr val="444444"/>
                </a:solidFill>
                <a:effectLst/>
                <a:latin typeface="Amazon Ember"/>
              </a:rPr>
              <a:t>- Cold HDD (</a:t>
            </a:r>
            <a:r>
              <a:rPr kumimoji="0" lang="en-US" altLang="en-US" sz="1400" b="0" i="0" u="none" strike="noStrike" cap="none" normalizeH="0" baseline="0" dirty="0">
                <a:ln>
                  <a:noFill/>
                </a:ln>
                <a:solidFill>
                  <a:srgbClr val="444444"/>
                </a:solidFill>
                <a:effectLst/>
                <a:latin typeface="Consolas" panose="020B0609020204030204" pitchFamily="49" charset="0"/>
              </a:rPr>
              <a:t>sc1</a:t>
            </a:r>
            <a:r>
              <a:rPr kumimoji="0" lang="en-US" altLang="en-US" sz="1400" b="0" i="0" u="none" strike="noStrike" cap="none" normalizeH="0" baseline="0" dirty="0">
                <a:ln>
                  <a:noFill/>
                </a:ln>
                <a:solidFill>
                  <a:srgbClr val="444444"/>
                </a:solidFill>
                <a:effectLst/>
                <a:latin typeface="Amazon Ember"/>
              </a:rPr>
              <a:t>)</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010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247</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Amazon Ember</vt:lpstr>
      <vt:lpstr>Arial</vt:lpstr>
      <vt:lpstr>Arial Black</vt:lpstr>
      <vt:lpstr>Calibri</vt:lpstr>
      <vt:lpstr>Consolas</vt:lpstr>
      <vt:lpstr>Lucida Grande</vt:lpstr>
      <vt:lpstr>Trebuchet MS</vt:lpstr>
      <vt:lpstr>Wingdings 3</vt:lpstr>
      <vt:lpstr>Facet</vt:lpstr>
      <vt:lpstr>Compute Resources</vt:lpstr>
      <vt:lpstr>Agenda</vt:lpstr>
      <vt:lpstr>EC2 / AMI Lifecycle</vt:lpstr>
      <vt:lpstr>EBS Volume</vt:lpstr>
      <vt:lpstr>PowerPoint Presentation</vt:lpstr>
      <vt:lpstr>VPC</vt:lpstr>
      <vt:lpstr>PowerPoint Presentation</vt:lpstr>
      <vt:lpstr>PowerPoint Presentation</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92</cp:revision>
  <dcterms:created xsi:type="dcterms:W3CDTF">2019-07-22T07:16:12Z</dcterms:created>
  <dcterms:modified xsi:type="dcterms:W3CDTF">2019-10-07T08:03:55Z</dcterms:modified>
</cp:coreProperties>
</file>