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81" r:id="rId3"/>
    <p:sldId id="282" r:id="rId4"/>
    <p:sldId id="279" r:id="rId5"/>
    <p:sldId id="287" r:id="rId6"/>
    <p:sldId id="288" r:id="rId7"/>
    <p:sldId id="289" r:id="rId8"/>
    <p:sldId id="283" r:id="rId9"/>
    <p:sldId id="284" r:id="rId10"/>
    <p:sldId id="280" r:id="rId11"/>
    <p:sldId id="285" r:id="rId12"/>
    <p:sldId id="286" r:id="rId13"/>
    <p:sldId id="29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05D052-1CCB-4483-BEEE-68BC8F683CBA}">
          <p14:sldIdLst>
            <p14:sldId id="256"/>
            <p14:sldId id="281"/>
            <p14:sldId id="282"/>
            <p14:sldId id="279"/>
            <p14:sldId id="287"/>
            <p14:sldId id="288"/>
            <p14:sldId id="289"/>
            <p14:sldId id="283"/>
            <p14:sldId id="284"/>
            <p14:sldId id="280"/>
            <p14:sldId id="285"/>
            <p14:sldId id="286"/>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94" autoAdjust="0"/>
  </p:normalViewPr>
  <p:slideViewPr>
    <p:cSldViewPr snapToGrid="0">
      <p:cViewPr varScale="1">
        <p:scale>
          <a:sx n="112" d="100"/>
          <a:sy n="112" d="100"/>
        </p:scale>
        <p:origin x="516" y="96"/>
      </p:cViewPr>
      <p:guideLst/>
    </p:cSldViewPr>
  </p:slideViewPr>
  <p:notesTextViewPr>
    <p:cViewPr>
      <p:scale>
        <a:sx n="1" d="1"/>
        <a:sy n="1" d="1"/>
      </p:scale>
      <p:origin x="0" y="-1008"/>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895DB-E61D-4CE9-9710-80DFE93F382F}" type="datetimeFigureOut">
              <a:rPr lang="en-US" smtClean="0"/>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849D2-CA60-4E91-8A83-9389C3F76D2A}" type="slidenum">
              <a:rPr lang="en-US" smtClean="0"/>
              <a:t>‹#›</a:t>
            </a:fld>
            <a:endParaRPr lang="en-US"/>
          </a:p>
        </p:txBody>
      </p:sp>
    </p:spTree>
    <p:extLst>
      <p:ext uri="{BB962C8B-B14F-4D97-AF65-F5344CB8AC3E}">
        <p14:creationId xmlns:p14="http://schemas.microsoft.com/office/powerpoint/2010/main" val="160992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aws.amazon.com/vpc/latest/userguide/VPC_Security.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ocs.aws.amazon.com/vpc/latest/userguide/VPC_SecurityGroups.html#DefaultSecurityGroup"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webopedia.com/TERM/I/Internet.html"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webopedia.com/TERM/F/firewall.html" TargetMode="External"/><Relationship Id="rId5" Type="http://schemas.openxmlformats.org/officeDocument/2006/relationships/hyperlink" Target="https://www.webopedia.com/TERM/I/IP_address.html" TargetMode="External"/><Relationship Id="rId4" Type="http://schemas.openxmlformats.org/officeDocument/2006/relationships/hyperlink" Target="https://www.webopedia.com/TERM/L/local_area_network_LAN.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2</a:t>
            </a:fld>
            <a:endParaRPr lang="en-US"/>
          </a:p>
        </p:txBody>
      </p:sp>
    </p:spTree>
    <p:extLst>
      <p:ext uri="{BB962C8B-B14F-4D97-AF65-F5344CB8AC3E}">
        <p14:creationId xmlns:p14="http://schemas.microsoft.com/office/powerpoint/2010/main" val="3311727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Routing Table defines inter-subnet rules for communication</a:t>
            </a:r>
          </a:p>
          <a:p>
            <a:r>
              <a:rPr lang="en-US" dirty="0"/>
              <a:t>ACL is linked to subnet and allow to b</a:t>
            </a:r>
          </a:p>
          <a:p>
            <a:endParaRPr lang="en-US" dirty="0"/>
          </a:p>
          <a:p>
            <a:r>
              <a:rPr lang="en-US" sz="1200" b="0" i="0" kern="1200" dirty="0">
                <a:solidFill>
                  <a:schemeClr val="tx1"/>
                </a:solidFill>
                <a:effectLst/>
                <a:latin typeface="+mn-lt"/>
                <a:ea typeface="+mn-ea"/>
                <a:cs typeface="+mn-cs"/>
              </a:rPr>
              <a:t>A VPC spans all the Availability Zones in the region. After creating a VPC, you can add one or more subnets in each Availability Zone. When you create a subnet, you specify the CIDR block for the subnet, which is a subset of the VPC CIDR block. Each subnet must reside entirely within one Availability Zone and cannot span zones. Availability Zones are distinct locations that are engineered to be isolated from failures in other Availability Zones. By launching instances in separate Availability Zones, you can protect your applications from the failure of a single location. We assign a unique ID to each </a:t>
            </a:r>
            <a:r>
              <a:rPr lang="en-US" sz="1200" b="0" i="0" kern="1200" dirty="0" err="1">
                <a:solidFill>
                  <a:schemeClr val="tx1"/>
                </a:solidFill>
                <a:effectLst/>
                <a:latin typeface="+mn-lt"/>
                <a:ea typeface="+mn-ea"/>
                <a:cs typeface="+mn-cs"/>
              </a:rPr>
              <a:t>subnet.</a:t>
            </a:r>
            <a:r>
              <a:rPr lang="en-US" dirty="0" err="1"/>
              <a:t>uild</a:t>
            </a:r>
            <a:r>
              <a:rPr lang="en-US" dirty="0"/>
              <a:t> Security Perimeter (Inset up /Out bound ports)</a:t>
            </a:r>
          </a:p>
        </p:txBody>
      </p:sp>
      <p:sp>
        <p:nvSpPr>
          <p:cNvPr id="4" name="Slide Number Placeholder 3"/>
          <p:cNvSpPr>
            <a:spLocks noGrp="1"/>
          </p:cNvSpPr>
          <p:nvPr>
            <p:ph type="sldNum" sz="quarter" idx="5"/>
          </p:nvPr>
        </p:nvSpPr>
        <p:spPr/>
        <p:txBody>
          <a:bodyPr/>
          <a:lstStyle/>
          <a:p>
            <a:fld id="{854849D2-CA60-4E91-8A83-9389C3F76D2A}" type="slidenum">
              <a:rPr lang="en-US" smtClean="0"/>
              <a:t>11</a:t>
            </a:fld>
            <a:endParaRPr lang="en-US"/>
          </a:p>
        </p:txBody>
      </p:sp>
    </p:spTree>
    <p:extLst>
      <p:ext uri="{BB962C8B-B14F-4D97-AF65-F5344CB8AC3E}">
        <p14:creationId xmlns:p14="http://schemas.microsoft.com/office/powerpoint/2010/main" val="4146765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use a network address translation (NAT) gateway to enable instances in a private subnet to connect to the internet or other AWS services, but prevent the internet from initiating a connection with those instances.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Basically, NAT allows a single device, such as a router, to act as an agent between the Internet (or public network) and a local network (or private network), which means that only a single unique IP address is required to represent an entire group of computers to anything outside their network.</a:t>
            </a:r>
          </a:p>
          <a:p>
            <a:pPr fontAlgn="base"/>
            <a:r>
              <a:rPr lang="en-US" sz="1200" b="1" i="0" kern="1200" dirty="0">
                <a:solidFill>
                  <a:schemeClr val="tx1"/>
                </a:solidFill>
                <a:effectLst/>
                <a:latin typeface="+mn-lt"/>
                <a:ea typeface="+mn-ea"/>
                <a:cs typeface="+mn-cs"/>
              </a:rPr>
              <a:t>How do I configure NAT?</a:t>
            </a:r>
          </a:p>
          <a:p>
            <a:pPr fontAlgn="base"/>
            <a:r>
              <a:rPr lang="en-US" sz="1200" b="1" kern="1200" dirty="0">
                <a:solidFill>
                  <a:schemeClr val="tx1"/>
                </a:solidFill>
                <a:effectLst/>
                <a:latin typeface="+mn-lt"/>
                <a:ea typeface="+mn-ea"/>
                <a:cs typeface="+mn-cs"/>
              </a:rPr>
              <a:t>A. </a:t>
            </a:r>
            <a:r>
              <a:rPr lang="en-US" sz="1200" b="0" kern="1200" dirty="0">
                <a:solidFill>
                  <a:schemeClr val="tx1"/>
                </a:solidFill>
                <a:effectLst/>
                <a:latin typeface="+mn-lt"/>
                <a:ea typeface="+mn-ea"/>
                <a:cs typeface="+mn-cs"/>
              </a:rPr>
              <a:t>In order to configure traditional NAT, you need to make at least one interface on a router (NAT outside) and another interface on the router (NAT inside) and a set of rules for translating the IP addresses in the packet headers (and payloads if desired) need to be configured. In order to configure Nat Virtual Interface (NVI), you need at least one interface configured with NAT enable along with the same set of rules as mentioned above.</a:t>
            </a: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12</a:t>
            </a:fld>
            <a:endParaRPr lang="en-US"/>
          </a:p>
        </p:txBody>
      </p:sp>
    </p:spTree>
    <p:extLst>
      <p:ext uri="{BB962C8B-B14F-4D97-AF65-F5344CB8AC3E}">
        <p14:creationId xmlns:p14="http://schemas.microsoft.com/office/powerpoint/2010/main" val="2801941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Corporate network can be connected to Private Network (VPC) in public AWS cloud</a:t>
            </a:r>
          </a:p>
          <a:p>
            <a:r>
              <a:rPr lang="en-US" dirty="0"/>
              <a:t>It will help to add calculation power to Data Center</a:t>
            </a:r>
          </a:p>
          <a:p>
            <a:r>
              <a:rPr lang="en-US" dirty="0"/>
              <a:t>So a part of calculations can be shifted to VPC in AWS from Data Center</a:t>
            </a:r>
          </a:p>
          <a:p>
            <a:endParaRPr lang="en-US" dirty="0"/>
          </a:p>
          <a:p>
            <a:r>
              <a:rPr lang="en-US" dirty="0"/>
              <a:t>DHCP channels can be established between Private Networks</a:t>
            </a:r>
          </a:p>
        </p:txBody>
      </p:sp>
      <p:sp>
        <p:nvSpPr>
          <p:cNvPr id="4" name="Slide Number Placeholder 3"/>
          <p:cNvSpPr>
            <a:spLocks noGrp="1"/>
          </p:cNvSpPr>
          <p:nvPr>
            <p:ph type="sldNum" sz="quarter" idx="5"/>
          </p:nvPr>
        </p:nvSpPr>
        <p:spPr/>
        <p:txBody>
          <a:bodyPr/>
          <a:lstStyle/>
          <a:p>
            <a:fld id="{854849D2-CA60-4E91-8A83-9389C3F76D2A}" type="slidenum">
              <a:rPr lang="en-US" smtClean="0"/>
              <a:t>3</a:t>
            </a:fld>
            <a:endParaRPr lang="en-US"/>
          </a:p>
        </p:txBody>
      </p:sp>
    </p:spTree>
    <p:extLst>
      <p:ext uri="{BB962C8B-B14F-4D97-AF65-F5344CB8AC3E}">
        <p14:creationId xmlns:p14="http://schemas.microsoft.com/office/powerpoint/2010/main" val="2926810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VPC with a Single Public Subnet</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configuration for this scenario includes a virtual private cloud (VPC) with a single public subnet, and an Internet gateway to enable communication over the Internet. We recommend this configuration if you need to run a single-tier, public-facing web application, such as a blog or a simple website.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configuration for this scenario includes the following:</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virtual private cloud (VPC) with a size /16 IPv4 CIDR block (example: 10.0.0.0/16). This provides 65,536 private IPv4 addresses.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subnet with a size /24 IPv4 CIDR block (example: 10.0.0.0/24). This provides 256 private IPv4 addresses.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Internet gateway. This connects the VPC to the Internet and to other AWS services.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instance with a private IPv4 address in the subnet range (example: 10.0.0.6), which enables the instance to communicate with other instances in the VPC, and an Elastic IPv4 address (example: 198.51.100.2), which is a public IPv4 address that enables the instance to be reached from the Internet.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custom route table associated with the subnet. The route table entries enable instances in the subnet to use IPv4 to communicate with other instances in the VPC, and to communicate directly over the Internet. A subnet that's associated with a route table that has a route to an Internet gateway is known as a </a:t>
            </a:r>
            <a:r>
              <a:rPr lang="en-US" sz="1200" b="0" i="1" kern="1200" dirty="0">
                <a:solidFill>
                  <a:schemeClr val="tx1"/>
                </a:solidFill>
                <a:effectLst/>
                <a:latin typeface="+mn-lt"/>
                <a:ea typeface="+mn-ea"/>
                <a:cs typeface="+mn-cs"/>
              </a:rPr>
              <a:t>public subnet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Routing</a:t>
            </a:r>
          </a:p>
          <a:p>
            <a:r>
              <a:rPr lang="en-US" sz="1200" b="0" i="0" kern="1200" dirty="0">
                <a:solidFill>
                  <a:schemeClr val="tx1"/>
                </a:solidFill>
                <a:effectLst/>
                <a:latin typeface="+mn-lt"/>
                <a:ea typeface="+mn-ea"/>
                <a:cs typeface="+mn-cs"/>
              </a:rPr>
              <a:t>Your VPC has an implied router (shown in the configuration diagram above). In this scenario, the VPC wizard creates a custom route table that routes all traffic destined for an address outside the VPC to the Internet gateway, and associates this route table with the subnet.</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Security</a:t>
            </a:r>
          </a:p>
          <a:p>
            <a:r>
              <a:rPr lang="en-US" sz="1200" b="0" i="0" kern="1200" dirty="0">
                <a:solidFill>
                  <a:schemeClr val="tx1"/>
                </a:solidFill>
                <a:effectLst/>
                <a:latin typeface="+mn-lt"/>
                <a:ea typeface="+mn-ea"/>
                <a:cs typeface="+mn-cs"/>
              </a:rPr>
              <a:t>AWS provides two features that you can use to increase security in your VPC: </a:t>
            </a:r>
            <a:r>
              <a:rPr lang="en-US" sz="1200" b="0" i="1" kern="1200" dirty="0">
                <a:solidFill>
                  <a:schemeClr val="tx1"/>
                </a:solidFill>
                <a:effectLst/>
                <a:latin typeface="+mn-lt"/>
                <a:ea typeface="+mn-ea"/>
                <a:cs typeface="+mn-cs"/>
              </a:rPr>
              <a:t>security groups</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network ACLs</a:t>
            </a:r>
            <a:r>
              <a:rPr lang="en-US" sz="1200" b="0" i="0" kern="1200" dirty="0">
                <a:solidFill>
                  <a:schemeClr val="tx1"/>
                </a:solidFill>
                <a:effectLst/>
                <a:latin typeface="+mn-lt"/>
                <a:ea typeface="+mn-ea"/>
                <a:cs typeface="+mn-cs"/>
              </a:rPr>
              <a:t>. Security groups control inbound and outbound traffic for your instances, and network ACLs (Access Control List) control inbound and outbound traffic for your subnets. In most cases, security groups can meet your needs; however, you can also use network ACLs if you want an additional layer of security for your VPC. For more information, see </a:t>
            </a:r>
            <a:r>
              <a:rPr lang="en-US" sz="1200" b="0" i="0" u="none" strike="noStrike" kern="1200" dirty="0">
                <a:solidFill>
                  <a:schemeClr val="tx1"/>
                </a:solidFill>
                <a:effectLst/>
                <a:latin typeface="+mn-lt"/>
                <a:ea typeface="+mn-ea"/>
                <a:cs typeface="+mn-cs"/>
                <a:hlinkClick r:id="rId3"/>
              </a:rPr>
              <a:t>Security</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Your VPC comes with a </a:t>
            </a:r>
            <a:r>
              <a:rPr lang="en-US" sz="1200" b="0" i="0" u="none" strike="noStrike" kern="1200" dirty="0">
                <a:solidFill>
                  <a:schemeClr val="tx1"/>
                </a:solidFill>
                <a:effectLst/>
                <a:latin typeface="+mn-lt"/>
                <a:ea typeface="+mn-ea"/>
                <a:cs typeface="+mn-cs"/>
                <a:hlinkClick r:id="rId4"/>
              </a:rPr>
              <a:t>default security group</a:t>
            </a:r>
            <a:r>
              <a:rPr lang="en-US" sz="1200" b="0" i="0" kern="1200" dirty="0">
                <a:solidFill>
                  <a:schemeClr val="tx1"/>
                </a:solidFill>
                <a:effectLst/>
                <a:latin typeface="+mn-lt"/>
                <a:ea typeface="+mn-ea"/>
                <a:cs typeface="+mn-cs"/>
              </a:rPr>
              <a:t>. An instance that's launched into the VPC is automatically associated with the default security group if you don't specify a different security group during launch. </a:t>
            </a:r>
          </a:p>
          <a:p>
            <a:r>
              <a:rPr lang="en-US" sz="1200" b="0" i="0" kern="1200" dirty="0">
                <a:solidFill>
                  <a:schemeClr val="tx1"/>
                </a:solidFill>
                <a:effectLst/>
                <a:latin typeface="+mn-lt"/>
                <a:ea typeface="+mn-ea"/>
                <a:cs typeface="+mn-cs"/>
              </a:rPr>
              <a:t>We recommend that you create a custom security group for your web server.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you create a security group, it has a single outbound rule that allows all traffic to leave the instances. You must modify the rules to enable inbound traffic and restrict the outbound traffic as needed. You specify this security group when you launch instances into the VPC.</a:t>
            </a:r>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4</a:t>
            </a:fld>
            <a:endParaRPr lang="en-US"/>
          </a:p>
        </p:txBody>
      </p:sp>
    </p:spTree>
    <p:extLst>
      <p:ext uri="{BB962C8B-B14F-4D97-AF65-F5344CB8AC3E}">
        <p14:creationId xmlns:p14="http://schemas.microsoft.com/office/powerpoint/2010/main" val="1291044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WebServer</a:t>
            </a:r>
            <a:r>
              <a:rPr lang="en-US" dirty="0"/>
              <a:t> points to the Internet in VPC (VPC and its subnets has default ACL with opened ports)</a:t>
            </a:r>
          </a:p>
        </p:txBody>
      </p:sp>
      <p:sp>
        <p:nvSpPr>
          <p:cNvPr id="4" name="Slide Number Placeholder 3"/>
          <p:cNvSpPr>
            <a:spLocks noGrp="1"/>
          </p:cNvSpPr>
          <p:nvPr>
            <p:ph type="sldNum" sz="quarter" idx="5"/>
          </p:nvPr>
        </p:nvSpPr>
        <p:spPr/>
        <p:txBody>
          <a:bodyPr/>
          <a:lstStyle/>
          <a:p>
            <a:fld id="{854849D2-CA60-4E91-8A83-9389C3F76D2A}" type="slidenum">
              <a:rPr lang="en-US" smtClean="0"/>
              <a:t>5</a:t>
            </a:fld>
            <a:endParaRPr lang="en-US"/>
          </a:p>
        </p:txBody>
      </p:sp>
    </p:spTree>
    <p:extLst>
      <p:ext uri="{BB962C8B-B14F-4D97-AF65-F5344CB8AC3E}">
        <p14:creationId xmlns:p14="http://schemas.microsoft.com/office/powerpoint/2010/main" val="1182298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By default all Inbound and Outbound Ports for VPC (and subnets inside) are opened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(ACL) is a higher level (security perimeter) for the EC2 instances (managed by SG).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ACL is like SG but for VPC (so, for all subnets inside and therefore all EC2 instances inside subnets)</a:t>
            </a:r>
            <a:endParaRPr lang="en-US" b="0" dirty="0"/>
          </a:p>
        </p:txBody>
      </p:sp>
      <p:sp>
        <p:nvSpPr>
          <p:cNvPr id="4" name="Slide Number Placeholder 3"/>
          <p:cNvSpPr>
            <a:spLocks noGrp="1"/>
          </p:cNvSpPr>
          <p:nvPr>
            <p:ph type="sldNum" sz="quarter" idx="5"/>
          </p:nvPr>
        </p:nvSpPr>
        <p:spPr/>
        <p:txBody>
          <a:bodyPr/>
          <a:lstStyle/>
          <a:p>
            <a:fld id="{854849D2-CA60-4E91-8A83-9389C3F76D2A}" type="slidenum">
              <a:rPr lang="en-US" smtClean="0"/>
              <a:t>6</a:t>
            </a:fld>
            <a:endParaRPr lang="en-US"/>
          </a:p>
        </p:txBody>
      </p:sp>
    </p:spTree>
    <p:extLst>
      <p:ext uri="{BB962C8B-B14F-4D97-AF65-F5344CB8AC3E}">
        <p14:creationId xmlns:p14="http://schemas.microsoft.com/office/powerpoint/2010/main" val="4220264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subnet in default VPC stands for AZ</a:t>
            </a:r>
          </a:p>
        </p:txBody>
      </p:sp>
      <p:sp>
        <p:nvSpPr>
          <p:cNvPr id="4" name="Slide Number Placeholder 3"/>
          <p:cNvSpPr>
            <a:spLocks noGrp="1"/>
          </p:cNvSpPr>
          <p:nvPr>
            <p:ph type="sldNum" sz="quarter" idx="5"/>
          </p:nvPr>
        </p:nvSpPr>
        <p:spPr/>
        <p:txBody>
          <a:bodyPr/>
          <a:lstStyle/>
          <a:p>
            <a:fld id="{854849D2-CA60-4E91-8A83-9389C3F76D2A}" type="slidenum">
              <a:rPr lang="en-US" smtClean="0"/>
              <a:t>7</a:t>
            </a:fld>
            <a:endParaRPr lang="en-US"/>
          </a:p>
        </p:txBody>
      </p:sp>
    </p:spTree>
    <p:extLst>
      <p:ext uri="{BB962C8B-B14F-4D97-AF65-F5344CB8AC3E}">
        <p14:creationId xmlns:p14="http://schemas.microsoft.com/office/powerpoint/2010/main" val="3219717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VPC: Public Network with Subnet and routing</a:t>
            </a:r>
          </a:p>
          <a:p>
            <a:r>
              <a:rPr lang="en-US" b="1" dirty="0"/>
              <a:t>Default VPC components:</a:t>
            </a:r>
          </a:p>
          <a:p>
            <a:r>
              <a:rPr lang="en-US" dirty="0"/>
              <a:t>  - ACL (Build security perimeter around VPC and between IGW - like SG)</a:t>
            </a:r>
          </a:p>
          <a:p>
            <a:r>
              <a:rPr lang="en-US" dirty="0"/>
              <a:t>  - IGW (just allow access to Internet for VPC - connect bi-directional)</a:t>
            </a:r>
          </a:p>
          <a:p>
            <a:r>
              <a:rPr lang="en-US" dirty="0"/>
              <a:t>  - Subnet</a:t>
            </a:r>
          </a:p>
          <a:p>
            <a:r>
              <a:rPr lang="en-US" dirty="0"/>
              <a:t>  - Routing (define communication </a:t>
            </a:r>
            <a:r>
              <a:rPr lang="en-US" dirty="0" err="1"/>
              <a:t>allowness</a:t>
            </a:r>
            <a:r>
              <a:rPr lang="en-US" dirty="0"/>
              <a:t> between subnets and EC2 instances inside in VPC)</a:t>
            </a:r>
          </a:p>
          <a:p>
            <a:r>
              <a:rPr lang="en-US" dirty="0"/>
              <a:t>    - Route table that allows connection from Subnet to IGW makes subnet Public</a:t>
            </a:r>
            <a:br>
              <a:rPr lang="en-US" dirty="0"/>
            </a:br>
            <a:br>
              <a:rPr lang="en-US" dirty="0"/>
            </a:br>
            <a:br>
              <a:rPr lang="en-US" dirty="0"/>
            </a:br>
            <a:r>
              <a:rPr lang="en-US" dirty="0"/>
              <a:t>EC2 instances are deployed to VPC (specified or default)</a:t>
            </a:r>
          </a:p>
          <a:p>
            <a:endParaRPr lang="en-US" dirty="0"/>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8</a:t>
            </a:fld>
            <a:endParaRPr lang="en-US"/>
          </a:p>
        </p:txBody>
      </p:sp>
    </p:spTree>
    <p:extLst>
      <p:ext uri="{BB962C8B-B14F-4D97-AF65-F5344CB8AC3E}">
        <p14:creationId xmlns:p14="http://schemas.microsoft.com/office/powerpoint/2010/main" val="3525501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a:t>
            </a:r>
            <a:r>
              <a:rPr lang="en-US" sz="1200" b="0" i="0" kern="1200" dirty="0">
                <a:solidFill>
                  <a:schemeClr val="tx1"/>
                </a:solidFill>
                <a:effectLst/>
                <a:latin typeface="+mn-lt"/>
                <a:ea typeface="+mn-ea"/>
                <a:cs typeface="+mn-cs"/>
              </a:rPr>
              <a:t>network address translation) </a:t>
            </a:r>
            <a:r>
              <a:rPr lang="en-US" dirty="0"/>
              <a:t> exists and is needed to allow EC2 instance from Private Network to access internet (vs. IGW – destination for Public Network)</a:t>
            </a:r>
            <a:br>
              <a:rPr lang="en-US" dirty="0"/>
            </a:br>
            <a:r>
              <a:rPr lang="en-US" dirty="0"/>
              <a:t>NAT almost plays the same role as IGW for Public Network</a:t>
            </a:r>
            <a:br>
              <a:rPr lang="en-US" dirty="0"/>
            </a:br>
            <a:r>
              <a:rPr lang="en-US" dirty="0"/>
              <a:t>NAT is EC2 instance being deployed</a:t>
            </a:r>
          </a:p>
          <a:p>
            <a:endParaRPr lang="en-US" dirty="0"/>
          </a:p>
          <a:p>
            <a:r>
              <a:rPr lang="en-US" sz="1200" b="0" i="0" kern="1200" dirty="0">
                <a:solidFill>
                  <a:schemeClr val="tx1"/>
                </a:solidFill>
                <a:effectLst/>
                <a:latin typeface="+mn-lt"/>
                <a:ea typeface="+mn-ea"/>
                <a:cs typeface="+mn-cs"/>
              </a:rPr>
              <a:t>You can use a network address translation (NAT) gateway to enable instances in a private subnet to connect to the internet or other AWS services, but prevent the internet from initiating a connection with those instances.</a:t>
            </a:r>
          </a:p>
          <a:p>
            <a:pPr fontAlgn="base"/>
            <a:r>
              <a:rPr lang="en-US" sz="1200" b="1" i="1" kern="1200" dirty="0">
                <a:solidFill>
                  <a:schemeClr val="tx1"/>
                </a:solidFill>
                <a:effectLst/>
                <a:latin typeface="+mn-lt"/>
                <a:ea typeface="+mn-ea"/>
                <a:cs typeface="+mn-cs"/>
              </a:rPr>
              <a:t>NAT</a:t>
            </a:r>
            <a:r>
              <a:rPr lang="en-US" sz="1200" b="0" i="0" kern="1200" dirty="0">
                <a:solidFill>
                  <a:schemeClr val="tx1"/>
                </a:solidFill>
                <a:effectLst/>
                <a:latin typeface="+mn-lt"/>
                <a:ea typeface="+mn-ea"/>
                <a:cs typeface="+mn-cs"/>
              </a:rPr>
              <a:t> is short for </a:t>
            </a:r>
            <a:r>
              <a:rPr lang="en-US" sz="1200" b="1" i="1" kern="1200" dirty="0">
                <a:solidFill>
                  <a:schemeClr val="tx1"/>
                </a:solidFill>
                <a:effectLst/>
                <a:latin typeface="+mn-lt"/>
                <a:ea typeface="+mn-ea"/>
                <a:cs typeface="+mn-cs"/>
              </a:rPr>
              <a:t>N</a:t>
            </a:r>
            <a:r>
              <a:rPr lang="en-US" sz="1200" b="0" i="1" kern="1200" dirty="0">
                <a:solidFill>
                  <a:schemeClr val="tx1"/>
                </a:solidFill>
                <a:effectLst/>
                <a:latin typeface="+mn-lt"/>
                <a:ea typeface="+mn-ea"/>
                <a:cs typeface="+mn-cs"/>
              </a:rPr>
              <a:t>etwork </a:t>
            </a:r>
            <a:r>
              <a:rPr lang="en-US" sz="1200" b="1" i="1" kern="1200" dirty="0">
                <a:solidFill>
                  <a:schemeClr val="tx1"/>
                </a:solidFill>
                <a:effectLst/>
                <a:latin typeface="+mn-lt"/>
                <a:ea typeface="+mn-ea"/>
                <a:cs typeface="+mn-cs"/>
              </a:rPr>
              <a:t>A</a:t>
            </a:r>
            <a:r>
              <a:rPr lang="en-US" sz="1200" b="0" i="1" kern="1200" dirty="0">
                <a:solidFill>
                  <a:schemeClr val="tx1"/>
                </a:solidFill>
                <a:effectLst/>
                <a:latin typeface="+mn-lt"/>
                <a:ea typeface="+mn-ea"/>
                <a:cs typeface="+mn-cs"/>
              </a:rPr>
              <a:t>ddress </a:t>
            </a:r>
            <a:r>
              <a:rPr lang="en-US" sz="1200" b="1" i="1" kern="1200" dirty="0">
                <a:solidFill>
                  <a:schemeClr val="tx1"/>
                </a:solidFill>
                <a:effectLst/>
                <a:latin typeface="+mn-lt"/>
                <a:ea typeface="+mn-ea"/>
                <a:cs typeface="+mn-cs"/>
              </a:rPr>
              <a:t>T</a:t>
            </a:r>
            <a:r>
              <a:rPr lang="en-US" sz="1200" b="0" i="1" kern="1200" dirty="0">
                <a:solidFill>
                  <a:schemeClr val="tx1"/>
                </a:solidFill>
                <a:effectLst/>
                <a:latin typeface="+mn-lt"/>
                <a:ea typeface="+mn-ea"/>
                <a:cs typeface="+mn-cs"/>
              </a:rPr>
              <a:t>ranslation. </a:t>
            </a:r>
            <a:r>
              <a:rPr lang="en-US" sz="1200" b="0" i="0" kern="1200" dirty="0">
                <a:solidFill>
                  <a:schemeClr val="tx1"/>
                </a:solidFill>
                <a:effectLst/>
                <a:latin typeface="+mn-lt"/>
                <a:ea typeface="+mn-ea"/>
                <a:cs typeface="+mn-cs"/>
              </a:rPr>
              <a:t>NAT is an </a:t>
            </a:r>
            <a:r>
              <a:rPr lang="en-US" sz="1200" b="0" i="0" u="none" strike="noStrike" kern="1200" dirty="0">
                <a:solidFill>
                  <a:schemeClr val="tx1"/>
                </a:solidFill>
                <a:effectLst/>
                <a:latin typeface="+mn-lt"/>
                <a:ea typeface="+mn-ea"/>
                <a:cs typeface="+mn-cs"/>
                <a:hlinkClick r:id="rId3"/>
              </a:rPr>
              <a:t>Internet</a:t>
            </a:r>
            <a:r>
              <a:rPr lang="en-US" sz="1200" b="0" i="0" kern="1200" dirty="0">
                <a:solidFill>
                  <a:schemeClr val="tx1"/>
                </a:solidFill>
                <a:effectLst/>
                <a:latin typeface="+mn-lt"/>
                <a:ea typeface="+mn-ea"/>
                <a:cs typeface="+mn-cs"/>
              </a:rPr>
              <a:t> standard that enables a </a:t>
            </a:r>
            <a:r>
              <a:rPr lang="en-US" sz="1200" b="0" i="0" u="none" strike="noStrike" kern="1200" dirty="0">
                <a:solidFill>
                  <a:schemeClr val="tx1"/>
                </a:solidFill>
                <a:effectLst/>
                <a:latin typeface="+mn-lt"/>
                <a:ea typeface="+mn-ea"/>
                <a:cs typeface="+mn-cs"/>
                <a:hlinkClick r:id="rId4"/>
              </a:rPr>
              <a:t>local-area network (LAN)</a:t>
            </a:r>
            <a:r>
              <a:rPr lang="en-US" sz="1200" b="0" i="0" kern="1200" dirty="0">
                <a:solidFill>
                  <a:schemeClr val="tx1"/>
                </a:solidFill>
                <a:effectLst/>
                <a:latin typeface="+mn-lt"/>
                <a:ea typeface="+mn-ea"/>
                <a:cs typeface="+mn-cs"/>
              </a:rPr>
              <a:t> to use one set of </a:t>
            </a:r>
            <a:r>
              <a:rPr lang="en-US" sz="1200" b="0" i="0" u="none" strike="noStrike" kern="1200" dirty="0">
                <a:solidFill>
                  <a:schemeClr val="tx1"/>
                </a:solidFill>
                <a:effectLst/>
                <a:latin typeface="+mn-lt"/>
                <a:ea typeface="+mn-ea"/>
                <a:cs typeface="+mn-cs"/>
                <a:hlinkClick r:id="rId5"/>
              </a:rPr>
              <a:t>IP addresses</a:t>
            </a:r>
            <a:r>
              <a:rPr lang="en-US" sz="1200" b="0" i="0" kern="1200" dirty="0">
                <a:solidFill>
                  <a:schemeClr val="tx1"/>
                </a:solidFill>
                <a:effectLst/>
                <a:latin typeface="+mn-lt"/>
                <a:ea typeface="+mn-ea"/>
                <a:cs typeface="+mn-cs"/>
              </a:rPr>
              <a:t> for internal traffic and a second set of addresses for external traffic. A </a:t>
            </a:r>
            <a:r>
              <a:rPr lang="en-US" sz="1200" b="0" i="1" kern="1200" dirty="0">
                <a:solidFill>
                  <a:schemeClr val="tx1"/>
                </a:solidFill>
                <a:effectLst/>
                <a:latin typeface="+mn-lt"/>
                <a:ea typeface="+mn-ea"/>
                <a:cs typeface="+mn-cs"/>
              </a:rPr>
              <a:t>NAT box</a:t>
            </a:r>
            <a:r>
              <a:rPr lang="en-US" sz="1200" b="0" i="0" kern="1200" dirty="0">
                <a:solidFill>
                  <a:schemeClr val="tx1"/>
                </a:solidFill>
                <a:effectLst/>
                <a:latin typeface="+mn-lt"/>
                <a:ea typeface="+mn-ea"/>
                <a:cs typeface="+mn-cs"/>
              </a:rPr>
              <a:t> located where the LAN meets the Internet makes all necessary IP address translations.</a:t>
            </a:r>
          </a:p>
          <a:p>
            <a:pPr fontAlgn="base"/>
            <a:r>
              <a:rPr lang="en-US" sz="1200" b="1" i="1" kern="1200" dirty="0">
                <a:solidFill>
                  <a:schemeClr val="tx1"/>
                </a:solidFill>
                <a:effectLst/>
                <a:latin typeface="+mn-lt"/>
                <a:ea typeface="+mn-ea"/>
                <a:cs typeface="+mn-cs"/>
              </a:rPr>
              <a:t>The Purpose of NAT</a:t>
            </a:r>
          </a:p>
          <a:p>
            <a:pPr fontAlgn="base"/>
            <a:r>
              <a:rPr lang="en-US" sz="1200" b="0" i="0" kern="1200" dirty="0">
                <a:solidFill>
                  <a:schemeClr val="tx1"/>
                </a:solidFill>
                <a:effectLst/>
                <a:latin typeface="+mn-lt"/>
                <a:ea typeface="+mn-ea"/>
                <a:cs typeface="+mn-cs"/>
              </a:rPr>
              <a:t>NAT serves three main purposes:</a:t>
            </a:r>
          </a:p>
          <a:p>
            <a:r>
              <a:rPr lang="en-US" dirty="0"/>
              <a:t>Provides a type of </a:t>
            </a:r>
            <a:r>
              <a:rPr lang="en-US" sz="1200" u="none" strike="noStrike" kern="1200" dirty="0" err="1">
                <a:solidFill>
                  <a:schemeClr val="tx1"/>
                </a:solidFill>
                <a:effectLst/>
                <a:latin typeface="+mn-lt"/>
                <a:ea typeface="+mn-ea"/>
                <a:cs typeface="+mn-cs"/>
                <a:hlinkClick r:id="rId6"/>
              </a:rPr>
              <a:t>firewall</a:t>
            </a:r>
            <a:r>
              <a:rPr lang="en-US" dirty="0" err="1"/>
              <a:t>by</a:t>
            </a:r>
            <a:r>
              <a:rPr lang="en-US" dirty="0"/>
              <a:t> hiding internal IP addresses</a:t>
            </a:r>
          </a:p>
        </p:txBody>
      </p:sp>
      <p:sp>
        <p:nvSpPr>
          <p:cNvPr id="4" name="Slide Number Placeholder 3"/>
          <p:cNvSpPr>
            <a:spLocks noGrp="1"/>
          </p:cNvSpPr>
          <p:nvPr>
            <p:ph type="sldNum" sz="quarter" idx="5"/>
          </p:nvPr>
        </p:nvSpPr>
        <p:spPr/>
        <p:txBody>
          <a:bodyPr/>
          <a:lstStyle/>
          <a:p>
            <a:fld id="{854849D2-CA60-4E91-8A83-9389C3F76D2A}" type="slidenum">
              <a:rPr lang="en-US" smtClean="0"/>
              <a:t>9</a:t>
            </a:fld>
            <a:endParaRPr lang="en-US"/>
          </a:p>
        </p:txBody>
      </p:sp>
    </p:spTree>
    <p:extLst>
      <p:ext uri="{BB962C8B-B14F-4D97-AF65-F5344CB8AC3E}">
        <p14:creationId xmlns:p14="http://schemas.microsoft.com/office/powerpoint/2010/main" val="2627675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want your instance in a public subnet to communicate with the internet over IPv4, it must have a public IPv4 address or an Elastic IP address (IPv4).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 subnet doesn't have a route to the internet gateway, the subnet is known as a </a:t>
            </a:r>
            <a:r>
              <a:rPr lang="en-US" sz="1200" b="0" i="1" kern="1200" dirty="0">
                <a:solidFill>
                  <a:schemeClr val="tx1"/>
                </a:solidFill>
                <a:effectLst/>
                <a:latin typeface="+mn-lt"/>
                <a:ea typeface="+mn-ea"/>
                <a:cs typeface="+mn-cs"/>
              </a:rPr>
              <a:t>private subnet</a:t>
            </a:r>
            <a:r>
              <a:rPr lang="en-US" sz="1200" b="0" i="0" kern="1200" dirty="0">
                <a:solidFill>
                  <a:schemeClr val="tx1"/>
                </a:solidFill>
                <a:effectLst/>
                <a:latin typeface="+mn-lt"/>
                <a:ea typeface="+mn-ea"/>
                <a:cs typeface="+mn-cs"/>
              </a:rPr>
              <a:t>. In this diagram, subnet 2 is a private subnet.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if you create a VPC with CIDR block </a:t>
            </a:r>
            <a:r>
              <a:rPr lang="en-US" dirty="0"/>
              <a:t>10.0.0.0/24</a:t>
            </a:r>
            <a:r>
              <a:rPr lang="en-US" sz="1200" b="0" i="0" kern="1200" dirty="0">
                <a:solidFill>
                  <a:schemeClr val="tx1"/>
                </a:solidFill>
                <a:effectLst/>
                <a:latin typeface="+mn-lt"/>
                <a:ea typeface="+mn-ea"/>
                <a:cs typeface="+mn-cs"/>
              </a:rPr>
              <a:t>, it supports 256 IP addresses. You can break this CIDR block into two subnets, each supporting 128 IP addresses. One subnet uses CIDR block </a:t>
            </a:r>
            <a:r>
              <a:rPr lang="en-US" dirty="0"/>
              <a:t>10.0.0.0/25</a:t>
            </a:r>
            <a:r>
              <a:rPr lang="en-US" sz="1200" b="0" i="0" kern="1200" dirty="0">
                <a:solidFill>
                  <a:schemeClr val="tx1"/>
                </a:solidFill>
                <a:effectLst/>
                <a:latin typeface="+mn-lt"/>
                <a:ea typeface="+mn-ea"/>
                <a:cs typeface="+mn-cs"/>
              </a:rPr>
              <a:t> (for addresses </a:t>
            </a:r>
            <a:r>
              <a:rPr lang="en-US" dirty="0"/>
              <a:t>10.0.0.0</a:t>
            </a:r>
            <a:r>
              <a:rPr lang="en-US" sz="1200" b="0" i="0" kern="1200" dirty="0">
                <a:solidFill>
                  <a:schemeClr val="tx1"/>
                </a:solidFill>
                <a:effectLst/>
                <a:latin typeface="+mn-lt"/>
                <a:ea typeface="+mn-ea"/>
                <a:cs typeface="+mn-cs"/>
              </a:rPr>
              <a:t> - </a:t>
            </a:r>
            <a:r>
              <a:rPr lang="en-US" dirty="0"/>
              <a:t>10.0.0.127</a:t>
            </a:r>
            <a:r>
              <a:rPr lang="en-US" sz="1200" b="0" i="0" kern="1200" dirty="0">
                <a:solidFill>
                  <a:schemeClr val="tx1"/>
                </a:solidFill>
                <a:effectLst/>
                <a:latin typeface="+mn-lt"/>
                <a:ea typeface="+mn-ea"/>
                <a:cs typeface="+mn-cs"/>
              </a:rPr>
              <a:t>) and the other uses CIDR block </a:t>
            </a:r>
            <a:r>
              <a:rPr lang="en-US" dirty="0"/>
              <a:t>10.0.0.128/25</a:t>
            </a:r>
            <a:r>
              <a:rPr lang="en-US" sz="1200" b="0" i="0" kern="1200" dirty="0">
                <a:solidFill>
                  <a:schemeClr val="tx1"/>
                </a:solidFill>
                <a:effectLst/>
                <a:latin typeface="+mn-lt"/>
                <a:ea typeface="+mn-ea"/>
                <a:cs typeface="+mn-cs"/>
              </a:rPr>
              <a:t> (for addresses </a:t>
            </a:r>
            <a:r>
              <a:rPr lang="en-US" dirty="0"/>
              <a:t>10.0.0.128</a:t>
            </a:r>
            <a:r>
              <a:rPr lang="en-US" sz="1200" b="0" i="0" kern="1200" dirty="0">
                <a:solidFill>
                  <a:schemeClr val="tx1"/>
                </a:solidFill>
                <a:effectLst/>
                <a:latin typeface="+mn-lt"/>
                <a:ea typeface="+mn-ea"/>
                <a:cs typeface="+mn-cs"/>
              </a:rPr>
              <a:t> - </a:t>
            </a:r>
            <a:r>
              <a:rPr lang="en-US" dirty="0"/>
              <a:t>10.0.0.255</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Elastic IP address</a:t>
            </a:r>
            <a:r>
              <a:rPr lang="en-US" sz="1200" b="0" i="0" kern="1200" dirty="0">
                <a:solidFill>
                  <a:schemeClr val="tx1"/>
                </a:solidFill>
                <a:effectLst/>
                <a:latin typeface="+mn-lt"/>
                <a:ea typeface="+mn-ea"/>
                <a:cs typeface="+mn-cs"/>
              </a:rPr>
              <a:t> is a static </a:t>
            </a:r>
            <a:r>
              <a:rPr lang="en-US" sz="1200" b="1" i="0" kern="1200" dirty="0">
                <a:solidFill>
                  <a:schemeClr val="tx1"/>
                </a:solidFill>
                <a:effectLst/>
                <a:latin typeface="+mn-lt"/>
                <a:ea typeface="+mn-ea"/>
                <a:cs typeface="+mn-cs"/>
              </a:rPr>
              <a:t>IPv4 address</a:t>
            </a:r>
            <a:r>
              <a:rPr lang="en-US" sz="1200" b="0" i="0" kern="1200" dirty="0">
                <a:solidFill>
                  <a:schemeClr val="tx1"/>
                </a:solidFill>
                <a:effectLst/>
                <a:latin typeface="+mn-lt"/>
                <a:ea typeface="+mn-ea"/>
                <a:cs typeface="+mn-cs"/>
              </a:rPr>
              <a:t> designed for dynamic cloud computing. An </a:t>
            </a:r>
            <a:r>
              <a:rPr lang="en-US" sz="1200" b="1" i="0" kern="1200" dirty="0">
                <a:solidFill>
                  <a:schemeClr val="tx1"/>
                </a:solidFill>
                <a:effectLst/>
                <a:latin typeface="+mn-lt"/>
                <a:ea typeface="+mn-ea"/>
                <a:cs typeface="+mn-cs"/>
              </a:rPr>
              <a:t>Elastic IP address</a:t>
            </a:r>
            <a:r>
              <a:rPr lang="en-US" sz="1200" b="0" i="0" kern="1200" dirty="0">
                <a:solidFill>
                  <a:schemeClr val="tx1"/>
                </a:solidFill>
                <a:effectLst/>
                <a:latin typeface="+mn-lt"/>
                <a:ea typeface="+mn-ea"/>
                <a:cs typeface="+mn-cs"/>
              </a:rPr>
              <a:t> is associated with your AWS account. With an </a:t>
            </a:r>
            <a:r>
              <a:rPr lang="en-US" sz="1200" b="1" i="0" kern="1200" dirty="0">
                <a:solidFill>
                  <a:schemeClr val="tx1"/>
                </a:solidFill>
                <a:effectLst/>
                <a:latin typeface="+mn-lt"/>
                <a:ea typeface="+mn-ea"/>
                <a:cs typeface="+mn-cs"/>
              </a:rPr>
              <a:t>Elastic IP address</a:t>
            </a:r>
            <a:r>
              <a:rPr lang="en-US" sz="1200" b="0" i="0" kern="1200" dirty="0">
                <a:solidFill>
                  <a:schemeClr val="tx1"/>
                </a:solidFill>
                <a:effectLst/>
                <a:latin typeface="+mn-lt"/>
                <a:ea typeface="+mn-ea"/>
                <a:cs typeface="+mn-cs"/>
              </a:rPr>
              <a:t>, you can mask the failure of an instance or software by rapidly remapping the </a:t>
            </a:r>
            <a:r>
              <a:rPr lang="en-US" sz="1200" b="1" i="0" kern="1200" dirty="0">
                <a:solidFill>
                  <a:schemeClr val="tx1"/>
                </a:solidFill>
                <a:effectLst/>
                <a:latin typeface="+mn-lt"/>
                <a:ea typeface="+mn-ea"/>
                <a:cs typeface="+mn-cs"/>
              </a:rPr>
              <a:t>address</a:t>
            </a:r>
            <a:r>
              <a:rPr lang="en-US" sz="1200" b="0" i="0" kern="1200" dirty="0">
                <a:solidFill>
                  <a:schemeClr val="tx1"/>
                </a:solidFill>
                <a:effectLst/>
                <a:latin typeface="+mn-lt"/>
                <a:ea typeface="+mn-ea"/>
                <a:cs typeface="+mn-cs"/>
              </a:rPr>
              <a:t> to another instance in your account.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Elastic IP address is a public IPv4 address, which is reachable from the internet. If your instance does not have a public IPv4 address, you can associate an Elastic IP address with your instance to enable communication with the internet; for example, to connect to your instance from your local compute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Currently do not support Elastic IP addresses for IPv6.</a:t>
            </a:r>
          </a:p>
          <a:p>
            <a:r>
              <a:rPr lang="en-US" sz="1200" b="0" i="0" kern="1200" dirty="0">
                <a:solidFill>
                  <a:schemeClr val="tx1"/>
                </a:solidFill>
                <a:effectLst/>
                <a:latin typeface="+mn-lt"/>
                <a:ea typeface="+mn-ea"/>
                <a:cs typeface="+mn-cs"/>
              </a:rPr>
              <a:t>To use an Elastic IP address, you first allocate one to your account, and then associate it with your instance or a network interface.</a:t>
            </a:r>
          </a:p>
          <a:p>
            <a:r>
              <a:rPr lang="en-US" sz="1200" b="0" i="0" kern="1200" dirty="0">
                <a:solidFill>
                  <a:schemeClr val="tx1"/>
                </a:solidFill>
                <a:effectLst/>
                <a:latin typeface="+mn-lt"/>
                <a:ea typeface="+mn-ea"/>
                <a:cs typeface="+mn-cs"/>
              </a:rPr>
              <a:t>When you associate an Elastic IP address with an instance or its primary network interface, the instance's public IPv4 address (if it had one) is released back into Amazon's pool of public IPv4 addresses. You cannot reuse a public IPv4 address,</a:t>
            </a: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10</a:t>
            </a:fld>
            <a:endParaRPr lang="en-US"/>
          </a:p>
        </p:txBody>
      </p:sp>
    </p:spTree>
    <p:extLst>
      <p:ext uri="{BB962C8B-B14F-4D97-AF65-F5344CB8AC3E}">
        <p14:creationId xmlns:p14="http://schemas.microsoft.com/office/powerpoint/2010/main" val="2161482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93577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6673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4984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3384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2626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209383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8223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669168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solidFill>
                  <a:schemeClr val="tx1"/>
                </a:solidFill>
              </a:defRPr>
            </a:lvl1pPr>
            <a:lvl2pPr marL="742932" indent="-285744">
              <a:lnSpc>
                <a:spcPct val="120000"/>
              </a:lnSpc>
              <a:buClr>
                <a:schemeClr val="tx1"/>
              </a:buClr>
              <a:buSzPct val="100000"/>
              <a:buFont typeface="Lucida Grande"/>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94423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04800" y="1219200"/>
            <a:ext cx="10769600" cy="4800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5"/>
          </p:nvPr>
        </p:nvSpPr>
        <p:spPr>
          <a:xfrm>
            <a:off x="10464800" y="6153002"/>
            <a:ext cx="711200" cy="247799"/>
          </a:xfrm>
          <a:prstGeom prst="rect">
            <a:avLst/>
          </a:prstGeom>
        </p:spPr>
        <p:txBody>
          <a:bodyPr/>
          <a:lstStyle>
            <a:lvl1pPr algn="ctr">
              <a:defRPr sz="1400">
                <a:latin typeface="Arial" pitchFamily="34" charset="0"/>
                <a:cs typeface="Arial" pitchFamily="34" charset="0"/>
              </a:defRPr>
            </a:lvl1pPr>
          </a:lstStyle>
          <a:p>
            <a:fld id="{5C0B3C05-BA45-4000-924A-C70B2ABC0F22}" type="slidenum">
              <a:rPr lang="en-US" smtClean="0"/>
              <a:t>‹#›</a:t>
            </a:fld>
            <a:endParaRPr lang="en-US"/>
          </a:p>
        </p:txBody>
      </p:sp>
      <p:sp>
        <p:nvSpPr>
          <p:cNvPr id="11" name="Footer Placeholder 10"/>
          <p:cNvSpPr>
            <a:spLocks noGrp="1"/>
          </p:cNvSpPr>
          <p:nvPr>
            <p:ph type="ftr" sz="quarter" idx="16"/>
          </p:nvPr>
        </p:nvSpPr>
        <p:spPr>
          <a:xfrm>
            <a:off x="6908800" y="6519116"/>
            <a:ext cx="4064000" cy="338884"/>
          </a:xfrm>
          <a:prstGeom prst="rect">
            <a:avLst/>
          </a:prstGeom>
        </p:spPr>
        <p:txBody>
          <a:bodyPr/>
          <a:lstStyle/>
          <a:p>
            <a:endParaRPr lang="en-US"/>
          </a:p>
        </p:txBody>
      </p:sp>
      <p:sp>
        <p:nvSpPr>
          <p:cNvPr id="12" name="Title 11"/>
          <p:cNvSpPr>
            <a:spLocks noGrp="1"/>
          </p:cNvSpPr>
          <p:nvPr>
            <p:ph type="title"/>
          </p:nvPr>
        </p:nvSpPr>
        <p:spPr>
          <a:xfrm>
            <a:off x="304800" y="228600"/>
            <a:ext cx="10769600" cy="914400"/>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661435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0195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1602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B8273F-2766-4200-80E4-DA0439332E4F}"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0745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B8273F-2766-4200-80E4-DA0439332E4F}" type="datetimeFigureOut">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784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B8273F-2766-4200-80E4-DA0439332E4F}"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6549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8273F-2766-4200-80E4-DA0439332E4F}" type="datetimeFigureOut">
              <a:rPr lang="en-US" smtClean="0"/>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6622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96713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276771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B8273F-2766-4200-80E4-DA0439332E4F}" type="datetimeFigureOut">
              <a:rPr lang="en-US" smtClean="0"/>
              <a:t>10/10/2019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6DA322-0605-422D-AFD6-26C8D9EEE647}" type="slidenum">
              <a:rPr lang="en-US" smtClean="0"/>
              <a:t>‹#›</a:t>
            </a:fld>
            <a:endParaRPr lang="en-US"/>
          </a:p>
        </p:txBody>
      </p:sp>
    </p:spTree>
    <p:extLst>
      <p:ext uri="{BB962C8B-B14F-4D97-AF65-F5344CB8AC3E}">
        <p14:creationId xmlns:p14="http://schemas.microsoft.com/office/powerpoint/2010/main" val="2422324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20FD-E402-4000-8F17-E7D926A25EF4}"/>
              </a:ext>
            </a:extLst>
          </p:cNvPr>
          <p:cNvSpPr>
            <a:spLocks noGrp="1"/>
          </p:cNvSpPr>
          <p:nvPr>
            <p:ph type="ctrTitle"/>
          </p:nvPr>
        </p:nvSpPr>
        <p:spPr>
          <a:xfrm>
            <a:off x="1342944" y="1904351"/>
            <a:ext cx="7766936" cy="1646302"/>
          </a:xfrm>
        </p:spPr>
        <p:txBody>
          <a:bodyPr/>
          <a:lstStyle/>
          <a:p>
            <a:pPr algn="ctr"/>
            <a:r>
              <a:rPr lang="en-US" dirty="0"/>
              <a:t>VPC</a:t>
            </a:r>
            <a:br>
              <a:rPr lang="en-US" dirty="0"/>
            </a:br>
            <a:r>
              <a:rPr lang="en-US" sz="3600" dirty="0"/>
              <a:t>Public and Private Networks</a:t>
            </a:r>
            <a:endParaRPr lang="en-US" dirty="0"/>
          </a:p>
        </p:txBody>
      </p:sp>
      <p:sp>
        <p:nvSpPr>
          <p:cNvPr id="4" name="AutoShape 2" descr="Image result for SAAS PAAS IAAS pyramid">
            <a:extLst>
              <a:ext uri="{FF2B5EF4-FFF2-40B4-BE49-F238E27FC236}">
                <a16:creationId xmlns:a16="http://schemas.microsoft.com/office/drawing/2014/main" id="{9C54437E-1EF3-41CD-905B-516C5C02C47F}"/>
              </a:ext>
            </a:extLst>
          </p:cNvPr>
          <p:cNvSpPr>
            <a:spLocks noChangeAspect="1" noChangeArrowheads="1"/>
          </p:cNvSpPr>
          <p:nvPr/>
        </p:nvSpPr>
        <p:spPr bwMode="auto">
          <a:xfrm>
            <a:off x="5779477" y="277641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3391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C0DFC8-591B-4C38-97EF-75CE7E236F97}"/>
              </a:ext>
            </a:extLst>
          </p:cNvPr>
          <p:cNvSpPr>
            <a:spLocks noGrp="1"/>
          </p:cNvSpPr>
          <p:nvPr>
            <p:ph type="body" sz="quarter" idx="10"/>
          </p:nvPr>
        </p:nvSpPr>
        <p:spPr/>
        <p:txBody>
          <a:bodyPr/>
          <a:lstStyle/>
          <a:p>
            <a:r>
              <a:rPr lang="en-US" dirty="0"/>
              <a:t>VPC : Private and Public networks example</a:t>
            </a:r>
          </a:p>
        </p:txBody>
      </p:sp>
      <p:pic>
        <p:nvPicPr>
          <p:cNvPr id="2052" name="Picture 4" descr="&#10;     Diagram for scenario 2: VPC with public and private subnets&#10;    ">
            <a:extLst>
              <a:ext uri="{FF2B5EF4-FFF2-40B4-BE49-F238E27FC236}">
                <a16:creationId xmlns:a16="http://schemas.microsoft.com/office/drawing/2014/main" id="{4E473FE8-1BE3-4DE2-8AC7-3A1053604D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074" y="1439864"/>
            <a:ext cx="6513299" cy="493351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6FF505D-32CA-445F-AAAD-1723539CD304}"/>
              </a:ext>
            </a:extLst>
          </p:cNvPr>
          <p:cNvSpPr>
            <a:spLocks noGrp="1"/>
          </p:cNvSpPr>
          <p:nvPr>
            <p:ph idx="1"/>
          </p:nvPr>
        </p:nvSpPr>
        <p:spPr>
          <a:xfrm>
            <a:off x="480484" y="1439864"/>
            <a:ext cx="11119104" cy="4511040"/>
          </a:xfrm>
        </p:spPr>
        <p:txBody>
          <a:bodyPr/>
          <a:lstStyle/>
          <a:p>
            <a:pPr>
              <a:buFont typeface="Arial" panose="020B0604020202020204" pitchFamily="34" charset="0"/>
              <a:buChar char="•"/>
            </a:pPr>
            <a:r>
              <a:rPr lang="en-US" dirty="0">
                <a:solidFill>
                  <a:srgbClr val="444444"/>
                </a:solidFill>
                <a:latin typeface="Amazon Ember"/>
              </a:rPr>
              <a:t>A VPC with a size /16 IPv4 </a:t>
            </a:r>
          </a:p>
          <a:p>
            <a:pPr>
              <a:buFont typeface="Arial" panose="020B0604020202020204" pitchFamily="34" charset="0"/>
              <a:buChar char="•"/>
            </a:pPr>
            <a:r>
              <a:rPr lang="en-US" dirty="0">
                <a:solidFill>
                  <a:srgbClr val="444444"/>
                </a:solidFill>
                <a:latin typeface="Amazon Ember"/>
              </a:rPr>
              <a:t>CIDR block (example: 10.0.0.0/16)</a:t>
            </a:r>
          </a:p>
          <a:p>
            <a:pPr>
              <a:buFont typeface="Arial" panose="020B0604020202020204" pitchFamily="34" charset="0"/>
              <a:buChar char="•"/>
            </a:pPr>
            <a:r>
              <a:rPr lang="en-US" dirty="0">
                <a:solidFill>
                  <a:srgbClr val="444444"/>
                </a:solidFill>
                <a:latin typeface="Amazon Ember"/>
              </a:rPr>
              <a:t>This provides 65,536 private IPv4 addresses.</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3411451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C1EE04-3B75-481B-906D-0625E004FEF9}"/>
              </a:ext>
            </a:extLst>
          </p:cNvPr>
          <p:cNvSpPr>
            <a:spLocks noGrp="1"/>
          </p:cNvSpPr>
          <p:nvPr>
            <p:ph idx="1"/>
          </p:nvPr>
        </p:nvSpPr>
        <p:spPr/>
        <p:txBody>
          <a:bodyPr/>
          <a:lstStyle/>
          <a:p>
            <a:r>
              <a:rPr lang="en-US" dirty="0"/>
              <a:t>Public/Private subnets</a:t>
            </a:r>
            <a:br>
              <a:rPr lang="en-US" dirty="0"/>
            </a:br>
            <a:r>
              <a:rPr lang="en-US" dirty="0"/>
              <a:t>	- Network ACL controls traffic to subnets</a:t>
            </a:r>
          </a:p>
          <a:p>
            <a:pPr lvl="1"/>
            <a:endParaRPr lang="en-US" dirty="0"/>
          </a:p>
          <a:p>
            <a:pPr lvl="1"/>
            <a:endParaRPr lang="en-US" dirty="0"/>
          </a:p>
          <a:p>
            <a:pPr lvl="1"/>
            <a:endParaRPr lang="en-US" dirty="0"/>
          </a:p>
          <a:p>
            <a:pPr lvl="1"/>
            <a:endParaRPr lang="en-US" dirty="0"/>
          </a:p>
          <a:p>
            <a:pPr lvl="1"/>
            <a:endParaRPr lang="en-US" dirty="0"/>
          </a:p>
          <a:p>
            <a:r>
              <a:rPr lang="en-US" dirty="0"/>
              <a:t>EC2 Instance</a:t>
            </a:r>
            <a:br>
              <a:rPr lang="en-US" dirty="0"/>
            </a:br>
            <a:r>
              <a:rPr lang="en-US" dirty="0"/>
              <a:t>	- Security groups</a:t>
            </a:r>
            <a:br>
              <a:rPr lang="en-US" dirty="0"/>
            </a:br>
            <a:r>
              <a:rPr lang="en-US" dirty="0"/>
              <a:t>	- Inbound and Outbound traffic</a:t>
            </a:r>
          </a:p>
          <a:p>
            <a:endParaRPr lang="en-US" dirty="0"/>
          </a:p>
        </p:txBody>
      </p:sp>
      <p:sp>
        <p:nvSpPr>
          <p:cNvPr id="3" name="Text Placeholder 2">
            <a:extLst>
              <a:ext uri="{FF2B5EF4-FFF2-40B4-BE49-F238E27FC236}">
                <a16:creationId xmlns:a16="http://schemas.microsoft.com/office/drawing/2014/main" id="{41F21F76-62D6-43C5-B602-7BCD66F2CAA4}"/>
              </a:ext>
            </a:extLst>
          </p:cNvPr>
          <p:cNvSpPr>
            <a:spLocks noGrp="1"/>
          </p:cNvSpPr>
          <p:nvPr>
            <p:ph type="body" sz="quarter" idx="10"/>
          </p:nvPr>
        </p:nvSpPr>
        <p:spPr/>
        <p:txBody>
          <a:bodyPr/>
          <a:lstStyle/>
          <a:p>
            <a:r>
              <a:rPr lang="en-US" dirty="0"/>
              <a:t>Security (ACL – subnet vs SG – EC2)</a:t>
            </a:r>
          </a:p>
        </p:txBody>
      </p:sp>
      <p:pic>
        <p:nvPicPr>
          <p:cNvPr id="4" name="Picture 3">
            <a:extLst>
              <a:ext uri="{FF2B5EF4-FFF2-40B4-BE49-F238E27FC236}">
                <a16:creationId xmlns:a16="http://schemas.microsoft.com/office/drawing/2014/main" id="{A615BC66-28BF-4C9B-97AF-579EA3D7DBF3}"/>
              </a:ext>
            </a:extLst>
          </p:cNvPr>
          <p:cNvPicPr>
            <a:picLocks noChangeAspect="1"/>
          </p:cNvPicPr>
          <p:nvPr/>
        </p:nvPicPr>
        <p:blipFill rotWithShape="1">
          <a:blip r:embed="rId3"/>
          <a:srcRect l="22551" t="67407" r="38482" b="8148"/>
          <a:stretch/>
        </p:blipFill>
        <p:spPr>
          <a:xfrm>
            <a:off x="3043366" y="2306277"/>
            <a:ext cx="6896101" cy="2514600"/>
          </a:xfrm>
          <a:prstGeom prst="rect">
            <a:avLst/>
          </a:prstGeom>
        </p:spPr>
      </p:pic>
    </p:spTree>
    <p:extLst>
      <p:ext uri="{BB962C8B-B14F-4D97-AF65-F5344CB8AC3E}">
        <p14:creationId xmlns:p14="http://schemas.microsoft.com/office/powerpoint/2010/main" val="248053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447796-7919-4EE0-8E10-82C7C92606DB}"/>
              </a:ext>
            </a:extLst>
          </p:cNvPr>
          <p:cNvSpPr>
            <a:spLocks noGrp="1"/>
          </p:cNvSpPr>
          <p:nvPr>
            <p:ph idx="1"/>
          </p:nvPr>
        </p:nvSpPr>
        <p:spPr/>
        <p:txBody>
          <a:bodyPr/>
          <a:lstStyle/>
          <a:p>
            <a:r>
              <a:rPr lang="en-US" dirty="0"/>
              <a:t>Public Network serves as a Bastion (NAT)</a:t>
            </a:r>
          </a:p>
          <a:p>
            <a:r>
              <a:rPr lang="en-US" dirty="0"/>
              <a:t>Routing is set between Private and Public network</a:t>
            </a:r>
          </a:p>
          <a:p>
            <a:r>
              <a:rPr lang="en-US" dirty="0"/>
              <a:t>Blocking EC2 Instance on Bastion isolate all Private subnets</a:t>
            </a:r>
            <a:br>
              <a:rPr lang="en-US" dirty="0"/>
            </a:br>
            <a:endParaRPr lang="en-US" dirty="0"/>
          </a:p>
        </p:txBody>
      </p:sp>
      <p:sp>
        <p:nvSpPr>
          <p:cNvPr id="3" name="Text Placeholder 2">
            <a:extLst>
              <a:ext uri="{FF2B5EF4-FFF2-40B4-BE49-F238E27FC236}">
                <a16:creationId xmlns:a16="http://schemas.microsoft.com/office/drawing/2014/main" id="{17D8A223-C780-4958-9954-2AAB84071214}"/>
              </a:ext>
            </a:extLst>
          </p:cNvPr>
          <p:cNvSpPr>
            <a:spLocks noGrp="1"/>
          </p:cNvSpPr>
          <p:nvPr>
            <p:ph type="body" sz="quarter" idx="10"/>
          </p:nvPr>
        </p:nvSpPr>
        <p:spPr/>
        <p:txBody>
          <a:bodyPr/>
          <a:lstStyle/>
          <a:p>
            <a:r>
              <a:rPr lang="en-US" dirty="0"/>
              <a:t>Bastion (Simple schema to cut off private VPC)</a:t>
            </a:r>
          </a:p>
        </p:txBody>
      </p:sp>
      <p:pic>
        <p:nvPicPr>
          <p:cNvPr id="5" name="Picture 4">
            <a:extLst>
              <a:ext uri="{FF2B5EF4-FFF2-40B4-BE49-F238E27FC236}">
                <a16:creationId xmlns:a16="http://schemas.microsoft.com/office/drawing/2014/main" id="{BAF0E408-F4AF-4DA1-AAF4-E4707682AD64}"/>
              </a:ext>
            </a:extLst>
          </p:cNvPr>
          <p:cNvPicPr>
            <a:picLocks noChangeAspect="1"/>
          </p:cNvPicPr>
          <p:nvPr/>
        </p:nvPicPr>
        <p:blipFill>
          <a:blip r:embed="rId3"/>
          <a:stretch>
            <a:fillRect/>
          </a:stretch>
        </p:blipFill>
        <p:spPr>
          <a:xfrm>
            <a:off x="480484" y="2807429"/>
            <a:ext cx="8772525" cy="3286125"/>
          </a:xfrm>
          <a:prstGeom prst="rect">
            <a:avLst/>
          </a:prstGeom>
        </p:spPr>
      </p:pic>
    </p:spTree>
    <p:extLst>
      <p:ext uri="{BB962C8B-B14F-4D97-AF65-F5344CB8AC3E}">
        <p14:creationId xmlns:p14="http://schemas.microsoft.com/office/powerpoint/2010/main" val="2101827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1219200"/>
            <a:ext cx="9472246" cy="4800600"/>
          </a:xfrm>
        </p:spPr>
        <p:txBody>
          <a:bodyPr numCol="2"/>
          <a:lstStyle/>
          <a:p>
            <a:r>
              <a:rPr lang="en-US" dirty="0"/>
              <a:t>Create customer VPC with scripts from </a:t>
            </a:r>
            <a:r>
              <a:rPr lang="en-US"/>
              <a:t>the lecture</a:t>
            </a:r>
            <a:endParaRPr lang="en-US" dirty="0"/>
          </a:p>
        </p:txBody>
      </p:sp>
      <p:sp>
        <p:nvSpPr>
          <p:cNvPr id="3" name="Title 2"/>
          <p:cNvSpPr>
            <a:spLocks noGrp="1"/>
          </p:cNvSpPr>
          <p:nvPr>
            <p:ph type="title"/>
          </p:nvPr>
        </p:nvSpPr>
        <p:spPr/>
        <p:txBody>
          <a:bodyPr/>
          <a:lstStyle/>
          <a:p>
            <a:r>
              <a:rPr lang="en-US" dirty="0"/>
              <a:t>Home Task</a:t>
            </a:r>
          </a:p>
        </p:txBody>
      </p:sp>
    </p:spTree>
    <p:extLst>
      <p:ext uri="{BB962C8B-B14F-4D97-AF65-F5344CB8AC3E}">
        <p14:creationId xmlns:p14="http://schemas.microsoft.com/office/powerpoint/2010/main" val="67644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40E72E-ED94-45EA-AF24-D8DEAE6813D2}"/>
              </a:ext>
            </a:extLst>
          </p:cNvPr>
          <p:cNvSpPr>
            <a:spLocks noGrp="1"/>
          </p:cNvSpPr>
          <p:nvPr>
            <p:ph type="body" sz="quarter" idx="10"/>
          </p:nvPr>
        </p:nvSpPr>
        <p:spPr/>
        <p:txBody>
          <a:bodyPr/>
          <a:lstStyle/>
          <a:p>
            <a:r>
              <a:rPr lang="en-US" dirty="0"/>
              <a:t>Private vs Public</a:t>
            </a:r>
          </a:p>
        </p:txBody>
      </p:sp>
      <p:pic>
        <p:nvPicPr>
          <p:cNvPr id="4" name="Picture 3">
            <a:extLst>
              <a:ext uri="{FF2B5EF4-FFF2-40B4-BE49-F238E27FC236}">
                <a16:creationId xmlns:a16="http://schemas.microsoft.com/office/drawing/2014/main" id="{3990A716-DAA6-47A2-B9F7-E92CD82D71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3673" y="5169487"/>
            <a:ext cx="1210469" cy="687245"/>
          </a:xfrm>
          <a:prstGeom prst="rect">
            <a:avLst/>
          </a:prstGeom>
        </p:spPr>
      </p:pic>
      <p:pic>
        <p:nvPicPr>
          <p:cNvPr id="5" name="Content Placeholder 1050">
            <a:extLst>
              <a:ext uri="{FF2B5EF4-FFF2-40B4-BE49-F238E27FC236}">
                <a16:creationId xmlns:a16="http://schemas.microsoft.com/office/drawing/2014/main" id="{E0911AFF-997A-460B-B10E-3E483CA6384C}"/>
              </a:ext>
            </a:extLst>
          </p:cNvPr>
          <p:cNvPicPr>
            <a:picLocks noChangeAspect="1"/>
          </p:cNvPicPr>
          <p:nvPr/>
        </p:nvPicPr>
        <p:blipFill>
          <a:blip r:embed="rId4" cstate="print">
            <a:duotone>
              <a:prstClr val="black"/>
              <a:schemeClr val="bg2">
                <a:lumMod val="90000"/>
                <a:tint val="45000"/>
                <a:satMod val="400000"/>
              </a:schemeClr>
            </a:duotone>
            <a:extLst>
              <a:ext uri="{28A0092B-C50C-407E-A947-70E740481C1C}">
                <a14:useLocalDpi xmlns:a14="http://schemas.microsoft.com/office/drawing/2010/main" val="0"/>
              </a:ext>
            </a:extLst>
          </a:blip>
          <a:stretch>
            <a:fillRect/>
          </a:stretch>
        </p:blipFill>
        <p:spPr>
          <a:xfrm>
            <a:off x="6098085" y="4898755"/>
            <a:ext cx="709122" cy="917131"/>
          </a:xfrm>
          <a:prstGeom prst="rect">
            <a:avLst/>
          </a:prstGeom>
          <a:effectLst>
            <a:outerShdw blurRad="76200" dir="13500000" sy="23000" kx="1200000" algn="br" rotWithShape="0">
              <a:prstClr val="black">
                <a:alpha val="20000"/>
              </a:prstClr>
            </a:outerShdw>
          </a:effectLst>
        </p:spPr>
      </p:pic>
      <p:pic>
        <p:nvPicPr>
          <p:cNvPr id="6" name="Content Placeholder 1050">
            <a:extLst>
              <a:ext uri="{FF2B5EF4-FFF2-40B4-BE49-F238E27FC236}">
                <a16:creationId xmlns:a16="http://schemas.microsoft.com/office/drawing/2014/main" id="{5B6F4012-88CC-4F1A-9793-A594492F65A2}"/>
              </a:ext>
            </a:extLst>
          </p:cNvPr>
          <p:cNvPicPr>
            <a:picLocks noChangeAspect="1"/>
          </p:cNvPicPr>
          <p:nvPr/>
        </p:nvPicPr>
        <p:blipFill>
          <a:blip r:embed="rId4" cstate="print">
            <a:duotone>
              <a:prstClr val="black"/>
              <a:schemeClr val="bg2">
                <a:lumMod val="90000"/>
                <a:tint val="45000"/>
                <a:satMod val="400000"/>
              </a:schemeClr>
            </a:duotone>
            <a:extLst>
              <a:ext uri="{28A0092B-C50C-407E-A947-70E740481C1C}">
                <a14:useLocalDpi xmlns:a14="http://schemas.microsoft.com/office/drawing/2010/main" val="0"/>
              </a:ext>
            </a:extLst>
          </a:blip>
          <a:stretch>
            <a:fillRect/>
          </a:stretch>
        </p:blipFill>
        <p:spPr>
          <a:xfrm>
            <a:off x="8487081" y="4940074"/>
            <a:ext cx="709122" cy="917131"/>
          </a:xfrm>
          <a:prstGeom prst="rect">
            <a:avLst/>
          </a:prstGeom>
          <a:effectLst>
            <a:outerShdw blurRad="76200" dir="13500000" sy="23000" kx="1200000" algn="br" rotWithShape="0">
              <a:prstClr val="black">
                <a:alpha val="20000"/>
              </a:prstClr>
            </a:outerShdw>
          </a:effectLst>
        </p:spPr>
      </p:pic>
      <p:grpSp>
        <p:nvGrpSpPr>
          <p:cNvPr id="7" name="Group 6">
            <a:extLst>
              <a:ext uri="{FF2B5EF4-FFF2-40B4-BE49-F238E27FC236}">
                <a16:creationId xmlns:a16="http://schemas.microsoft.com/office/drawing/2014/main" id="{A02BAB54-063B-4CCC-A3CD-9A1FAEFA16E6}"/>
              </a:ext>
            </a:extLst>
          </p:cNvPr>
          <p:cNvGrpSpPr/>
          <p:nvPr/>
        </p:nvGrpSpPr>
        <p:grpSpPr>
          <a:xfrm>
            <a:off x="6022762" y="1387996"/>
            <a:ext cx="3299407" cy="2675908"/>
            <a:chOff x="4380504" y="825100"/>
            <a:chExt cx="3551349" cy="2841079"/>
          </a:xfrm>
        </p:grpSpPr>
        <p:pic>
          <p:nvPicPr>
            <p:cNvPr id="8" name="Picture 7">
              <a:extLst>
                <a:ext uri="{FF2B5EF4-FFF2-40B4-BE49-F238E27FC236}">
                  <a16:creationId xmlns:a16="http://schemas.microsoft.com/office/drawing/2014/main" id="{FE4C19BB-39F1-4097-9D00-BF6CB37804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80504" y="825100"/>
              <a:ext cx="3551349" cy="2841079"/>
            </a:xfrm>
            <a:prstGeom prst="rect">
              <a:avLst/>
            </a:prstGeom>
          </p:spPr>
        </p:pic>
        <p:sp>
          <p:nvSpPr>
            <p:cNvPr id="9" name="TextBox 8">
              <a:extLst>
                <a:ext uri="{FF2B5EF4-FFF2-40B4-BE49-F238E27FC236}">
                  <a16:creationId xmlns:a16="http://schemas.microsoft.com/office/drawing/2014/main" id="{16063241-FE76-452D-AB68-D0AA8EF0AC17}"/>
                </a:ext>
              </a:extLst>
            </p:cNvPr>
            <p:cNvSpPr txBox="1"/>
            <p:nvPr/>
          </p:nvSpPr>
          <p:spPr>
            <a:xfrm>
              <a:off x="5360078" y="2239417"/>
              <a:ext cx="1886216" cy="424807"/>
            </a:xfrm>
            <a:prstGeom prst="rect">
              <a:avLst/>
            </a:prstGeom>
            <a:noFill/>
          </p:spPr>
          <p:txBody>
            <a:bodyPr wrap="none" rtlCol="0">
              <a:spAutoFit/>
            </a:bodyPr>
            <a:lstStyle/>
            <a:p>
              <a:r>
                <a:rPr lang="en-US" sz="2000" b="1" dirty="0">
                  <a:solidFill>
                    <a:schemeClr val="bg1"/>
                  </a:solidFill>
                </a:rPr>
                <a:t>Public Cloud</a:t>
              </a:r>
            </a:p>
          </p:txBody>
        </p:sp>
      </p:grpSp>
      <p:cxnSp>
        <p:nvCxnSpPr>
          <p:cNvPr id="10" name="Straight Arrow Connector 9">
            <a:extLst>
              <a:ext uri="{FF2B5EF4-FFF2-40B4-BE49-F238E27FC236}">
                <a16:creationId xmlns:a16="http://schemas.microsoft.com/office/drawing/2014/main" id="{14085AF0-E219-41FA-BFEB-F8A94E9D6D51}"/>
              </a:ext>
            </a:extLst>
          </p:cNvPr>
          <p:cNvCxnSpPr/>
          <p:nvPr/>
        </p:nvCxnSpPr>
        <p:spPr>
          <a:xfrm>
            <a:off x="7672466" y="3837467"/>
            <a:ext cx="3" cy="876750"/>
          </a:xfrm>
          <a:prstGeom prst="straightConnector1">
            <a:avLst/>
          </a:prstGeom>
          <a:ln>
            <a:headEnd type="arrow"/>
            <a:tailEnd type="arrow"/>
          </a:ln>
          <a:effectLst/>
        </p:spPr>
        <p:style>
          <a:lnRef idx="3">
            <a:schemeClr val="accent1"/>
          </a:lnRef>
          <a:fillRef idx="0">
            <a:schemeClr val="accent1"/>
          </a:fillRef>
          <a:effectRef idx="2">
            <a:schemeClr val="accent1"/>
          </a:effectRef>
          <a:fontRef idx="minor">
            <a:schemeClr val="tx1"/>
          </a:fontRef>
        </p:style>
      </p:cxnSp>
      <p:pic>
        <p:nvPicPr>
          <p:cNvPr id="11" name="Picture 10">
            <a:extLst>
              <a:ext uri="{FF2B5EF4-FFF2-40B4-BE49-F238E27FC236}">
                <a16:creationId xmlns:a16="http://schemas.microsoft.com/office/drawing/2014/main" id="{DFA30B3B-FA48-4A23-B23D-CBD326E0071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202878" y="4743917"/>
            <a:ext cx="496198" cy="808016"/>
          </a:xfrm>
          <a:prstGeom prst="rect">
            <a:avLst/>
          </a:prstGeom>
        </p:spPr>
      </p:pic>
      <p:pic>
        <p:nvPicPr>
          <p:cNvPr id="12" name="Picture 11">
            <a:extLst>
              <a:ext uri="{FF2B5EF4-FFF2-40B4-BE49-F238E27FC236}">
                <a16:creationId xmlns:a16="http://schemas.microsoft.com/office/drawing/2014/main" id="{DEC889EF-E5B3-44B5-83CA-6B050976251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355278" y="4896317"/>
            <a:ext cx="496198" cy="808016"/>
          </a:xfrm>
          <a:prstGeom prst="rect">
            <a:avLst/>
          </a:prstGeom>
        </p:spPr>
      </p:pic>
      <p:pic>
        <p:nvPicPr>
          <p:cNvPr id="13" name="Picture 12">
            <a:extLst>
              <a:ext uri="{FF2B5EF4-FFF2-40B4-BE49-F238E27FC236}">
                <a16:creationId xmlns:a16="http://schemas.microsoft.com/office/drawing/2014/main" id="{157E9C7E-5723-4472-A6C1-165E2DE8B9E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507678" y="5048717"/>
            <a:ext cx="496198" cy="808016"/>
          </a:xfrm>
          <a:prstGeom prst="rect">
            <a:avLst/>
          </a:prstGeom>
        </p:spPr>
      </p:pic>
      <p:grpSp>
        <p:nvGrpSpPr>
          <p:cNvPr id="14" name="Group 13">
            <a:extLst>
              <a:ext uri="{FF2B5EF4-FFF2-40B4-BE49-F238E27FC236}">
                <a16:creationId xmlns:a16="http://schemas.microsoft.com/office/drawing/2014/main" id="{4AC7A509-029C-4B79-BAE0-278C6CED00FB}"/>
              </a:ext>
            </a:extLst>
          </p:cNvPr>
          <p:cNvGrpSpPr/>
          <p:nvPr/>
        </p:nvGrpSpPr>
        <p:grpSpPr>
          <a:xfrm>
            <a:off x="2099203" y="1477323"/>
            <a:ext cx="3299407" cy="2675908"/>
            <a:chOff x="479025" y="825099"/>
            <a:chExt cx="3551349" cy="2841079"/>
          </a:xfrm>
        </p:grpSpPr>
        <p:pic>
          <p:nvPicPr>
            <p:cNvPr id="15" name="Picture 14">
              <a:extLst>
                <a:ext uri="{FF2B5EF4-FFF2-40B4-BE49-F238E27FC236}">
                  <a16:creationId xmlns:a16="http://schemas.microsoft.com/office/drawing/2014/main" id="{C924D288-0DF0-431B-980A-40DBA1D6816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9025" y="825099"/>
              <a:ext cx="3551349" cy="2841079"/>
            </a:xfrm>
            <a:prstGeom prst="rect">
              <a:avLst/>
            </a:prstGeom>
          </p:spPr>
        </p:pic>
        <p:sp>
          <p:nvSpPr>
            <p:cNvPr id="16" name="TextBox 15">
              <a:extLst>
                <a:ext uri="{FF2B5EF4-FFF2-40B4-BE49-F238E27FC236}">
                  <a16:creationId xmlns:a16="http://schemas.microsoft.com/office/drawing/2014/main" id="{C4D937C9-378C-48E4-92C4-E56349B07E29}"/>
                </a:ext>
              </a:extLst>
            </p:cNvPr>
            <p:cNvSpPr txBox="1"/>
            <p:nvPr/>
          </p:nvSpPr>
          <p:spPr>
            <a:xfrm>
              <a:off x="1298474" y="2239417"/>
              <a:ext cx="1977663" cy="424807"/>
            </a:xfrm>
            <a:prstGeom prst="rect">
              <a:avLst/>
            </a:prstGeom>
            <a:noFill/>
          </p:spPr>
          <p:txBody>
            <a:bodyPr wrap="none" rtlCol="0">
              <a:spAutoFit/>
            </a:bodyPr>
            <a:lstStyle/>
            <a:p>
              <a:r>
                <a:rPr lang="en-US" sz="2000" b="1" dirty="0">
                  <a:solidFill>
                    <a:schemeClr val="bg1"/>
                  </a:solidFill>
                </a:rPr>
                <a:t>Private Cloud</a:t>
              </a:r>
            </a:p>
          </p:txBody>
        </p:sp>
      </p:grpSp>
      <p:cxnSp>
        <p:nvCxnSpPr>
          <p:cNvPr id="17" name="Elbow Connector 13">
            <a:extLst>
              <a:ext uri="{FF2B5EF4-FFF2-40B4-BE49-F238E27FC236}">
                <a16:creationId xmlns:a16="http://schemas.microsoft.com/office/drawing/2014/main" id="{2630781F-03B8-4519-8FAF-B8779878AF00}"/>
              </a:ext>
            </a:extLst>
          </p:cNvPr>
          <p:cNvCxnSpPr>
            <a:stCxn id="5" idx="0"/>
          </p:cNvCxnSpPr>
          <p:nvPr/>
        </p:nvCxnSpPr>
        <p:spPr>
          <a:xfrm rot="5400000" flipH="1" flipV="1">
            <a:off x="6216796" y="4111927"/>
            <a:ext cx="1022679" cy="550976"/>
          </a:xfrm>
          <a:prstGeom prst="bentConnector3">
            <a:avLst/>
          </a:prstGeom>
          <a:ln>
            <a:headEnd type="arrow"/>
            <a:tailEnd type="arrow"/>
          </a:ln>
          <a:effectLst/>
        </p:spPr>
        <p:style>
          <a:lnRef idx="3">
            <a:schemeClr val="accent1"/>
          </a:lnRef>
          <a:fillRef idx="0">
            <a:schemeClr val="accent1"/>
          </a:fillRef>
          <a:effectRef idx="2">
            <a:schemeClr val="accent1"/>
          </a:effectRef>
          <a:fontRef idx="minor">
            <a:schemeClr val="tx1"/>
          </a:fontRef>
        </p:style>
      </p:cxnSp>
      <p:cxnSp>
        <p:nvCxnSpPr>
          <p:cNvPr id="18" name="Elbow Connector 24">
            <a:extLst>
              <a:ext uri="{FF2B5EF4-FFF2-40B4-BE49-F238E27FC236}">
                <a16:creationId xmlns:a16="http://schemas.microsoft.com/office/drawing/2014/main" id="{BAACFF98-8F32-4ABF-A572-DFE1A79768A5}"/>
              </a:ext>
            </a:extLst>
          </p:cNvPr>
          <p:cNvCxnSpPr>
            <a:stCxn id="6" idx="0"/>
          </p:cNvCxnSpPr>
          <p:nvPr/>
        </p:nvCxnSpPr>
        <p:spPr>
          <a:xfrm rot="16200000" flipV="1">
            <a:off x="8038706" y="4137137"/>
            <a:ext cx="1063998" cy="541874"/>
          </a:xfrm>
          <a:prstGeom prst="bentConnector3">
            <a:avLst/>
          </a:prstGeom>
          <a:ln>
            <a:headEnd type="arrow"/>
            <a:tailEnd type="arrow"/>
          </a:ln>
          <a:effectLst/>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1794CA57-1A5B-477E-B221-E6E8C4AC8177}"/>
              </a:ext>
            </a:extLst>
          </p:cNvPr>
          <p:cNvCxnSpPr/>
          <p:nvPr/>
        </p:nvCxnSpPr>
        <p:spPr>
          <a:xfrm>
            <a:off x="3770990" y="3876073"/>
            <a:ext cx="3" cy="1020244"/>
          </a:xfrm>
          <a:prstGeom prst="straightConnector1">
            <a:avLst/>
          </a:prstGeom>
          <a:ln>
            <a:headEnd type="arrow"/>
            <a:tailEnd type="arrow"/>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112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04BD08-A4CF-46B2-8E6A-59149808EE4A}"/>
              </a:ext>
            </a:extLst>
          </p:cNvPr>
          <p:cNvSpPr>
            <a:spLocks noGrp="1"/>
          </p:cNvSpPr>
          <p:nvPr>
            <p:ph idx="1"/>
          </p:nvPr>
        </p:nvSpPr>
        <p:spPr/>
        <p:txBody>
          <a:bodyPr>
            <a:normAutofit fontScale="85000" lnSpcReduction="10000"/>
          </a:bodyPr>
          <a:lstStyle/>
          <a:p>
            <a:r>
              <a:rPr lang="en-US" sz="2000" dirty="0"/>
              <a:t>Simple apps</a:t>
            </a:r>
          </a:p>
          <a:p>
            <a:r>
              <a:rPr lang="en-US" sz="2000" dirty="0"/>
              <a:t>Multi-tier web applications with lots of components</a:t>
            </a:r>
          </a:p>
          <a:p>
            <a:r>
              <a:rPr lang="en-US" sz="2000" dirty="0"/>
              <a:t>Environment isolation</a:t>
            </a:r>
          </a:p>
          <a:p>
            <a:r>
              <a:rPr lang="en-US" sz="2000" dirty="0"/>
              <a:t>Extend your Data Center</a:t>
            </a:r>
          </a:p>
          <a:p>
            <a:r>
              <a:rPr lang="en-US" sz="2000" dirty="0"/>
              <a:t>Disaster Recovery</a:t>
            </a:r>
            <a:br>
              <a:rPr lang="en-US" sz="2000" dirty="0"/>
            </a:br>
            <a:endParaRPr lang="en-US" sz="2000" dirty="0"/>
          </a:p>
          <a:p>
            <a:r>
              <a:rPr lang="en-US" sz="2000" dirty="0"/>
              <a:t>Public subnets</a:t>
            </a:r>
          </a:p>
          <a:p>
            <a:r>
              <a:rPr lang="en-US" sz="2000" dirty="0"/>
              <a:t>Private subnets</a:t>
            </a:r>
          </a:p>
          <a:p>
            <a:r>
              <a:rPr lang="en-US" sz="2000" dirty="0"/>
              <a:t>VPN to your Data Center</a:t>
            </a:r>
          </a:p>
          <a:p>
            <a:r>
              <a:rPr lang="en-US" sz="2000" dirty="0"/>
              <a:t>Peer-to-Peer connect to another VPC(s)</a:t>
            </a:r>
          </a:p>
          <a:p>
            <a:r>
              <a:rPr lang="en-US" sz="2000" dirty="0"/>
              <a:t>Private Link</a:t>
            </a:r>
          </a:p>
          <a:p>
            <a:endParaRPr lang="en-US" sz="2000" dirty="0"/>
          </a:p>
          <a:p>
            <a:endParaRPr lang="en-US" dirty="0"/>
          </a:p>
        </p:txBody>
      </p:sp>
      <p:sp>
        <p:nvSpPr>
          <p:cNvPr id="3" name="Text Placeholder 2">
            <a:extLst>
              <a:ext uri="{FF2B5EF4-FFF2-40B4-BE49-F238E27FC236}">
                <a16:creationId xmlns:a16="http://schemas.microsoft.com/office/drawing/2014/main" id="{55EF3FEF-B295-42A4-B1AB-A4759AD51459}"/>
              </a:ext>
            </a:extLst>
          </p:cNvPr>
          <p:cNvSpPr>
            <a:spLocks noGrp="1"/>
          </p:cNvSpPr>
          <p:nvPr>
            <p:ph type="body" sz="quarter" idx="10"/>
          </p:nvPr>
        </p:nvSpPr>
        <p:spPr/>
        <p:txBody>
          <a:bodyPr/>
          <a:lstStyle/>
          <a:p>
            <a:r>
              <a:rPr lang="en-US" dirty="0"/>
              <a:t>App migration from DC</a:t>
            </a:r>
          </a:p>
        </p:txBody>
      </p:sp>
      <p:grpSp>
        <p:nvGrpSpPr>
          <p:cNvPr id="4" name="Group 3">
            <a:extLst>
              <a:ext uri="{FF2B5EF4-FFF2-40B4-BE49-F238E27FC236}">
                <a16:creationId xmlns:a16="http://schemas.microsoft.com/office/drawing/2014/main" id="{39249042-6C7F-42F5-AB79-871B4B293B45}"/>
              </a:ext>
            </a:extLst>
          </p:cNvPr>
          <p:cNvGrpSpPr/>
          <p:nvPr/>
        </p:nvGrpSpPr>
        <p:grpSpPr>
          <a:xfrm>
            <a:off x="8101118" y="3819304"/>
            <a:ext cx="1752600" cy="1733550"/>
            <a:chOff x="4676775" y="4879368"/>
            <a:chExt cx="1752600" cy="1733550"/>
          </a:xfrm>
        </p:grpSpPr>
        <p:sp>
          <p:nvSpPr>
            <p:cNvPr id="5" name="Rounded Rectangle 10">
              <a:extLst>
                <a:ext uri="{FF2B5EF4-FFF2-40B4-BE49-F238E27FC236}">
                  <a16:creationId xmlns:a16="http://schemas.microsoft.com/office/drawing/2014/main" id="{06DB4E9F-B326-432A-B4B9-E83D3D1CB1E0}"/>
                </a:ext>
              </a:extLst>
            </p:cNvPr>
            <p:cNvSpPr/>
            <p:nvPr/>
          </p:nvSpPr>
          <p:spPr>
            <a:xfrm>
              <a:off x="4676775" y="4879368"/>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6" name="TextBox 37">
              <a:extLst>
                <a:ext uri="{FF2B5EF4-FFF2-40B4-BE49-F238E27FC236}">
                  <a16:creationId xmlns:a16="http://schemas.microsoft.com/office/drawing/2014/main" id="{491D71BD-BFCA-4386-8766-824B429BFEAA}"/>
                </a:ext>
              </a:extLst>
            </p:cNvPr>
            <p:cNvSpPr txBox="1">
              <a:spLocks noChangeArrowheads="1"/>
            </p:cNvSpPr>
            <p:nvPr/>
          </p:nvSpPr>
          <p:spPr bwMode="auto">
            <a:xfrm>
              <a:off x="4768850" y="6370030"/>
              <a:ext cx="1555750" cy="231775"/>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Helvetica Neue"/>
                  <a:ea typeface="Verdana" pitchFamily="34" charset="0"/>
                  <a:cs typeface="Helvetica Neue"/>
                </a:rPr>
                <a:t>corporate data center</a:t>
              </a:r>
            </a:p>
          </p:txBody>
        </p:sp>
      </p:grpSp>
      <p:pic>
        <p:nvPicPr>
          <p:cNvPr id="7" name="Picture 6" descr="Corporate-Data-Center.png">
            <a:extLst>
              <a:ext uri="{FF2B5EF4-FFF2-40B4-BE49-F238E27FC236}">
                <a16:creationId xmlns:a16="http://schemas.microsoft.com/office/drawing/2014/main" id="{A7B1EAAE-A6E0-4EC4-A6C7-15336B0402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82408" y="3429000"/>
            <a:ext cx="573651" cy="573651"/>
          </a:xfrm>
          <a:prstGeom prst="rect">
            <a:avLst/>
          </a:prstGeom>
        </p:spPr>
      </p:pic>
      <p:sp>
        <p:nvSpPr>
          <p:cNvPr id="8" name="Rounded Rectangle 12">
            <a:extLst>
              <a:ext uri="{FF2B5EF4-FFF2-40B4-BE49-F238E27FC236}">
                <a16:creationId xmlns:a16="http://schemas.microsoft.com/office/drawing/2014/main" id="{3940767B-C3FC-4FFE-BD4E-99B58FEAA8B8}"/>
              </a:ext>
            </a:extLst>
          </p:cNvPr>
          <p:cNvSpPr/>
          <p:nvPr/>
        </p:nvSpPr>
        <p:spPr>
          <a:xfrm>
            <a:off x="5101950" y="3819304"/>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Arial"/>
              <a:cs typeface="Arial"/>
            </a:endParaRPr>
          </a:p>
        </p:txBody>
      </p:sp>
      <p:pic>
        <p:nvPicPr>
          <p:cNvPr id="9" name="Picture 8" descr="VPC-Cloud.png">
            <a:extLst>
              <a:ext uri="{FF2B5EF4-FFF2-40B4-BE49-F238E27FC236}">
                <a16:creationId xmlns:a16="http://schemas.microsoft.com/office/drawing/2014/main" id="{13E67908-9F57-41DA-A4D2-68AC8ECD73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4818" y="3452856"/>
            <a:ext cx="599171" cy="599171"/>
          </a:xfrm>
          <a:prstGeom prst="rect">
            <a:avLst/>
          </a:prstGeom>
        </p:spPr>
      </p:pic>
      <p:pic>
        <p:nvPicPr>
          <p:cNvPr id="10" name="Picture 9" descr="EC2-Instance.png">
            <a:extLst>
              <a:ext uri="{FF2B5EF4-FFF2-40B4-BE49-F238E27FC236}">
                <a16:creationId xmlns:a16="http://schemas.microsoft.com/office/drawing/2014/main" id="{D8AAF5D8-283D-4032-9B2B-45162EC6A1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46730" y="4247683"/>
            <a:ext cx="731520" cy="731520"/>
          </a:xfrm>
          <a:prstGeom prst="rect">
            <a:avLst/>
          </a:prstGeom>
        </p:spPr>
      </p:pic>
      <p:pic>
        <p:nvPicPr>
          <p:cNvPr id="11" name="Picture 10" descr="EC2-Instance.png">
            <a:extLst>
              <a:ext uri="{FF2B5EF4-FFF2-40B4-BE49-F238E27FC236}">
                <a16:creationId xmlns:a16="http://schemas.microsoft.com/office/drawing/2014/main" id="{DD416274-13CD-4D5C-823A-1DFAF91B2D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8250" y="4247683"/>
            <a:ext cx="731520" cy="731520"/>
          </a:xfrm>
          <a:prstGeom prst="rect">
            <a:avLst/>
          </a:prstGeom>
        </p:spPr>
      </p:pic>
      <p:pic>
        <p:nvPicPr>
          <p:cNvPr id="12" name="Picture 11" descr="Traditional-Servers.png">
            <a:extLst>
              <a:ext uri="{FF2B5EF4-FFF2-40B4-BE49-F238E27FC236}">
                <a16:creationId xmlns:a16="http://schemas.microsoft.com/office/drawing/2014/main" id="{1432D8A1-07BD-486B-83CB-7667F8CA255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82408" y="4247683"/>
            <a:ext cx="731520" cy="731520"/>
          </a:xfrm>
          <a:prstGeom prst="rect">
            <a:avLst/>
          </a:prstGeom>
        </p:spPr>
      </p:pic>
      <p:pic>
        <p:nvPicPr>
          <p:cNvPr id="13" name="Picture 12" descr="Traditional-Servers.png">
            <a:extLst>
              <a:ext uri="{FF2B5EF4-FFF2-40B4-BE49-F238E27FC236}">
                <a16:creationId xmlns:a16="http://schemas.microsoft.com/office/drawing/2014/main" id="{83202B08-8E63-4D41-89FB-6650A09FE12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77418" y="4259796"/>
            <a:ext cx="731520" cy="731520"/>
          </a:xfrm>
          <a:prstGeom prst="rect">
            <a:avLst/>
          </a:prstGeom>
        </p:spPr>
      </p:pic>
      <p:cxnSp>
        <p:nvCxnSpPr>
          <p:cNvPr id="14" name="Straight Arrow Connector 13">
            <a:extLst>
              <a:ext uri="{FF2B5EF4-FFF2-40B4-BE49-F238E27FC236}">
                <a16:creationId xmlns:a16="http://schemas.microsoft.com/office/drawing/2014/main" id="{8F99765C-C10A-4397-ACFD-071B629E6237}"/>
              </a:ext>
            </a:extLst>
          </p:cNvPr>
          <p:cNvCxnSpPr>
            <a:stCxn id="8" idx="3"/>
            <a:endCxn id="5" idx="1"/>
          </p:cNvCxnSpPr>
          <p:nvPr/>
        </p:nvCxnSpPr>
        <p:spPr>
          <a:xfrm>
            <a:off x="6854550" y="4686079"/>
            <a:ext cx="1246568" cy="0"/>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708451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VPC: Public Network with Subnet and routing</a:t>
            </a:r>
            <a:endParaRPr lang="en-US" dirty="0"/>
          </a:p>
        </p:txBody>
      </p:sp>
      <p:pic>
        <p:nvPicPr>
          <p:cNvPr id="1026" name="Picture 2" descr="&#10;     Diagram for scenario 1: VPC with a public subnet&#10;    ">
            <a:extLst>
              <a:ext uri="{FF2B5EF4-FFF2-40B4-BE49-F238E27FC236}">
                <a16:creationId xmlns:a16="http://schemas.microsoft.com/office/drawing/2014/main" id="{C710191C-21DA-4651-93E3-2A7777CA6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516" y="1614722"/>
            <a:ext cx="5419725"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23FD4EDF-BE5B-4B69-B34E-6AAB790898E3}"/>
              </a:ext>
            </a:extLst>
          </p:cNvPr>
          <p:cNvSpPr>
            <a:spLocks noGrp="1"/>
          </p:cNvSpPr>
          <p:nvPr>
            <p:ph idx="1"/>
          </p:nvPr>
        </p:nvSpPr>
        <p:spPr/>
        <p:txBody>
          <a:bodyPr/>
          <a:lstStyle/>
          <a:p>
            <a:r>
              <a:rPr lang="en-US" dirty="0"/>
              <a:t>A VPC with a size /24 IPv4 </a:t>
            </a:r>
          </a:p>
          <a:p>
            <a:r>
              <a:rPr lang="en-US" dirty="0"/>
              <a:t>CIDR block (example: 10.0.0.0/24)</a:t>
            </a:r>
          </a:p>
          <a:p>
            <a:r>
              <a:rPr lang="en-US" dirty="0"/>
              <a:t>This provides Private Elastic IPv4 address</a:t>
            </a:r>
          </a:p>
          <a:p>
            <a:r>
              <a:rPr lang="en-US" dirty="0"/>
              <a:t>This provides 256 public IPv4 addresses</a:t>
            </a:r>
          </a:p>
          <a:p>
            <a:r>
              <a:rPr lang="en-US" dirty="0"/>
              <a:t>Routing table is associated with Subnet</a:t>
            </a:r>
          </a:p>
        </p:txBody>
      </p:sp>
      <p:cxnSp>
        <p:nvCxnSpPr>
          <p:cNvPr id="5" name="Straight Arrow Connector 4">
            <a:extLst>
              <a:ext uri="{FF2B5EF4-FFF2-40B4-BE49-F238E27FC236}">
                <a16:creationId xmlns:a16="http://schemas.microsoft.com/office/drawing/2014/main" id="{D34A307F-2786-4D6A-9EE6-7661B5D11A89}"/>
              </a:ext>
            </a:extLst>
          </p:cNvPr>
          <p:cNvCxnSpPr>
            <a:cxnSpLocks/>
          </p:cNvCxnSpPr>
          <p:nvPr/>
        </p:nvCxnSpPr>
        <p:spPr>
          <a:xfrm>
            <a:off x="3682314" y="1688757"/>
            <a:ext cx="1944129" cy="815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3C9C2DB-1452-4DBE-BB99-C7054D7EFCCF}"/>
              </a:ext>
            </a:extLst>
          </p:cNvPr>
          <p:cNvSpPr/>
          <p:nvPr/>
        </p:nvSpPr>
        <p:spPr>
          <a:xfrm>
            <a:off x="5564662" y="2438399"/>
            <a:ext cx="1667412" cy="1136073"/>
          </a:xfrm>
          <a:prstGeom prst="rect">
            <a:avLst/>
          </a:prstGeom>
          <a:solidFill>
            <a:schemeClr val="accent1">
              <a:alpha val="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FDF977-BF8F-4FAF-B037-70A74571D80D}"/>
              </a:ext>
            </a:extLst>
          </p:cNvPr>
          <p:cNvSpPr/>
          <p:nvPr/>
        </p:nvSpPr>
        <p:spPr>
          <a:xfrm>
            <a:off x="5626443" y="4044377"/>
            <a:ext cx="1569306" cy="1042087"/>
          </a:xfrm>
          <a:prstGeom prst="rect">
            <a:avLst/>
          </a:prstGeom>
          <a:pattFill prst="pct5">
            <a:fgClr>
              <a:schemeClr val="accent1">
                <a:lumMod val="40000"/>
                <a:lumOff val="60000"/>
              </a:schemeClr>
            </a:fgClr>
            <a:bgClr>
              <a:schemeClr val="bg1"/>
            </a:bgClr>
          </a:patt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50000"/>
                  </a:schemeClr>
                </a:solidFill>
              </a:rPr>
              <a:t>Can add more subnets</a:t>
            </a:r>
          </a:p>
        </p:txBody>
      </p:sp>
      <p:cxnSp>
        <p:nvCxnSpPr>
          <p:cNvPr id="11" name="Straight Arrow Connector 10">
            <a:extLst>
              <a:ext uri="{FF2B5EF4-FFF2-40B4-BE49-F238E27FC236}">
                <a16:creationId xmlns:a16="http://schemas.microsoft.com/office/drawing/2014/main" id="{9FA8BA33-7610-46D7-8D4F-F7E2E1CCA7FB}"/>
              </a:ext>
            </a:extLst>
          </p:cNvPr>
          <p:cNvCxnSpPr>
            <a:cxnSpLocks/>
          </p:cNvCxnSpPr>
          <p:nvPr/>
        </p:nvCxnSpPr>
        <p:spPr>
          <a:xfrm flipV="1">
            <a:off x="4943475" y="2899719"/>
            <a:ext cx="872439" cy="214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A64E21B-4995-4113-BDFA-F777B7572377}"/>
              </a:ext>
            </a:extLst>
          </p:cNvPr>
          <p:cNvCxnSpPr>
            <a:cxnSpLocks/>
          </p:cNvCxnSpPr>
          <p:nvPr/>
        </p:nvCxnSpPr>
        <p:spPr>
          <a:xfrm>
            <a:off x="5181410" y="2578338"/>
            <a:ext cx="716882" cy="100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164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VPC: SG example for typical </a:t>
            </a:r>
            <a:r>
              <a:rPr lang="en-US" sz="2800" dirty="0" err="1"/>
              <a:t>WebServer</a:t>
            </a:r>
            <a:endParaRPr lang="en-US" dirty="0"/>
          </a:p>
        </p:txBody>
      </p:sp>
      <p:pic>
        <p:nvPicPr>
          <p:cNvPr id="7" name="Picture 6">
            <a:extLst>
              <a:ext uri="{FF2B5EF4-FFF2-40B4-BE49-F238E27FC236}">
                <a16:creationId xmlns:a16="http://schemas.microsoft.com/office/drawing/2014/main" id="{9DC433B4-C4C2-458B-A2E4-2D40F55CD737}"/>
              </a:ext>
            </a:extLst>
          </p:cNvPr>
          <p:cNvPicPr>
            <a:picLocks noChangeAspect="1"/>
          </p:cNvPicPr>
          <p:nvPr/>
        </p:nvPicPr>
        <p:blipFill>
          <a:blip r:embed="rId3"/>
          <a:stretch>
            <a:fillRect/>
          </a:stretch>
        </p:blipFill>
        <p:spPr>
          <a:xfrm>
            <a:off x="114631" y="1189337"/>
            <a:ext cx="9795196" cy="4479325"/>
          </a:xfrm>
          <a:prstGeom prst="rect">
            <a:avLst/>
          </a:prstGeom>
        </p:spPr>
      </p:pic>
    </p:spTree>
    <p:extLst>
      <p:ext uri="{BB962C8B-B14F-4D97-AF65-F5344CB8AC3E}">
        <p14:creationId xmlns:p14="http://schemas.microsoft.com/office/powerpoint/2010/main" val="231574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VPC: IGW ACL for Subnets in VPC (default setting)</a:t>
            </a:r>
            <a:endParaRPr lang="en-US" dirty="0"/>
          </a:p>
        </p:txBody>
      </p:sp>
      <p:pic>
        <p:nvPicPr>
          <p:cNvPr id="2" name="Picture 1">
            <a:extLst>
              <a:ext uri="{FF2B5EF4-FFF2-40B4-BE49-F238E27FC236}">
                <a16:creationId xmlns:a16="http://schemas.microsoft.com/office/drawing/2014/main" id="{90EDEB6D-AE52-4D1F-818F-D5E265A7D963}"/>
              </a:ext>
            </a:extLst>
          </p:cNvPr>
          <p:cNvPicPr>
            <a:picLocks noChangeAspect="1"/>
          </p:cNvPicPr>
          <p:nvPr/>
        </p:nvPicPr>
        <p:blipFill>
          <a:blip r:embed="rId3"/>
          <a:stretch>
            <a:fillRect/>
          </a:stretch>
        </p:blipFill>
        <p:spPr>
          <a:xfrm>
            <a:off x="316194" y="1314305"/>
            <a:ext cx="9251015" cy="2223869"/>
          </a:xfrm>
          <a:prstGeom prst="rect">
            <a:avLst/>
          </a:prstGeom>
        </p:spPr>
      </p:pic>
      <p:pic>
        <p:nvPicPr>
          <p:cNvPr id="4" name="Picture 3">
            <a:extLst>
              <a:ext uri="{FF2B5EF4-FFF2-40B4-BE49-F238E27FC236}">
                <a16:creationId xmlns:a16="http://schemas.microsoft.com/office/drawing/2014/main" id="{7B664111-1CB1-4B63-8E27-DF5A5F04C415}"/>
              </a:ext>
            </a:extLst>
          </p:cNvPr>
          <p:cNvPicPr>
            <a:picLocks noChangeAspect="1"/>
          </p:cNvPicPr>
          <p:nvPr/>
        </p:nvPicPr>
        <p:blipFill>
          <a:blip r:embed="rId4"/>
          <a:stretch>
            <a:fillRect/>
          </a:stretch>
        </p:blipFill>
        <p:spPr>
          <a:xfrm>
            <a:off x="316194" y="3950027"/>
            <a:ext cx="9251015" cy="2180795"/>
          </a:xfrm>
          <a:prstGeom prst="rect">
            <a:avLst/>
          </a:prstGeom>
        </p:spPr>
      </p:pic>
    </p:spTree>
    <p:extLst>
      <p:ext uri="{BB962C8B-B14F-4D97-AF65-F5344CB8AC3E}">
        <p14:creationId xmlns:p14="http://schemas.microsoft.com/office/powerpoint/2010/main" val="355758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C0DFC8-591B-4C38-97EF-75CE7E236F97}"/>
              </a:ext>
            </a:extLst>
          </p:cNvPr>
          <p:cNvSpPr>
            <a:spLocks noGrp="1"/>
          </p:cNvSpPr>
          <p:nvPr>
            <p:ph type="body" sz="quarter" idx="10"/>
          </p:nvPr>
        </p:nvSpPr>
        <p:spPr/>
        <p:txBody>
          <a:bodyPr/>
          <a:lstStyle/>
          <a:p>
            <a:r>
              <a:rPr lang="en-US" dirty="0"/>
              <a:t>Subnet and AZ</a:t>
            </a:r>
          </a:p>
        </p:txBody>
      </p:sp>
      <p:pic>
        <p:nvPicPr>
          <p:cNvPr id="6" name="Picture 5">
            <a:extLst>
              <a:ext uri="{FF2B5EF4-FFF2-40B4-BE49-F238E27FC236}">
                <a16:creationId xmlns:a16="http://schemas.microsoft.com/office/drawing/2014/main" id="{8B3B874E-596B-4BE5-A5D5-6E4759A5D437}"/>
              </a:ext>
            </a:extLst>
          </p:cNvPr>
          <p:cNvPicPr>
            <a:picLocks noChangeAspect="1"/>
          </p:cNvPicPr>
          <p:nvPr/>
        </p:nvPicPr>
        <p:blipFill>
          <a:blip r:embed="rId3"/>
          <a:stretch>
            <a:fillRect/>
          </a:stretch>
        </p:blipFill>
        <p:spPr>
          <a:xfrm>
            <a:off x="0" y="2309757"/>
            <a:ext cx="6905625" cy="2628900"/>
          </a:xfrm>
          <a:prstGeom prst="rect">
            <a:avLst/>
          </a:prstGeom>
        </p:spPr>
      </p:pic>
      <p:pic>
        <p:nvPicPr>
          <p:cNvPr id="8" name="Picture 7">
            <a:extLst>
              <a:ext uri="{FF2B5EF4-FFF2-40B4-BE49-F238E27FC236}">
                <a16:creationId xmlns:a16="http://schemas.microsoft.com/office/drawing/2014/main" id="{DD60CD9D-135B-49F0-9A0C-CFF542080742}"/>
              </a:ext>
            </a:extLst>
          </p:cNvPr>
          <p:cNvPicPr>
            <a:picLocks noChangeAspect="1"/>
          </p:cNvPicPr>
          <p:nvPr/>
        </p:nvPicPr>
        <p:blipFill>
          <a:blip r:embed="rId4"/>
          <a:stretch>
            <a:fillRect/>
          </a:stretch>
        </p:blipFill>
        <p:spPr>
          <a:xfrm>
            <a:off x="0" y="932688"/>
            <a:ext cx="12192000" cy="1755779"/>
          </a:xfrm>
          <a:prstGeom prst="rect">
            <a:avLst/>
          </a:prstGeom>
        </p:spPr>
      </p:pic>
    </p:spTree>
    <p:extLst>
      <p:ext uri="{BB962C8B-B14F-4D97-AF65-F5344CB8AC3E}">
        <p14:creationId xmlns:p14="http://schemas.microsoft.com/office/powerpoint/2010/main" val="3417519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723D03-0721-4539-88DC-C9FAEB1E82F6}"/>
              </a:ext>
            </a:extLst>
          </p:cNvPr>
          <p:cNvSpPr>
            <a:spLocks noGrp="1"/>
          </p:cNvSpPr>
          <p:nvPr>
            <p:ph type="body" sz="quarter" idx="10"/>
          </p:nvPr>
        </p:nvSpPr>
        <p:spPr>
          <a:xfrm>
            <a:off x="0" y="0"/>
            <a:ext cx="12192000" cy="932688"/>
          </a:xfrm>
        </p:spPr>
        <p:txBody>
          <a:bodyPr/>
          <a:lstStyle/>
          <a:p>
            <a:r>
              <a:rPr lang="en-US" dirty="0"/>
              <a:t>Public/Private Subnets diff</a:t>
            </a:r>
          </a:p>
        </p:txBody>
      </p:sp>
      <p:pic>
        <p:nvPicPr>
          <p:cNvPr id="4" name="Picture 3" descr="EC2-Elastic-IP-.png">
            <a:extLst>
              <a:ext uri="{FF2B5EF4-FFF2-40B4-BE49-F238E27FC236}">
                <a16:creationId xmlns:a16="http://schemas.microsoft.com/office/drawing/2014/main" id="{DFB44099-8191-4045-852C-4D09BF7B70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37902" y="3799089"/>
            <a:ext cx="731520" cy="731520"/>
          </a:xfrm>
          <a:prstGeom prst="rect">
            <a:avLst/>
          </a:prstGeom>
        </p:spPr>
      </p:pic>
      <p:sp>
        <p:nvSpPr>
          <p:cNvPr id="5" name="TextBox 35">
            <a:extLst>
              <a:ext uri="{FF2B5EF4-FFF2-40B4-BE49-F238E27FC236}">
                <a16:creationId xmlns:a16="http://schemas.microsoft.com/office/drawing/2014/main" id="{8697B49E-CEF2-4C99-BA87-6398DE75CB56}"/>
              </a:ext>
            </a:extLst>
          </p:cNvPr>
          <p:cNvSpPr txBox="1"/>
          <p:nvPr/>
        </p:nvSpPr>
        <p:spPr>
          <a:xfrm>
            <a:off x="3580379" y="4462233"/>
            <a:ext cx="646566"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Helvetica Neue"/>
                <a:cs typeface="Helvetica Neue"/>
              </a:rPr>
              <a:t>Elastic IP</a:t>
            </a:r>
          </a:p>
        </p:txBody>
      </p:sp>
      <p:pic>
        <p:nvPicPr>
          <p:cNvPr id="6" name="Picture 5" descr="EC2-Instance.png">
            <a:extLst>
              <a:ext uri="{FF2B5EF4-FFF2-40B4-BE49-F238E27FC236}">
                <a16:creationId xmlns:a16="http://schemas.microsoft.com/office/drawing/2014/main" id="{26424ED3-1056-4DDC-A16F-E64F0BAB2D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0472" y="2005517"/>
            <a:ext cx="731520" cy="731520"/>
          </a:xfrm>
          <a:prstGeom prst="rect">
            <a:avLst/>
          </a:prstGeom>
        </p:spPr>
      </p:pic>
      <p:sp>
        <p:nvSpPr>
          <p:cNvPr id="7" name="TextBox 30">
            <a:extLst>
              <a:ext uri="{FF2B5EF4-FFF2-40B4-BE49-F238E27FC236}">
                <a16:creationId xmlns:a16="http://schemas.microsoft.com/office/drawing/2014/main" id="{873D6AD0-33C1-4CFC-A3AD-7E89C32B682F}"/>
              </a:ext>
            </a:extLst>
          </p:cNvPr>
          <p:cNvSpPr txBox="1"/>
          <p:nvPr/>
        </p:nvSpPr>
        <p:spPr>
          <a:xfrm>
            <a:off x="3382886" y="2803967"/>
            <a:ext cx="526692"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Helvetica Neue"/>
                <a:cs typeface="Helvetica Neue"/>
              </a:rPr>
              <a:t>instance</a:t>
            </a:r>
          </a:p>
        </p:txBody>
      </p:sp>
      <p:pic>
        <p:nvPicPr>
          <p:cNvPr id="8" name="Picture 7" descr="EC2-Instance.png">
            <a:extLst>
              <a:ext uri="{FF2B5EF4-FFF2-40B4-BE49-F238E27FC236}">
                <a16:creationId xmlns:a16="http://schemas.microsoft.com/office/drawing/2014/main" id="{AB52E8F8-8277-4EE4-BE8D-4D83740A08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6752" y="3953054"/>
            <a:ext cx="731520" cy="731520"/>
          </a:xfrm>
          <a:prstGeom prst="rect">
            <a:avLst/>
          </a:prstGeom>
        </p:spPr>
      </p:pic>
      <p:sp>
        <p:nvSpPr>
          <p:cNvPr id="9" name="TextBox 30">
            <a:extLst>
              <a:ext uri="{FF2B5EF4-FFF2-40B4-BE49-F238E27FC236}">
                <a16:creationId xmlns:a16="http://schemas.microsoft.com/office/drawing/2014/main" id="{7592FBF3-449C-4F1F-BE57-35E88015999C}"/>
              </a:ext>
            </a:extLst>
          </p:cNvPr>
          <p:cNvSpPr txBox="1"/>
          <p:nvPr/>
        </p:nvSpPr>
        <p:spPr>
          <a:xfrm>
            <a:off x="3079166" y="4751504"/>
            <a:ext cx="526692"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Helvetica Neue"/>
                <a:cs typeface="Helvetica Neue"/>
              </a:rPr>
              <a:t>instance</a:t>
            </a:r>
          </a:p>
        </p:txBody>
      </p:sp>
      <p:grpSp>
        <p:nvGrpSpPr>
          <p:cNvPr id="10" name="Group 9">
            <a:extLst>
              <a:ext uri="{FF2B5EF4-FFF2-40B4-BE49-F238E27FC236}">
                <a16:creationId xmlns:a16="http://schemas.microsoft.com/office/drawing/2014/main" id="{C783D2CC-FBA9-47F7-B066-1935F73EB923}"/>
              </a:ext>
            </a:extLst>
          </p:cNvPr>
          <p:cNvGrpSpPr/>
          <p:nvPr/>
        </p:nvGrpSpPr>
        <p:grpSpPr>
          <a:xfrm>
            <a:off x="2797364" y="1602256"/>
            <a:ext cx="2324100" cy="1733550"/>
            <a:chOff x="4629150" y="2824163"/>
            <a:chExt cx="1752600" cy="1733550"/>
          </a:xfrm>
        </p:grpSpPr>
        <p:sp>
          <p:nvSpPr>
            <p:cNvPr id="11" name="Rounded Rectangle 17">
              <a:extLst>
                <a:ext uri="{FF2B5EF4-FFF2-40B4-BE49-F238E27FC236}">
                  <a16:creationId xmlns:a16="http://schemas.microsoft.com/office/drawing/2014/main" id="{3A9896EC-CF2C-47D9-AD9F-D35B2A91FF98}"/>
                </a:ext>
              </a:extLst>
            </p:cNvPr>
            <p:cNvSpPr/>
            <p:nvPr/>
          </p:nvSpPr>
          <p:spPr>
            <a:xfrm>
              <a:off x="4629150" y="2824163"/>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2" name="TextBox 37">
              <a:extLst>
                <a:ext uri="{FF2B5EF4-FFF2-40B4-BE49-F238E27FC236}">
                  <a16:creationId xmlns:a16="http://schemas.microsoft.com/office/drawing/2014/main" id="{AF0EB42D-2C45-4172-A15D-FED01B3E9665}"/>
                </a:ext>
              </a:extLst>
            </p:cNvPr>
            <p:cNvSpPr txBox="1">
              <a:spLocks noChangeArrowheads="1"/>
            </p:cNvSpPr>
            <p:nvPr/>
          </p:nvSpPr>
          <p:spPr bwMode="auto">
            <a:xfrm>
              <a:off x="4721225" y="4314825"/>
              <a:ext cx="1555750" cy="231775"/>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Helvetica Neue"/>
                  <a:ea typeface="Verdana" pitchFamily="34" charset="0"/>
                  <a:cs typeface="Helvetica Neue"/>
                </a:rPr>
                <a:t>Private subnet</a:t>
              </a:r>
            </a:p>
          </p:txBody>
        </p:sp>
      </p:grpSp>
      <p:pic>
        <p:nvPicPr>
          <p:cNvPr id="13" name="Picture 12">
            <a:extLst>
              <a:ext uri="{FF2B5EF4-FFF2-40B4-BE49-F238E27FC236}">
                <a16:creationId xmlns:a16="http://schemas.microsoft.com/office/drawing/2014/main" id="{94DF848F-5A39-4E62-9A32-06E72F745EA5}"/>
              </a:ext>
            </a:extLst>
          </p:cNvPr>
          <p:cNvPicPr>
            <a:picLocks noChangeAspect="1"/>
          </p:cNvPicPr>
          <p:nvPr/>
        </p:nvPicPr>
        <p:blipFill>
          <a:blip r:embed="rId5"/>
          <a:stretch>
            <a:fillRect/>
          </a:stretch>
        </p:blipFill>
        <p:spPr>
          <a:xfrm>
            <a:off x="2976752" y="1439864"/>
            <a:ext cx="215900" cy="241300"/>
          </a:xfrm>
          <a:prstGeom prst="rect">
            <a:avLst/>
          </a:prstGeom>
        </p:spPr>
      </p:pic>
      <p:grpSp>
        <p:nvGrpSpPr>
          <p:cNvPr id="14" name="Group 13">
            <a:extLst>
              <a:ext uri="{FF2B5EF4-FFF2-40B4-BE49-F238E27FC236}">
                <a16:creationId xmlns:a16="http://schemas.microsoft.com/office/drawing/2014/main" id="{50BA38B5-4D2F-403A-9E33-44E3D381F0A1}"/>
              </a:ext>
            </a:extLst>
          </p:cNvPr>
          <p:cNvGrpSpPr/>
          <p:nvPr/>
        </p:nvGrpSpPr>
        <p:grpSpPr>
          <a:xfrm>
            <a:off x="2781362" y="3633190"/>
            <a:ext cx="2324100" cy="2853568"/>
            <a:chOff x="4629150" y="2824163"/>
            <a:chExt cx="1752600" cy="1733550"/>
          </a:xfrm>
        </p:grpSpPr>
        <p:sp>
          <p:nvSpPr>
            <p:cNvPr id="15" name="Rounded Rectangle 20">
              <a:extLst>
                <a:ext uri="{FF2B5EF4-FFF2-40B4-BE49-F238E27FC236}">
                  <a16:creationId xmlns:a16="http://schemas.microsoft.com/office/drawing/2014/main" id="{3F4A6AF4-0D12-47D2-8F4D-C6733F2910B4}"/>
                </a:ext>
              </a:extLst>
            </p:cNvPr>
            <p:cNvSpPr/>
            <p:nvPr/>
          </p:nvSpPr>
          <p:spPr>
            <a:xfrm>
              <a:off x="4629150" y="2824163"/>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TextBox 37">
              <a:extLst>
                <a:ext uri="{FF2B5EF4-FFF2-40B4-BE49-F238E27FC236}">
                  <a16:creationId xmlns:a16="http://schemas.microsoft.com/office/drawing/2014/main" id="{BD18065F-863A-4258-9AF5-CE22DF9A74EF}"/>
                </a:ext>
              </a:extLst>
            </p:cNvPr>
            <p:cNvSpPr txBox="1">
              <a:spLocks noChangeArrowheads="1"/>
            </p:cNvSpPr>
            <p:nvPr/>
          </p:nvSpPr>
          <p:spPr bwMode="auto">
            <a:xfrm>
              <a:off x="4721225" y="4314825"/>
              <a:ext cx="1555750" cy="231775"/>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Helvetica Neue"/>
                  <a:ea typeface="Verdana" pitchFamily="34" charset="0"/>
                  <a:cs typeface="Helvetica Neue"/>
                </a:rPr>
                <a:t>Public subnet</a:t>
              </a:r>
            </a:p>
          </p:txBody>
        </p:sp>
      </p:grpSp>
      <p:pic>
        <p:nvPicPr>
          <p:cNvPr id="17" name="Picture 16" descr="VPC-Internet-Gateway.png">
            <a:extLst>
              <a:ext uri="{FF2B5EF4-FFF2-40B4-BE49-F238E27FC236}">
                <a16:creationId xmlns:a16="http://schemas.microsoft.com/office/drawing/2014/main" id="{954E2987-1652-49FC-8B0E-4642D7C3EE4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98974" y="3171214"/>
            <a:ext cx="731520" cy="731520"/>
          </a:xfrm>
          <a:prstGeom prst="rect">
            <a:avLst/>
          </a:prstGeom>
        </p:spPr>
      </p:pic>
      <p:sp>
        <p:nvSpPr>
          <p:cNvPr id="18" name="TextBox 30">
            <a:extLst>
              <a:ext uri="{FF2B5EF4-FFF2-40B4-BE49-F238E27FC236}">
                <a16:creationId xmlns:a16="http://schemas.microsoft.com/office/drawing/2014/main" id="{D7D0655C-E404-4743-BC2E-646C1DCB04B4}"/>
              </a:ext>
            </a:extLst>
          </p:cNvPr>
          <p:cNvSpPr txBox="1"/>
          <p:nvPr/>
        </p:nvSpPr>
        <p:spPr>
          <a:xfrm>
            <a:off x="6370274" y="3862817"/>
            <a:ext cx="588920"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Helvetica Neue"/>
                <a:cs typeface="Helvetica Neue"/>
              </a:rPr>
              <a:t>Internet gateway</a:t>
            </a:r>
          </a:p>
        </p:txBody>
      </p:sp>
      <p:pic>
        <p:nvPicPr>
          <p:cNvPr id="19" name="Picture 18" descr="Internet.png">
            <a:extLst>
              <a:ext uri="{FF2B5EF4-FFF2-40B4-BE49-F238E27FC236}">
                <a16:creationId xmlns:a16="http://schemas.microsoft.com/office/drawing/2014/main" id="{80A9DE84-6DF9-4F38-A1A6-628402A570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98192" y="3171214"/>
            <a:ext cx="731520" cy="731520"/>
          </a:xfrm>
          <a:prstGeom prst="rect">
            <a:avLst/>
          </a:prstGeom>
        </p:spPr>
      </p:pic>
      <p:sp>
        <p:nvSpPr>
          <p:cNvPr id="20" name="TextBox 21">
            <a:extLst>
              <a:ext uri="{FF2B5EF4-FFF2-40B4-BE49-F238E27FC236}">
                <a16:creationId xmlns:a16="http://schemas.microsoft.com/office/drawing/2014/main" id="{C6B9BA83-66EB-4FD2-9BDE-26446200F661}"/>
              </a:ext>
            </a:extLst>
          </p:cNvPr>
          <p:cNvSpPr txBox="1"/>
          <p:nvPr/>
        </p:nvSpPr>
        <p:spPr>
          <a:xfrm>
            <a:off x="7945316" y="3929203"/>
            <a:ext cx="647186"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Helvetica Neue"/>
                <a:cs typeface="Helvetica Neue"/>
              </a:rPr>
              <a:t>Internet</a:t>
            </a:r>
          </a:p>
        </p:txBody>
      </p:sp>
      <p:cxnSp>
        <p:nvCxnSpPr>
          <p:cNvPr id="21" name="Straight Arrow Connector 20">
            <a:extLst>
              <a:ext uri="{FF2B5EF4-FFF2-40B4-BE49-F238E27FC236}">
                <a16:creationId xmlns:a16="http://schemas.microsoft.com/office/drawing/2014/main" id="{BC23DAF9-7E53-4D41-B09C-956FF5B2F3FD}"/>
              </a:ext>
            </a:extLst>
          </p:cNvPr>
          <p:cNvCxnSpPr>
            <a:stCxn id="4" idx="3"/>
            <a:endCxn id="17" idx="1"/>
          </p:cNvCxnSpPr>
          <p:nvPr/>
        </p:nvCxnSpPr>
        <p:spPr>
          <a:xfrm flipV="1">
            <a:off x="4269422" y="3536974"/>
            <a:ext cx="2029552" cy="6278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CE620D4-828C-4631-86EC-35D11395E9E0}"/>
              </a:ext>
            </a:extLst>
          </p:cNvPr>
          <p:cNvCxnSpPr>
            <a:stCxn id="17" idx="3"/>
            <a:endCxn id="19" idx="1"/>
          </p:cNvCxnSpPr>
          <p:nvPr/>
        </p:nvCxnSpPr>
        <p:spPr>
          <a:xfrm>
            <a:off x="7030494" y="3536974"/>
            <a:ext cx="86769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33">
            <a:extLst>
              <a:ext uri="{FF2B5EF4-FFF2-40B4-BE49-F238E27FC236}">
                <a16:creationId xmlns:a16="http://schemas.microsoft.com/office/drawing/2014/main" id="{E7F7F218-67A0-433A-A186-B943ED8B8800}"/>
              </a:ext>
            </a:extLst>
          </p:cNvPr>
          <p:cNvCxnSpPr>
            <a:stCxn id="20" idx="2"/>
            <a:endCxn id="5" idx="3"/>
          </p:cNvCxnSpPr>
          <p:nvPr/>
        </p:nvCxnSpPr>
        <p:spPr>
          <a:xfrm rot="5400000">
            <a:off x="6019884" y="2290152"/>
            <a:ext cx="456086" cy="404196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35">
            <a:extLst>
              <a:ext uri="{FF2B5EF4-FFF2-40B4-BE49-F238E27FC236}">
                <a16:creationId xmlns:a16="http://schemas.microsoft.com/office/drawing/2014/main" id="{218487A9-F34D-407B-90DF-CC3E53D95F12}"/>
              </a:ext>
            </a:extLst>
          </p:cNvPr>
          <p:cNvCxnSpPr>
            <a:stCxn id="19" idx="0"/>
            <a:endCxn id="6" idx="3"/>
          </p:cNvCxnSpPr>
          <p:nvPr/>
        </p:nvCxnSpPr>
        <p:spPr>
          <a:xfrm rot="16200000" flipV="1">
            <a:off x="5738004" y="645266"/>
            <a:ext cx="799937" cy="4251960"/>
          </a:xfrm>
          <a:prstGeom prst="bentConnector2">
            <a:avLst/>
          </a:prstGeom>
          <a:ln w="28575">
            <a:solidFill>
              <a:schemeClr val="bg1">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25" name="Picture 24" descr="Amazon-Elastic-Load-Balacing.png">
            <a:extLst>
              <a:ext uri="{FF2B5EF4-FFF2-40B4-BE49-F238E27FC236}">
                <a16:creationId xmlns:a16="http://schemas.microsoft.com/office/drawing/2014/main" id="{45E7158C-DB05-4094-B5CE-ED4ADA1CA60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55704" y="5069075"/>
            <a:ext cx="731520" cy="731520"/>
          </a:xfrm>
          <a:prstGeom prst="rect">
            <a:avLst/>
          </a:prstGeom>
        </p:spPr>
      </p:pic>
      <p:sp>
        <p:nvSpPr>
          <p:cNvPr id="26" name="TextBox 39">
            <a:extLst>
              <a:ext uri="{FF2B5EF4-FFF2-40B4-BE49-F238E27FC236}">
                <a16:creationId xmlns:a16="http://schemas.microsoft.com/office/drawing/2014/main" id="{39ECFE6A-9E1F-4C09-89E2-BF2C5814EA18}"/>
              </a:ext>
            </a:extLst>
          </p:cNvPr>
          <p:cNvSpPr txBox="1">
            <a:spLocks noChangeArrowheads="1"/>
          </p:cNvSpPr>
          <p:nvPr/>
        </p:nvSpPr>
        <p:spPr bwMode="auto">
          <a:xfrm>
            <a:off x="4647595" y="5811802"/>
            <a:ext cx="947738" cy="307777"/>
          </a:xfrm>
          <a:prstGeom prst="rect">
            <a:avLst/>
          </a:prstGeom>
          <a:noFill/>
          <a:ln w="9525">
            <a:noFill/>
            <a:miter lim="800000"/>
            <a:headEnd/>
            <a:tailEnd/>
          </a:ln>
        </p:spPr>
        <p:txBody>
          <a:bodyPr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Helvetica Neue"/>
                <a:ea typeface="Verdana" pitchFamily="34" charset="0"/>
                <a:cs typeface="Helvetica Neue"/>
              </a:rPr>
              <a:t>Elastic Load</a:t>
            </a:r>
          </a:p>
          <a:p>
            <a:pPr algn="ctr"/>
            <a:r>
              <a:rPr lang="en-US" sz="1000" dirty="0">
                <a:latin typeface="Helvetica Neue"/>
                <a:ea typeface="Verdana" pitchFamily="34" charset="0"/>
                <a:cs typeface="Helvetica Neue"/>
              </a:rPr>
              <a:t>Balancing</a:t>
            </a:r>
          </a:p>
        </p:txBody>
      </p:sp>
      <p:pic>
        <p:nvPicPr>
          <p:cNvPr id="27" name="Picture 26" descr="EC2-Instance.png">
            <a:extLst>
              <a:ext uri="{FF2B5EF4-FFF2-40B4-BE49-F238E27FC236}">
                <a16:creationId xmlns:a16="http://schemas.microsoft.com/office/drawing/2014/main" id="{FB3F6FB9-DD7F-495C-8029-4F66ACECC6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6752" y="5066153"/>
            <a:ext cx="731520" cy="731520"/>
          </a:xfrm>
          <a:prstGeom prst="rect">
            <a:avLst/>
          </a:prstGeom>
        </p:spPr>
      </p:pic>
      <p:sp>
        <p:nvSpPr>
          <p:cNvPr id="28" name="TextBox 30">
            <a:extLst>
              <a:ext uri="{FF2B5EF4-FFF2-40B4-BE49-F238E27FC236}">
                <a16:creationId xmlns:a16="http://schemas.microsoft.com/office/drawing/2014/main" id="{020C4319-3C86-40FE-A1F7-0099E69AA1E5}"/>
              </a:ext>
            </a:extLst>
          </p:cNvPr>
          <p:cNvSpPr txBox="1"/>
          <p:nvPr/>
        </p:nvSpPr>
        <p:spPr>
          <a:xfrm>
            <a:off x="3079166" y="5864603"/>
            <a:ext cx="526692" cy="153888"/>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Helvetica Neue"/>
                <a:cs typeface="Helvetica Neue"/>
              </a:rPr>
              <a:t>instance</a:t>
            </a:r>
          </a:p>
        </p:txBody>
      </p:sp>
      <p:cxnSp>
        <p:nvCxnSpPr>
          <p:cNvPr id="29" name="Elbow Connector 49">
            <a:extLst>
              <a:ext uri="{FF2B5EF4-FFF2-40B4-BE49-F238E27FC236}">
                <a16:creationId xmlns:a16="http://schemas.microsoft.com/office/drawing/2014/main" id="{412773D9-5490-493F-ACF6-B38FC70DC7F0}"/>
              </a:ext>
            </a:extLst>
          </p:cNvPr>
          <p:cNvCxnSpPr>
            <a:stCxn id="19" idx="2"/>
            <a:endCxn id="25" idx="3"/>
          </p:cNvCxnSpPr>
          <p:nvPr/>
        </p:nvCxnSpPr>
        <p:spPr>
          <a:xfrm rot="5400000">
            <a:off x="6109538" y="3280420"/>
            <a:ext cx="1532101" cy="277672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53">
            <a:extLst>
              <a:ext uri="{FF2B5EF4-FFF2-40B4-BE49-F238E27FC236}">
                <a16:creationId xmlns:a16="http://schemas.microsoft.com/office/drawing/2014/main" id="{39994B94-9FCE-4B9E-A3E6-E06E6CFF3484}"/>
              </a:ext>
            </a:extLst>
          </p:cNvPr>
          <p:cNvCxnSpPr>
            <a:stCxn id="25" idx="1"/>
            <a:endCxn id="27" idx="3"/>
          </p:cNvCxnSpPr>
          <p:nvPr/>
        </p:nvCxnSpPr>
        <p:spPr>
          <a:xfrm rot="10800000">
            <a:off x="3708272" y="5431913"/>
            <a:ext cx="1047432" cy="2922"/>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34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37FB67-A914-4F2C-B6DC-41138739BF01}"/>
              </a:ext>
            </a:extLst>
          </p:cNvPr>
          <p:cNvSpPr>
            <a:spLocks noGrp="1"/>
          </p:cNvSpPr>
          <p:nvPr>
            <p:ph type="body" sz="quarter" idx="10"/>
          </p:nvPr>
        </p:nvSpPr>
        <p:spPr/>
        <p:txBody>
          <a:bodyPr/>
          <a:lstStyle/>
          <a:p>
            <a:r>
              <a:rPr lang="en-US" dirty="0"/>
              <a:t>Routing</a:t>
            </a:r>
          </a:p>
        </p:txBody>
      </p:sp>
      <p:pic>
        <p:nvPicPr>
          <p:cNvPr id="4" name="Picture 3">
            <a:extLst>
              <a:ext uri="{FF2B5EF4-FFF2-40B4-BE49-F238E27FC236}">
                <a16:creationId xmlns:a16="http://schemas.microsoft.com/office/drawing/2014/main" id="{477182F6-55DE-485B-92BF-E596CC5F78ED}"/>
              </a:ext>
            </a:extLst>
          </p:cNvPr>
          <p:cNvPicPr>
            <a:picLocks noChangeAspect="1"/>
          </p:cNvPicPr>
          <p:nvPr/>
        </p:nvPicPr>
        <p:blipFill>
          <a:blip r:embed="rId3"/>
          <a:stretch>
            <a:fillRect/>
          </a:stretch>
        </p:blipFill>
        <p:spPr>
          <a:xfrm>
            <a:off x="2752391" y="1039362"/>
            <a:ext cx="6082357" cy="5497113"/>
          </a:xfrm>
          <a:prstGeom prst="rect">
            <a:avLst/>
          </a:prstGeom>
        </p:spPr>
      </p:pic>
    </p:spTree>
    <p:extLst>
      <p:ext uri="{BB962C8B-B14F-4D97-AF65-F5344CB8AC3E}">
        <p14:creationId xmlns:p14="http://schemas.microsoft.com/office/powerpoint/2010/main" val="25688576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704</Words>
  <Application>Microsoft Office PowerPoint</Application>
  <PresentationFormat>Widescreen</PresentationFormat>
  <Paragraphs>131</Paragraphs>
  <Slides>13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Amazon Ember</vt:lpstr>
      <vt:lpstr>Arial</vt:lpstr>
      <vt:lpstr>Arial Black</vt:lpstr>
      <vt:lpstr>Calibri</vt:lpstr>
      <vt:lpstr>Helvetica Neue</vt:lpstr>
      <vt:lpstr>Lucida Grande</vt:lpstr>
      <vt:lpstr>Trebuchet MS</vt:lpstr>
      <vt:lpstr>Wingdings 3</vt:lpstr>
      <vt:lpstr>Facet</vt:lpstr>
      <vt:lpstr>VPC Public and Private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Course Introduction</dc:title>
  <dc:creator>Sergei Zheleznov</dc:creator>
  <cp:lastModifiedBy>Sergei Zheleznov</cp:lastModifiedBy>
  <cp:revision>123</cp:revision>
  <dcterms:created xsi:type="dcterms:W3CDTF">2019-07-22T07:16:12Z</dcterms:created>
  <dcterms:modified xsi:type="dcterms:W3CDTF">2019-10-10T08:39:46Z</dcterms:modified>
</cp:coreProperties>
</file>