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82" r:id="rId3"/>
    <p:sldId id="263" r:id="rId4"/>
    <p:sldId id="278" r:id="rId5"/>
    <p:sldId id="277" r:id="rId6"/>
    <p:sldId id="276" r:id="rId7"/>
    <p:sldId id="264" r:id="rId8"/>
    <p:sldId id="279" r:id="rId9"/>
    <p:sldId id="280"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82"/>
            <p14:sldId id="263"/>
            <p14:sldId id="278"/>
            <p14:sldId id="277"/>
            <p14:sldId id="276"/>
            <p14:sldId id="264"/>
            <p14:sldId id="279"/>
            <p14:sldId id="280"/>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ei Zheleznov" initials="SZ" lastIdx="1" clrIdx="0">
    <p:extLst>
      <p:ext uri="{19B8F6BF-5375-455C-9EA6-DF929625EA0E}">
        <p15:presenceInfo xmlns:p15="http://schemas.microsoft.com/office/powerpoint/2012/main" userId="S::Sergei_Zheleznov@epam.com::f31ffad8-8c49-4020-b900-3dc004948b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8602" autoAdjust="0"/>
  </p:normalViewPr>
  <p:slideViewPr>
    <p:cSldViewPr snapToGrid="0">
      <p:cViewPr varScale="1">
        <p:scale>
          <a:sx n="115" d="100"/>
          <a:sy n="115" d="100"/>
        </p:scale>
        <p:origin x="420" y="-27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ocker.com/products/docker-engin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ocker.com/products/docker-engin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docker.com/storage/bind-mounts/" TargetMode="External"/><Relationship Id="rId4" Type="http://schemas.openxmlformats.org/officeDocument/2006/relationships/hyperlink" Target="http://store.docker.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ub.docker.com/search/?q=&amp;type=imag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hub.docker.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container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youtube.com/watch?v=TsRBftzZsQo" TargetMode="External"/><Relationship Id="rId5" Type="http://schemas.openxmlformats.org/officeDocument/2006/relationships/hyperlink" Target="https://aws.amazon.com/ec2/" TargetMode="External"/><Relationship Id="rId4" Type="http://schemas.openxmlformats.org/officeDocument/2006/relationships/hyperlink" Target="https://aws.amazon.com/docker/"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aws.amazon.com/AmazonECS/latest/developerguide/ECS_agent.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a:t>
            </a:fld>
            <a:endParaRPr lang="en-US"/>
          </a:p>
        </p:txBody>
      </p:sp>
    </p:spTree>
    <p:extLst>
      <p:ext uri="{BB962C8B-B14F-4D97-AF65-F5344CB8AC3E}">
        <p14:creationId xmlns:p14="http://schemas.microsoft.com/office/powerpoint/2010/main" val="3911907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a:t>
            </a:r>
            <a:r>
              <a:rPr lang="en-US" sz="1200" b="1" i="0" kern="1200" dirty="0">
                <a:solidFill>
                  <a:schemeClr val="tx1"/>
                </a:solidFill>
                <a:effectLst/>
                <a:latin typeface="+mn-lt"/>
                <a:ea typeface="+mn-ea"/>
                <a:cs typeface="+mn-cs"/>
              </a:rPr>
              <a:t>Service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t>
            </a:r>
            <a:r>
              <a:rPr lang="en-US" sz="1200" b="1" i="0" kern="1200" dirty="0">
                <a:solidFill>
                  <a:schemeClr val="tx1"/>
                </a:solidFill>
                <a:effectLst/>
                <a:latin typeface="+mn-lt"/>
                <a:ea typeface="+mn-ea"/>
                <a:cs typeface="+mn-cs"/>
              </a:rPr>
              <a:t>ECS Container Instances</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provide the pool of resources needed to run and scale your application. Additional Services can be deployed to the same Cluster.</a:t>
            </a:r>
          </a:p>
          <a:p>
            <a:r>
              <a:rPr lang="en-US" sz="1200" b="1" i="0" kern="1200" dirty="0">
                <a:solidFill>
                  <a:schemeClr val="tx1"/>
                </a:solidFill>
                <a:effectLst/>
                <a:latin typeface="+mn-lt"/>
                <a:ea typeface="+mn-ea"/>
                <a:cs typeface="+mn-cs"/>
              </a:rPr>
              <a:t>Cluster</a:t>
            </a:r>
            <a:r>
              <a:rPr lang="en-US" sz="1200" b="0" i="0" kern="1200" dirty="0">
                <a:solidFill>
                  <a:schemeClr val="tx1"/>
                </a:solidFill>
                <a:effectLst/>
                <a:latin typeface="+mn-lt"/>
                <a:ea typeface="+mn-ea"/>
                <a:cs typeface="+mn-cs"/>
              </a:rPr>
              <a:t> is a group of ECS Container Instances. Amazon ECS handles the logic of scheduling, maintaining, and handling scaling requests to these instances. It also takes away the work of finding the optimal placement of each Task based on your CPU and memory needs.</a:t>
            </a:r>
          </a:p>
        </p:txBody>
      </p:sp>
      <p:sp>
        <p:nvSpPr>
          <p:cNvPr id="4" name="Slide Number Placeholder 3"/>
          <p:cNvSpPr>
            <a:spLocks noGrp="1"/>
          </p:cNvSpPr>
          <p:nvPr>
            <p:ph type="sldNum" sz="quarter" idx="5"/>
          </p:nvPr>
        </p:nvSpPr>
        <p:spPr/>
        <p:txBody>
          <a:bodyPr/>
          <a:lstStyle/>
          <a:p>
            <a:fld id="{854849D2-CA60-4E91-8A83-9389C3F76D2A}" type="slidenum">
              <a:rPr lang="en-US" smtClean="0"/>
              <a:t>10</a:t>
            </a:fld>
            <a:endParaRPr lang="en-US"/>
          </a:p>
        </p:txBody>
      </p:sp>
    </p:spTree>
    <p:extLst>
      <p:ext uri="{BB962C8B-B14F-4D97-AF65-F5344CB8AC3E}">
        <p14:creationId xmlns:p14="http://schemas.microsoft.com/office/powerpoint/2010/main" val="1127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Docker container image </a:t>
            </a:r>
            <a:r>
              <a:rPr lang="en-US" sz="1200" b="0" i="0" kern="1200" dirty="0">
                <a:solidFill>
                  <a:schemeClr val="tx1"/>
                </a:solidFill>
                <a:effectLst/>
                <a:latin typeface="+mn-lt"/>
                <a:ea typeface="+mn-ea"/>
                <a:cs typeface="+mn-cs"/>
              </a:rPr>
              <a:t>is a lightweight, standalone, executable package of software that includes everything needed to run an application: code, runtime, system tools, system libraries and settings.</a:t>
            </a:r>
          </a:p>
          <a:p>
            <a:r>
              <a:rPr lang="en-US" sz="1200" b="0" i="0" kern="1200" dirty="0">
                <a:solidFill>
                  <a:schemeClr val="tx1"/>
                </a:solidFill>
                <a:effectLst/>
                <a:latin typeface="+mn-lt"/>
                <a:ea typeface="+mn-ea"/>
                <a:cs typeface="+mn-cs"/>
              </a:rPr>
              <a:t>Container images become containers at runtime and in the case of Docker containers - images become containers when they run on </a:t>
            </a:r>
            <a:r>
              <a:rPr lang="en-US" sz="1200" b="0" i="0" u="none" strike="noStrike" kern="1200" dirty="0">
                <a:solidFill>
                  <a:schemeClr val="tx1"/>
                </a:solidFill>
                <a:effectLst/>
                <a:latin typeface="+mn-lt"/>
                <a:ea typeface="+mn-ea"/>
                <a:cs typeface="+mn-cs"/>
                <a:hlinkClick r:id="rId3"/>
              </a:rPr>
              <a:t>Docker Engine</a:t>
            </a:r>
            <a:endParaRPr lang="en-US" sz="1200" b="0" i="0" u="none" strike="noStrike"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Docker </a:t>
            </a:r>
            <a:r>
              <a:rPr lang="en-US" sz="1200" b="0" i="0" kern="1200" dirty="0">
                <a:solidFill>
                  <a:schemeClr val="tx1"/>
                </a:solidFill>
                <a:effectLst/>
                <a:latin typeface="+mn-lt"/>
                <a:ea typeface="+mn-ea"/>
                <a:cs typeface="+mn-cs"/>
              </a:rPr>
              <a:t>is container-based technology and containers are just user space of the operating system. At the low level, a container is just a set of processes that are isolated from the rest of the system, running from a distinct image that provides all files necessary to support the processes. It is built for running applications. In Docker, the containers running share the host OS kernel</a:t>
            </a:r>
            <a:r>
              <a:rPr lang="en-US" sz="1200" b="0" i="1" kern="1200" dirty="0">
                <a:solidFill>
                  <a:schemeClr val="tx1"/>
                </a:solidFill>
                <a:effectLst/>
                <a:latin typeface="+mn-lt"/>
                <a:ea typeface="+mn-ea"/>
                <a:cs typeface="+mn-cs"/>
              </a:rPr>
              <a:t>. Docker is an open-source project based on Linux containers. It uses Linux Kernel features like namespaces and control groups to create containers on top of an operating system. Docker enclose an application’s software into an invisible box with everything it needs to run like OS, application code, Run-time, system tools and libraries etc. Docker containers are built off Docker images and the images are read-only, So Docker adds a read-write file system over the read-only file system of the image to create a container</a:t>
            </a:r>
            <a:r>
              <a:rPr lang="en-US" sz="1200" b="0" i="0" kern="1200" dirty="0">
                <a:solidFill>
                  <a:schemeClr val="tx1"/>
                </a:solidFill>
                <a:effectLst/>
                <a:latin typeface="+mn-lt"/>
                <a:ea typeface="+mn-ea"/>
                <a:cs typeface="+mn-cs"/>
              </a:rPr>
              <a:t>. Docker is currently the most popular container and why its so popular, different architecture components, use cases will describe in details in below sections.</a:t>
            </a:r>
            <a:endParaRPr lang="en-US" dirty="0"/>
          </a:p>
          <a:p>
            <a:endParaRPr lang="en-US" dirty="0"/>
          </a:p>
          <a:p>
            <a:r>
              <a:rPr lang="en-US" sz="1200" b="1" i="0" kern="1200" dirty="0">
                <a:solidFill>
                  <a:schemeClr val="tx1"/>
                </a:solidFill>
                <a:effectLst/>
                <a:latin typeface="+mn-lt"/>
                <a:ea typeface="+mn-ea"/>
                <a:cs typeface="+mn-cs"/>
              </a:rPr>
              <a:t>Docker Client:</a:t>
            </a:r>
            <a:r>
              <a:rPr lang="en-US" sz="1200" b="0" i="0" kern="1200" dirty="0">
                <a:solidFill>
                  <a:schemeClr val="tx1"/>
                </a:solidFill>
                <a:effectLst/>
                <a:latin typeface="+mn-lt"/>
                <a:ea typeface="+mn-ea"/>
                <a:cs typeface="+mn-cs"/>
              </a:rPr>
              <a:t> This is the CLI (Command Line Interface) tool used to configure and interact with Docker. Whenever developers or users use the commands like docker run   the client sends these commands to Docker daemon (</a:t>
            </a:r>
            <a:r>
              <a:rPr lang="en-US" sz="1200" b="0" i="0" kern="1200" dirty="0" err="1">
                <a:solidFill>
                  <a:schemeClr val="tx1"/>
                </a:solidFill>
                <a:effectLst/>
                <a:latin typeface="+mn-lt"/>
                <a:ea typeface="+mn-ea"/>
                <a:cs typeface="+mn-cs"/>
              </a:rPr>
              <a:t>dockerd</a:t>
            </a:r>
            <a:r>
              <a:rPr lang="en-US" sz="1200" b="0" i="0" kern="1200" dirty="0">
                <a:solidFill>
                  <a:schemeClr val="tx1"/>
                </a:solidFill>
                <a:effectLst/>
                <a:latin typeface="+mn-lt"/>
                <a:ea typeface="+mn-ea"/>
                <a:cs typeface="+mn-cs"/>
              </a:rPr>
              <a:t>) which carries them out. The docker command uses the Docker API and the Docker client can communicate with more than one daemon.</a:t>
            </a:r>
          </a:p>
          <a:p>
            <a:r>
              <a:rPr lang="en-US" sz="1200" b="1" i="0" kern="1200" dirty="0">
                <a:solidFill>
                  <a:schemeClr val="tx1"/>
                </a:solidFill>
                <a:effectLst/>
                <a:latin typeface="+mn-lt"/>
                <a:ea typeface="+mn-ea"/>
                <a:cs typeface="+mn-cs"/>
              </a:rPr>
              <a:t>Docker Daemon: </a:t>
            </a:r>
            <a:r>
              <a:rPr lang="en-US" sz="1200" b="0" i="0" kern="1200" dirty="0">
                <a:solidFill>
                  <a:schemeClr val="tx1"/>
                </a:solidFill>
                <a:effectLst/>
                <a:latin typeface="+mn-lt"/>
                <a:ea typeface="+mn-ea"/>
                <a:cs typeface="+mn-cs"/>
              </a:rPr>
              <a:t>This is the Docker server which runs as the daemon. This daemon listens to API requests and manages Docker objects (images, containers, networks, and volumes). A daemon can also communicate with other daemons to manage Docker services.</a:t>
            </a:r>
          </a:p>
          <a:p>
            <a:r>
              <a:rPr lang="en-US" sz="1200" b="1" i="0" kern="1200" dirty="0">
                <a:solidFill>
                  <a:schemeClr val="tx1"/>
                </a:solidFill>
                <a:effectLst/>
                <a:latin typeface="+mn-lt"/>
                <a:ea typeface="+mn-ea"/>
                <a:cs typeface="+mn-cs"/>
              </a:rPr>
              <a:t>Images:</a:t>
            </a:r>
            <a:r>
              <a:rPr lang="en-US" sz="1200" b="0" i="0" kern="1200" dirty="0">
                <a:solidFill>
                  <a:schemeClr val="tx1"/>
                </a:solidFill>
                <a:effectLst/>
                <a:latin typeface="+mn-lt"/>
                <a:ea typeface="+mn-ea"/>
                <a:cs typeface="+mn-cs"/>
              </a:rPr>
              <a:t> Images are the read-only template/snapshot used to create a Docker container and these Images can be pushed to and pulled from public or private repositories. This is the build component of docker. Images are lightweight, small, and fast as compared to Virtual Machine Images.</a:t>
            </a:r>
          </a:p>
          <a:p>
            <a:r>
              <a:rPr lang="en-US" sz="1200" b="1" i="0" kern="1200" dirty="0">
                <a:solidFill>
                  <a:schemeClr val="tx1"/>
                </a:solidFill>
                <a:effectLst/>
                <a:latin typeface="+mn-lt"/>
                <a:ea typeface="+mn-ea"/>
                <a:cs typeface="+mn-cs"/>
              </a:rPr>
              <a:t>Docker file:</a:t>
            </a:r>
            <a:r>
              <a:rPr lang="en-US" sz="1200" b="0" i="0" kern="1200" dirty="0">
                <a:solidFill>
                  <a:schemeClr val="tx1"/>
                </a:solidFill>
                <a:effectLst/>
                <a:latin typeface="+mn-lt"/>
                <a:ea typeface="+mn-ea"/>
                <a:cs typeface="+mn-cs"/>
              </a:rPr>
              <a:t> Used for building images</a:t>
            </a:r>
          </a:p>
          <a:p>
            <a:r>
              <a:rPr lang="en-US" sz="1200" b="1" i="0"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Applications run using containers and containers are the running instance of an image. We can create, run, stop, move, or delete a container using the CLI and also can connect a container to one or more networks, attach storage to it, or even create a new image based on its current state.</a:t>
            </a:r>
          </a:p>
          <a:p>
            <a:r>
              <a:rPr lang="en-US" sz="1200" b="1" i="0" kern="1200" dirty="0">
                <a:solidFill>
                  <a:schemeClr val="tx1"/>
                </a:solidFill>
                <a:effectLst/>
                <a:latin typeface="+mn-lt"/>
                <a:ea typeface="+mn-ea"/>
                <a:cs typeface="+mn-cs"/>
              </a:rPr>
              <a:t>Docker Registries:</a:t>
            </a:r>
            <a:r>
              <a:rPr lang="en-US" sz="1200" b="0" i="0" kern="1200" dirty="0">
                <a:solidFill>
                  <a:schemeClr val="tx1"/>
                </a:solidFill>
                <a:effectLst/>
                <a:latin typeface="+mn-lt"/>
                <a:ea typeface="+mn-ea"/>
                <a:cs typeface="+mn-cs"/>
              </a:rPr>
              <a:t> This is the distribution component of docker or called as Central repository of Docker images which stores Docker images. Docker Hub and Docker Cloud are public registries that anyone can use, and Docker is configured to look for images on Docker Hub by default. When we use the docker pull or docker run commands then the required images are pulled from our configured registry. When we use the docker push command, our image is pushed to our configured registry. We can upgrade the application by pulling the new version of the image and redeploying the containers.</a:t>
            </a:r>
          </a:p>
          <a:p>
            <a:r>
              <a:rPr lang="en-US" sz="1200" b="1" i="0" kern="1200" dirty="0">
                <a:solidFill>
                  <a:schemeClr val="tx1"/>
                </a:solidFill>
                <a:effectLst/>
                <a:latin typeface="+mn-lt"/>
                <a:ea typeface="+mn-ea"/>
                <a:cs typeface="+mn-cs"/>
              </a:rPr>
              <a:t>Docker Engine:</a:t>
            </a:r>
            <a:r>
              <a:rPr lang="en-US" sz="1200" b="0" i="0" kern="1200" dirty="0">
                <a:solidFill>
                  <a:schemeClr val="tx1"/>
                </a:solidFill>
                <a:effectLst/>
                <a:latin typeface="+mn-lt"/>
                <a:ea typeface="+mn-ea"/>
                <a:cs typeface="+mn-cs"/>
              </a:rPr>
              <a:t> Combination of Docker daemon, Rest API and CLI tool</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2</a:t>
            </a:fld>
            <a:endParaRPr lang="en-US"/>
          </a:p>
        </p:txBody>
      </p:sp>
    </p:spTree>
    <p:extLst>
      <p:ext uri="{BB962C8B-B14F-4D97-AF65-F5344CB8AC3E}">
        <p14:creationId xmlns:p14="http://schemas.microsoft.com/office/powerpoint/2010/main" val="406196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Docker container image </a:t>
            </a:r>
            <a:r>
              <a:rPr lang="en-US" sz="1200" b="0" i="0" kern="1200" dirty="0">
                <a:solidFill>
                  <a:schemeClr val="tx1"/>
                </a:solidFill>
                <a:effectLst/>
                <a:latin typeface="+mn-lt"/>
                <a:ea typeface="+mn-ea"/>
                <a:cs typeface="+mn-cs"/>
              </a:rPr>
              <a:t>is a lightweight, standalone, executable package of software that includes everything needed to run an application: code, runtime, system tools, system libraries and settings.</a:t>
            </a:r>
          </a:p>
          <a:p>
            <a:r>
              <a:rPr lang="en-US" sz="1200" b="0" i="0" kern="1200" dirty="0">
                <a:solidFill>
                  <a:schemeClr val="tx1"/>
                </a:solidFill>
                <a:effectLst/>
                <a:latin typeface="+mn-lt"/>
                <a:ea typeface="+mn-ea"/>
                <a:cs typeface="+mn-cs"/>
              </a:rPr>
              <a:t>Container images become containers at runtime and in the case of Docker containers - images become containers when they run on </a:t>
            </a:r>
            <a:r>
              <a:rPr lang="en-US" sz="1200" b="0" i="0" u="none" strike="noStrike" kern="1200" dirty="0">
                <a:solidFill>
                  <a:schemeClr val="tx1"/>
                </a:solidFill>
                <a:effectLst/>
                <a:latin typeface="+mn-lt"/>
                <a:ea typeface="+mn-ea"/>
                <a:cs typeface="+mn-cs"/>
                <a:hlinkClick r:id="rId3"/>
              </a:rPr>
              <a:t>Docker Engine</a:t>
            </a:r>
            <a:endParaRPr lang="en-US" sz="1200" b="0" i="0" u="none" strike="noStrike"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Docker </a:t>
            </a:r>
            <a:r>
              <a:rPr lang="en-US" sz="1200" b="0" i="0" kern="1200" dirty="0">
                <a:solidFill>
                  <a:schemeClr val="tx1"/>
                </a:solidFill>
                <a:effectLst/>
                <a:latin typeface="+mn-lt"/>
                <a:ea typeface="+mn-ea"/>
                <a:cs typeface="+mn-cs"/>
              </a:rPr>
              <a:t>is container-based technology and containers are just user space of the operating system. At the low level, a container is just a set of processes that are isolated from the rest of the system, running from a distinct image that provides all files necessary to support the processes. It is built for running applications. In Docker, the containers running share the host OS kernel</a:t>
            </a:r>
            <a:r>
              <a:rPr lang="en-US" sz="1200" b="0" i="1" kern="1200" dirty="0">
                <a:solidFill>
                  <a:schemeClr val="tx1"/>
                </a:solidFill>
                <a:effectLst/>
                <a:latin typeface="+mn-lt"/>
                <a:ea typeface="+mn-ea"/>
                <a:cs typeface="+mn-cs"/>
              </a:rPr>
              <a:t>. Docker is an open-source project based on Linux containers. It uses Linux Kernel features like namespaces and control groups to create containers on top of an operating system. Docker enclose an application’s software into an invisible box with everything it needs to run like OS, application code, Run-time, system tools and libraries etc. Docker containers are built off Docker images and the images are read-only, So Docker adds a read-write file system over the read-only file system of the image to create a container</a:t>
            </a:r>
            <a:r>
              <a:rPr lang="en-US" sz="1200" b="0" i="0" kern="1200" dirty="0">
                <a:solidFill>
                  <a:schemeClr val="tx1"/>
                </a:solidFill>
                <a:effectLst/>
                <a:latin typeface="+mn-lt"/>
                <a:ea typeface="+mn-ea"/>
                <a:cs typeface="+mn-cs"/>
              </a:rPr>
              <a:t>. Docker is currently the most popular container and why its so popular, different architecture components, use cases will describe in details in below sections.</a:t>
            </a:r>
            <a:endParaRPr lang="en-US" dirty="0"/>
          </a:p>
          <a:p>
            <a:endParaRPr lang="en-US" dirty="0"/>
          </a:p>
          <a:p>
            <a:r>
              <a:rPr lang="en-US" sz="1200" b="1" i="0" kern="1200" dirty="0">
                <a:solidFill>
                  <a:schemeClr val="tx1"/>
                </a:solidFill>
                <a:effectLst/>
                <a:latin typeface="+mn-lt"/>
                <a:ea typeface="+mn-ea"/>
                <a:cs typeface="+mn-cs"/>
              </a:rPr>
              <a:t>Docker Client:</a:t>
            </a:r>
            <a:r>
              <a:rPr lang="en-US" sz="1200" b="0" i="0" kern="1200" dirty="0">
                <a:solidFill>
                  <a:schemeClr val="tx1"/>
                </a:solidFill>
                <a:effectLst/>
                <a:latin typeface="+mn-lt"/>
                <a:ea typeface="+mn-ea"/>
                <a:cs typeface="+mn-cs"/>
              </a:rPr>
              <a:t> This is the CLI (Command Line Interface) tool used to configure and interact with Docker. Whenever developers or users use the commands like docker run   the client sends these commands to Docker daemon (</a:t>
            </a:r>
            <a:r>
              <a:rPr lang="en-US" sz="1200" b="0" i="0" kern="1200" dirty="0" err="1">
                <a:solidFill>
                  <a:schemeClr val="tx1"/>
                </a:solidFill>
                <a:effectLst/>
                <a:latin typeface="+mn-lt"/>
                <a:ea typeface="+mn-ea"/>
                <a:cs typeface="+mn-cs"/>
              </a:rPr>
              <a:t>dockerd</a:t>
            </a:r>
            <a:r>
              <a:rPr lang="en-US" sz="1200" b="0" i="0" kern="1200" dirty="0">
                <a:solidFill>
                  <a:schemeClr val="tx1"/>
                </a:solidFill>
                <a:effectLst/>
                <a:latin typeface="+mn-lt"/>
                <a:ea typeface="+mn-ea"/>
                <a:cs typeface="+mn-cs"/>
              </a:rPr>
              <a:t>) which carries them out. The docker command uses the Docker API and the Docker client can communicate with more than one daemon.</a:t>
            </a:r>
          </a:p>
          <a:p>
            <a:r>
              <a:rPr lang="en-US" sz="1200" b="1" i="0" kern="1200" dirty="0">
                <a:solidFill>
                  <a:schemeClr val="tx1"/>
                </a:solidFill>
                <a:effectLst/>
                <a:latin typeface="+mn-lt"/>
                <a:ea typeface="+mn-ea"/>
                <a:cs typeface="+mn-cs"/>
              </a:rPr>
              <a:t>Docker Daemon: </a:t>
            </a:r>
            <a:r>
              <a:rPr lang="en-US" sz="1200" b="0" i="0" kern="1200" dirty="0">
                <a:solidFill>
                  <a:schemeClr val="tx1"/>
                </a:solidFill>
                <a:effectLst/>
                <a:latin typeface="+mn-lt"/>
                <a:ea typeface="+mn-ea"/>
                <a:cs typeface="+mn-cs"/>
              </a:rPr>
              <a:t>This is the Docker server which runs as the daemon. This daemon listens to API requests and manages Docker objects (images, containers, networks, and volumes). A daemon can also communicate with other daemons to manage Docker services.</a:t>
            </a:r>
          </a:p>
          <a:p>
            <a:r>
              <a:rPr lang="en-US" sz="1200" b="1" i="0" kern="1200" dirty="0">
                <a:solidFill>
                  <a:schemeClr val="tx1"/>
                </a:solidFill>
                <a:effectLst/>
                <a:latin typeface="+mn-lt"/>
                <a:ea typeface="+mn-ea"/>
                <a:cs typeface="+mn-cs"/>
              </a:rPr>
              <a:t>Images:</a:t>
            </a:r>
            <a:r>
              <a:rPr lang="en-US" sz="1200" b="0" i="0" kern="1200" dirty="0">
                <a:solidFill>
                  <a:schemeClr val="tx1"/>
                </a:solidFill>
                <a:effectLst/>
                <a:latin typeface="+mn-lt"/>
                <a:ea typeface="+mn-ea"/>
                <a:cs typeface="+mn-cs"/>
              </a:rPr>
              <a:t> Images are the read-only template/snapshot used to create a Docker container and these Images can be pushed to and pulled from public or private repositories. This is the build component of docker. Images are lightweight, small, and fast as compared to Virtual Machine Images.</a:t>
            </a:r>
          </a:p>
          <a:p>
            <a:r>
              <a:rPr lang="en-US" sz="1200" b="1" i="0" kern="1200" dirty="0">
                <a:solidFill>
                  <a:schemeClr val="tx1"/>
                </a:solidFill>
                <a:effectLst/>
                <a:latin typeface="+mn-lt"/>
                <a:ea typeface="+mn-ea"/>
                <a:cs typeface="+mn-cs"/>
              </a:rPr>
              <a:t>Docker file:</a:t>
            </a:r>
            <a:r>
              <a:rPr lang="en-US" sz="1200" b="0" i="0" kern="1200" dirty="0">
                <a:solidFill>
                  <a:schemeClr val="tx1"/>
                </a:solidFill>
                <a:effectLst/>
                <a:latin typeface="+mn-lt"/>
                <a:ea typeface="+mn-ea"/>
                <a:cs typeface="+mn-cs"/>
              </a:rPr>
              <a:t> Used for building images</a:t>
            </a:r>
          </a:p>
          <a:p>
            <a:r>
              <a:rPr lang="en-US" sz="1200" b="1" i="0"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Applications run using containers and containers are the running instance of an image. We can create, run, stop, move, or delete a container using the CLI and also can connect a container to one or more networks, attach storage to it, or even create a new image based on its current state.</a:t>
            </a:r>
          </a:p>
          <a:p>
            <a:r>
              <a:rPr lang="en-US" sz="1200" b="1" i="0" kern="1200" dirty="0">
                <a:solidFill>
                  <a:schemeClr val="tx1"/>
                </a:solidFill>
                <a:effectLst/>
                <a:latin typeface="+mn-lt"/>
                <a:ea typeface="+mn-ea"/>
                <a:cs typeface="+mn-cs"/>
              </a:rPr>
              <a:t>Docker Registries:</a:t>
            </a:r>
            <a:r>
              <a:rPr lang="en-US" sz="1200" b="0" i="0" kern="1200" dirty="0">
                <a:solidFill>
                  <a:schemeClr val="tx1"/>
                </a:solidFill>
                <a:effectLst/>
                <a:latin typeface="+mn-lt"/>
                <a:ea typeface="+mn-ea"/>
                <a:cs typeface="+mn-cs"/>
              </a:rPr>
              <a:t> This is the distribution component of docker or called as Central repository of Docker images which stores Docker images. Docker Hub and Docker Cloud are public registries that anyone can use, and Docker is configured to look for images on Docker Hub by default. When we use the docker pull or docker run commands then the required images are pulled from our configured registry. When we use the docker push command, our image is pushed to our configured registry. We can upgrade the application by pulling the new version of the image and redeploying the containers.</a:t>
            </a:r>
          </a:p>
          <a:p>
            <a:r>
              <a:rPr lang="en-US" sz="1200" b="1" i="0" kern="1200" dirty="0">
                <a:solidFill>
                  <a:schemeClr val="tx1"/>
                </a:solidFill>
                <a:effectLst/>
                <a:latin typeface="+mn-lt"/>
                <a:ea typeface="+mn-ea"/>
                <a:cs typeface="+mn-cs"/>
              </a:rPr>
              <a:t>Docker Engine:</a:t>
            </a:r>
            <a:r>
              <a:rPr lang="en-US" sz="1200" b="0" i="0" kern="1200" dirty="0">
                <a:solidFill>
                  <a:schemeClr val="tx1"/>
                </a:solidFill>
                <a:effectLst/>
                <a:latin typeface="+mn-lt"/>
                <a:ea typeface="+mn-ea"/>
                <a:cs typeface="+mn-cs"/>
              </a:rPr>
              <a:t> Combination of Docker daemon, Rest API and CLI tool</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3</a:t>
            </a:fld>
            <a:endParaRPr lang="en-US"/>
          </a:p>
        </p:txBody>
      </p:sp>
    </p:spTree>
    <p:extLst>
      <p:ext uri="{BB962C8B-B14F-4D97-AF65-F5344CB8AC3E}">
        <p14:creationId xmlns:p14="http://schemas.microsoft.com/office/powerpoint/2010/main" val="338984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Standard(preferable):</a:t>
            </a:r>
            <a:r>
              <a:rPr lang="en-US" sz="1200" b="0" i="0" kern="1200" dirty="0">
                <a:solidFill>
                  <a:schemeClr val="tx1"/>
                </a:solidFill>
                <a:effectLst/>
                <a:latin typeface="+mn-lt"/>
                <a:ea typeface="+mn-ea"/>
                <a:cs typeface="+mn-cs"/>
              </a:rPr>
              <a:t> Docker created the industry standard for containers, so they could be portable anywhere</a:t>
            </a:r>
          </a:p>
          <a:p>
            <a:r>
              <a:rPr lang="en-US" sz="1200" b="0" i="0" kern="1200" dirty="0">
                <a:solidFill>
                  <a:schemeClr val="tx1"/>
                </a:solidFill>
                <a:effectLst/>
                <a:latin typeface="+mn-lt"/>
                <a:ea typeface="+mn-ea"/>
                <a:cs typeface="+mn-cs"/>
              </a:rPr>
              <a:t>Lightweight</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Containers share the machine’s OS system kernel and therefore do not require an OS per application, driving higher server efficiencies and reducing server and licensing costs</a:t>
            </a:r>
          </a:p>
          <a:p>
            <a:endParaRPr lang="en-US" dirty="0"/>
          </a:p>
          <a:p>
            <a:r>
              <a:rPr lang="en-US" sz="1200" b="0" i="0" kern="1200" dirty="0">
                <a:solidFill>
                  <a:schemeClr val="tx1"/>
                </a:solidFill>
                <a:effectLst/>
                <a:latin typeface="+mn-lt"/>
                <a:ea typeface="+mn-ea"/>
                <a:cs typeface="+mn-cs"/>
              </a:rPr>
              <a:t>Docker container technology was launched in 2013</a:t>
            </a:r>
          </a:p>
          <a:p>
            <a:endParaRPr lang="en-US" dirty="0"/>
          </a:p>
          <a:p>
            <a:r>
              <a:rPr lang="en-US" sz="1200" b="1" i="0" kern="1200" dirty="0">
                <a:solidFill>
                  <a:schemeClr val="tx1"/>
                </a:solidFill>
                <a:effectLst/>
                <a:latin typeface="+mn-lt"/>
                <a:ea typeface="+mn-ea"/>
                <a:cs typeface="+mn-cs"/>
              </a:rPr>
              <a:t>CONTAINERS</a:t>
            </a:r>
          </a:p>
          <a:p>
            <a:r>
              <a:rPr lang="en-US" sz="1200" b="0" i="0" kern="1200" dirty="0">
                <a:solidFill>
                  <a:schemeClr val="tx1"/>
                </a:solidFill>
                <a:effectLst/>
                <a:latin typeface="+mn-lt"/>
                <a:ea typeface="+mn-ea"/>
                <a:cs typeface="+mn-cs"/>
              </a:rPr>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p>
          <a:p>
            <a:endParaRPr lang="en-US" dirty="0"/>
          </a:p>
          <a:p>
            <a:endParaRPr lang="en-US" dirty="0"/>
          </a:p>
          <a:p>
            <a:r>
              <a:rPr lang="en-US" sz="1200" b="1" i="0" kern="1200" dirty="0">
                <a:solidFill>
                  <a:schemeClr val="tx1"/>
                </a:solidFill>
                <a:effectLst/>
                <a:latin typeface="+mn-lt"/>
                <a:ea typeface="+mn-ea"/>
                <a:cs typeface="+mn-cs"/>
              </a:rPr>
              <a:t>Containers and virtual machines</a:t>
            </a:r>
          </a:p>
          <a:p>
            <a:r>
              <a:rPr lang="en-US" sz="1200" b="0" i="0" kern="1200" dirty="0">
                <a:solidFill>
                  <a:schemeClr val="tx1"/>
                </a:solidFill>
                <a:effectLst/>
                <a:latin typeface="+mn-lt"/>
                <a:ea typeface="+mn-ea"/>
                <a:cs typeface="+mn-cs"/>
              </a:rPr>
              <a:t>A container runs </a:t>
            </a:r>
            <a:r>
              <a:rPr lang="en-US" sz="1200" b="0" i="1" kern="1200" dirty="0">
                <a:solidFill>
                  <a:schemeClr val="tx1"/>
                </a:solidFill>
                <a:effectLst/>
                <a:latin typeface="+mn-lt"/>
                <a:ea typeface="+mn-ea"/>
                <a:cs typeface="+mn-cs"/>
              </a:rPr>
              <a:t>natively</a:t>
            </a:r>
            <a:r>
              <a:rPr lang="en-US" sz="1200" b="0" i="0" kern="1200" dirty="0">
                <a:solidFill>
                  <a:schemeClr val="tx1"/>
                </a:solidFill>
                <a:effectLst/>
                <a:latin typeface="+mn-lt"/>
                <a:ea typeface="+mn-ea"/>
                <a:cs typeface="+mn-cs"/>
              </a:rPr>
              <a:t> on Linux and shares the kernel of the host machine with other containers. It runs a discrete process, taking no more memory than any other executable, making it lightweight.</a:t>
            </a:r>
          </a:p>
          <a:p>
            <a:r>
              <a:rPr lang="en-US" sz="1200" b="0" i="0" kern="1200" dirty="0">
                <a:solidFill>
                  <a:schemeClr val="tx1"/>
                </a:solidFill>
                <a:effectLst/>
                <a:latin typeface="+mn-lt"/>
                <a:ea typeface="+mn-ea"/>
                <a:cs typeface="+mn-cs"/>
              </a:rPr>
              <a:t>By contrast, a </a:t>
            </a:r>
            <a:r>
              <a:rPr lang="en-US" sz="1200" b="1" i="0" kern="1200" dirty="0">
                <a:solidFill>
                  <a:schemeClr val="tx1"/>
                </a:solidFill>
                <a:effectLst/>
                <a:latin typeface="+mn-lt"/>
                <a:ea typeface="+mn-ea"/>
                <a:cs typeface="+mn-cs"/>
              </a:rPr>
              <a:t>virtual machine</a:t>
            </a:r>
            <a:r>
              <a:rPr lang="en-US" sz="1200" b="0" i="0" kern="1200" dirty="0">
                <a:solidFill>
                  <a:schemeClr val="tx1"/>
                </a:solidFill>
                <a:effectLst/>
                <a:latin typeface="+mn-lt"/>
                <a:ea typeface="+mn-ea"/>
                <a:cs typeface="+mn-cs"/>
              </a:rPr>
              <a:t> (VM) runs a full-blown “guest” operating system with </a:t>
            </a:r>
            <a:r>
              <a:rPr lang="en-US" sz="1200" b="0" i="1" kern="1200" dirty="0">
                <a:solidFill>
                  <a:schemeClr val="tx1"/>
                </a:solidFill>
                <a:effectLst/>
                <a:latin typeface="+mn-lt"/>
                <a:ea typeface="+mn-ea"/>
                <a:cs typeface="+mn-cs"/>
              </a:rPr>
              <a:t>virtual</a:t>
            </a:r>
            <a:r>
              <a:rPr lang="en-US" sz="1200" b="0" i="0" kern="1200" dirty="0">
                <a:solidFill>
                  <a:schemeClr val="tx1"/>
                </a:solidFill>
                <a:effectLst/>
                <a:latin typeface="+mn-lt"/>
                <a:ea typeface="+mn-ea"/>
                <a:cs typeface="+mn-cs"/>
              </a:rPr>
              <a:t> access to host resources through a hypervisor. In general, VMs incur a lot of overhead beyond what is being consumed by your application logic.</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78479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engine running in the terminal tried to find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named </a:t>
            </a:r>
            <a:r>
              <a:rPr lang="en-US" sz="1200" b="1"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Since there are no images stored locally (Unable to find image…) so Docker engine goes to its default </a:t>
            </a:r>
            <a:r>
              <a:rPr lang="en-US" sz="1200" b="1" i="0" kern="1200" dirty="0">
                <a:solidFill>
                  <a:schemeClr val="tx1"/>
                </a:solidFill>
                <a:effectLst/>
                <a:latin typeface="+mn-lt"/>
                <a:ea typeface="+mn-ea"/>
                <a:cs typeface="+mn-cs"/>
              </a:rPr>
              <a:t>Docker registry</a:t>
            </a:r>
            <a:r>
              <a:rPr lang="en-US" sz="1200" b="0" i="0" kern="1200" dirty="0">
                <a:solidFill>
                  <a:schemeClr val="tx1"/>
                </a:solidFill>
                <a:effectLst/>
                <a:latin typeface="+mn-lt"/>
                <a:ea typeface="+mn-ea"/>
                <a:cs typeface="+mn-cs"/>
              </a:rPr>
              <a:t>, which is </a:t>
            </a:r>
            <a:r>
              <a:rPr lang="en-US" sz="1200" b="0" i="0" u="none" strike="noStrike" kern="1200" dirty="0">
                <a:solidFill>
                  <a:schemeClr val="tx1"/>
                </a:solidFill>
                <a:effectLst/>
                <a:latin typeface="+mn-lt"/>
                <a:ea typeface="+mn-ea"/>
                <a:cs typeface="+mn-cs"/>
                <a:hlinkClick r:id="rId3"/>
              </a:rPr>
              <a:t>Docker Store</a:t>
            </a:r>
            <a:r>
              <a:rPr lang="en-US" sz="1200" b="0" i="0" kern="1200" dirty="0">
                <a:solidFill>
                  <a:schemeClr val="tx1"/>
                </a:solidFill>
                <a:effectLst/>
                <a:latin typeface="+mn-lt"/>
                <a:ea typeface="+mn-ea"/>
                <a:cs typeface="+mn-cs"/>
              </a:rPr>
              <a:t>, to look for an image named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It finds the image there, pulls it down, and then runs it in a container.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hlinkClick r:id="rId4"/>
              </a:rPr>
              <a:t>Docker store</a:t>
            </a:r>
            <a:r>
              <a:rPr lang="en-US" sz="1200" b="0" i="0" kern="1200" dirty="0">
                <a:solidFill>
                  <a:schemeClr val="tx1"/>
                </a:solidFill>
                <a:effectLst/>
                <a:latin typeface="+mn-lt"/>
                <a:ea typeface="+mn-ea"/>
                <a:cs typeface="+mn-cs"/>
              </a:rPr>
              <a:t> allows you to buy and sell Docker images or distribute them for free</a:t>
            </a:r>
          </a:p>
          <a:p>
            <a:r>
              <a:rPr lang="en-US" sz="1200" b="0" i="0" kern="1200" dirty="0">
                <a:solidFill>
                  <a:schemeClr val="tx1"/>
                </a:solidFill>
                <a:effectLst/>
                <a:latin typeface="+mn-lt"/>
                <a:ea typeface="+mn-ea"/>
                <a:cs typeface="+mn-cs"/>
              </a:rPr>
              <a:t>Also you have option to buy a Docker image containing an application or service from a software vendor and use the image to deploy the application into your testing, staging, and production environments. You can upgrade the application by pulling the new version of the image and redeploying the containers.</a:t>
            </a:r>
          </a:p>
          <a:p>
            <a:r>
              <a:rPr lang="en-US" sz="1200" b="1" i="0" kern="1200" dirty="0">
                <a:solidFill>
                  <a:schemeClr val="tx1"/>
                </a:solidFill>
                <a:effectLst/>
                <a:latin typeface="+mn-lt"/>
                <a:ea typeface="+mn-ea"/>
                <a:cs typeface="+mn-cs"/>
              </a:rPr>
              <a:t>IMAGES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image is a read-only template with instructions for creating a Docker container. You can create an image with additional customization from a base image or use those created by others and published in a registry.</a:t>
            </a:r>
          </a:p>
          <a:p>
            <a:r>
              <a:rPr lang="en-US" sz="1200" b="0" i="0" kern="1200" dirty="0">
                <a:solidFill>
                  <a:schemeClr val="tx1"/>
                </a:solidFill>
                <a:effectLst/>
                <a:latin typeface="+mn-lt"/>
                <a:ea typeface="+mn-ea"/>
                <a:cs typeface="+mn-cs"/>
              </a:rPr>
              <a:t>Docker uses a smart layered file system, where the base layer is read-only and top layer is writable. When you try to write to a base layer, a copy is created in the top layer, and the base layer remains unchanged. This base layer can be shared since it is a read-only and never changes.</a:t>
            </a:r>
          </a:p>
          <a:p>
            <a:r>
              <a:rPr lang="en-US" sz="1200" b="0" i="0" kern="1200" dirty="0">
                <a:solidFill>
                  <a:schemeClr val="tx1"/>
                </a:solidFill>
                <a:effectLst/>
                <a:latin typeface="+mn-lt"/>
                <a:ea typeface="+mn-ea"/>
                <a:cs typeface="+mn-cs"/>
              </a:rPr>
              <a:t>For example, you may build an image, which based on the Centos image, but installs the Web server and your application, as well as the configuration details needed to make your application run.</a:t>
            </a:r>
          </a:p>
          <a:p>
            <a:r>
              <a:rPr lang="en-US" sz="1200" b="1" i="0" kern="1200" dirty="0">
                <a:solidFill>
                  <a:schemeClr val="tx1"/>
                </a:solidFill>
                <a:effectLst/>
                <a:latin typeface="+mn-lt"/>
                <a:ea typeface="+mn-ea"/>
                <a:cs typeface="+mn-cs"/>
              </a:rPr>
              <a:t>Volumes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the preferred mechanism for persisting data generated by and used by Docker containers. While </a:t>
            </a:r>
            <a:r>
              <a:rPr lang="en-US" sz="1200" b="0" i="0" u="none" strike="noStrike" kern="1200" dirty="0">
                <a:solidFill>
                  <a:schemeClr val="tx1"/>
                </a:solidFill>
                <a:effectLst/>
                <a:latin typeface="+mn-lt"/>
                <a:ea typeface="+mn-ea"/>
                <a:cs typeface="+mn-cs"/>
                <a:hlinkClick r:id="rId5"/>
              </a:rPr>
              <a:t>bind mounts</a:t>
            </a:r>
            <a:r>
              <a:rPr lang="en-US" sz="1200" b="0" i="0" kern="1200" dirty="0">
                <a:solidFill>
                  <a:schemeClr val="tx1"/>
                </a:solidFill>
                <a:effectLst/>
                <a:latin typeface="+mn-lt"/>
                <a:ea typeface="+mn-ea"/>
                <a:cs typeface="+mn-cs"/>
              </a:rPr>
              <a:t> are dependent on the directory structure of the host machine, volumes are completely managed by Docker.</a:t>
            </a:r>
          </a:p>
          <a:p>
            <a:r>
              <a:rPr lang="en-US" sz="1200" b="1" i="0" kern="1200" dirty="0">
                <a:solidFill>
                  <a:schemeClr val="tx1"/>
                </a:solidFill>
                <a:effectLst/>
                <a:latin typeface="+mn-lt"/>
                <a:ea typeface="+mn-ea"/>
                <a:cs typeface="+mn-cs"/>
              </a:rPr>
              <a:t>Bind mounts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Bind mounts have been around since the early days of Docker. Bind mounts have limited functionality compared to volumes. When you use a bind mount, a file or directory on the host machine is mounted into a container. The file or directory is referenced by its full or relative path on the host machine. By contrast, when you use a volume, a new directory is created within Docker’s storage directory on the host machine, and Docker manages that directory’s contents.</a:t>
            </a:r>
          </a:p>
          <a:p>
            <a:r>
              <a:rPr lang="en-US" sz="1200" b="0" i="0" kern="1200" dirty="0">
                <a:solidFill>
                  <a:schemeClr val="tx1"/>
                </a:solidFill>
                <a:effectLst/>
                <a:latin typeface="+mn-lt"/>
                <a:ea typeface="+mn-ea"/>
                <a:cs typeface="+mn-cs"/>
              </a:rPr>
              <a:t>The file or directory does not need to exist on the Docker host already. It is created on demand if it does not yet exist. Bind mounts are very performant, but they rely on the host machine’s filesystem having a specific directory structure available. If you are developing new Docker applications, consider using named volumes instead. You can’t use Docker CLI commands to directly manage bind mounts.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Advantages of Volume over bind mounts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easier to back up or migrate than bind mounts.</a:t>
            </a:r>
          </a:p>
          <a:p>
            <a:r>
              <a:rPr lang="en-US" sz="1200" b="0" i="0" kern="1200" dirty="0">
                <a:solidFill>
                  <a:schemeClr val="tx1"/>
                </a:solidFill>
                <a:effectLst/>
                <a:latin typeface="+mn-lt"/>
                <a:ea typeface="+mn-ea"/>
                <a:cs typeface="+mn-cs"/>
              </a:rPr>
              <a:t>You can manage volumes using Docker CLI commands or the Docker API.</a:t>
            </a:r>
          </a:p>
          <a:p>
            <a:r>
              <a:rPr lang="en-US" sz="1200" b="0" i="0" kern="1200" dirty="0">
                <a:solidFill>
                  <a:schemeClr val="tx1"/>
                </a:solidFill>
                <a:effectLst/>
                <a:latin typeface="+mn-lt"/>
                <a:ea typeface="+mn-ea"/>
                <a:cs typeface="+mn-cs"/>
              </a:rPr>
              <a:t>Volumes work on both Linux and Windows containers.</a:t>
            </a:r>
          </a:p>
          <a:p>
            <a:r>
              <a:rPr lang="en-US" sz="1200" b="0" i="0" kern="1200" dirty="0">
                <a:solidFill>
                  <a:schemeClr val="tx1"/>
                </a:solidFill>
                <a:effectLst/>
                <a:latin typeface="+mn-lt"/>
                <a:ea typeface="+mn-ea"/>
                <a:cs typeface="+mn-cs"/>
              </a:rPr>
              <a:t>Volumes can be more safely shared among multiple containers.</a:t>
            </a:r>
          </a:p>
          <a:p>
            <a:r>
              <a:rPr lang="en-US" sz="1200" b="0" i="0" kern="1200" dirty="0">
                <a:solidFill>
                  <a:schemeClr val="tx1"/>
                </a:solidFill>
                <a:effectLst/>
                <a:latin typeface="+mn-lt"/>
                <a:ea typeface="+mn-ea"/>
                <a:cs typeface="+mn-cs"/>
              </a:rPr>
              <a:t>Volume drivers let you store volumes on remote hosts or cloud providers, to encrypt the contents of volumes, or to add other functionality.</a:t>
            </a:r>
          </a:p>
          <a:p>
            <a:r>
              <a:rPr lang="en-US" sz="1200" b="0" i="0" kern="1200" dirty="0">
                <a:solidFill>
                  <a:schemeClr val="tx1"/>
                </a:solidFill>
                <a:effectLst/>
                <a:latin typeface="+mn-lt"/>
                <a:ea typeface="+mn-ea"/>
                <a:cs typeface="+mn-cs"/>
              </a:rPr>
              <a:t>New volumes can have their content pre-populated by a container.</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Docker creates a new container every time when you run docker run multiple times and leaving stray containers will eat up disk space. So clean up the containers once you are done with them. You can use the docker rm command to perform the cleaning</a:t>
            </a:r>
          </a:p>
          <a:p>
            <a:r>
              <a:rPr lang="en-US" sz="1200" b="0" i="0" kern="1200" dirty="0">
                <a:solidFill>
                  <a:schemeClr val="tx1"/>
                </a:solidFill>
                <a:effectLst/>
                <a:latin typeface="+mn-lt"/>
                <a:ea typeface="+mn-ea"/>
                <a:cs typeface="+mn-cs"/>
              </a:rPr>
              <a:t>$ docker container rm &lt; container ID &gt;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5</a:t>
            </a:fld>
            <a:endParaRPr lang="en-US"/>
          </a:p>
        </p:txBody>
      </p:sp>
    </p:spTree>
    <p:extLst>
      <p:ext uri="{BB962C8B-B14F-4D97-AF65-F5344CB8AC3E}">
        <p14:creationId xmlns:p14="http://schemas.microsoft.com/office/powerpoint/2010/main" val="4129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Docker store (for containers):  </a:t>
            </a:r>
            <a:r>
              <a:rPr lang="en-US" dirty="0">
                <a:hlinkClick r:id="rId4"/>
              </a:rPr>
              <a:t>https://hub.docker.com/</a:t>
            </a:r>
            <a:br>
              <a:rPr lang="en-US" dirty="0">
                <a:hlinkClick r:id="rId3"/>
              </a:rPr>
            </a:br>
            <a:r>
              <a:rPr lang="en-US"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Docker hub (Docker registry): </a:t>
            </a:r>
            <a:r>
              <a:rPr lang="en-US" sz="1200" kern="1200" dirty="0">
                <a:solidFill>
                  <a:schemeClr val="tx1"/>
                </a:solidFill>
                <a:latin typeface="+mn-lt"/>
                <a:ea typeface="+mn-ea"/>
                <a:cs typeface="+mn-cs"/>
              </a:rPr>
              <a:t> </a:t>
            </a:r>
            <a:r>
              <a:rPr lang="en-US" dirty="0">
                <a:hlinkClick r:id="rId3"/>
              </a:rPr>
              <a:t>https://hub.docker.com/search/?q=&amp;type=image</a:t>
            </a:r>
            <a:endParaRPr lang="en-US" dirty="0"/>
          </a:p>
          <a:p>
            <a:endParaRPr lang="en-US" dirty="0"/>
          </a:p>
          <a:p>
            <a:r>
              <a:rPr lang="en-US" sz="1200" b="1" i="0" kern="1200" dirty="0">
                <a:solidFill>
                  <a:schemeClr val="tx1"/>
                </a:solidFill>
                <a:effectLst/>
                <a:latin typeface="+mn-lt"/>
                <a:ea typeface="+mn-ea"/>
                <a:cs typeface="+mn-cs"/>
              </a:rPr>
              <a:t>Compose</a:t>
            </a:r>
            <a:r>
              <a:rPr lang="en-US" sz="1200" b="0" i="0" kern="1200" dirty="0">
                <a:solidFill>
                  <a:schemeClr val="tx1"/>
                </a:solidFill>
                <a:effectLst/>
                <a:latin typeface="+mn-lt"/>
                <a:ea typeface="+mn-ea"/>
                <a:cs typeface="+mn-cs"/>
              </a:rPr>
              <a:t> is a tool for defining and running multi-container Docker applications. With Compose, you use a YAML file to configure your application’s services. Then, with a single command, you create and start all the services from your configuration.</a:t>
            </a:r>
            <a:endParaRPr lang="en-US" dirty="0"/>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6</a:t>
            </a:fld>
            <a:endParaRPr lang="en-US"/>
          </a:p>
        </p:txBody>
      </p:sp>
    </p:spTree>
    <p:extLst>
      <p:ext uri="{BB962C8B-B14F-4D97-AF65-F5344CB8AC3E}">
        <p14:creationId xmlns:p14="http://schemas.microsoft.com/office/powerpoint/2010/main" val="322441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to build Your Own Image</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is a manifest that describes the base image to use for your Docker image and what you want installed and running on it. </a:t>
            </a:r>
          </a:p>
          <a:p>
            <a:r>
              <a:rPr lang="en-US" sz="1200" b="0" i="0" kern="1200" dirty="0">
                <a:solidFill>
                  <a:schemeClr val="tx1"/>
                </a:solidFill>
                <a:effectLst/>
                <a:latin typeface="+mn-lt"/>
                <a:ea typeface="+mn-ea"/>
                <a:cs typeface="+mn-cs"/>
              </a:rPr>
              <a:t>To build your own image, Create a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with a simple syntax for defining the steps needed to create the image and run it. Each instruction in a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creates a layer in the image. When you change the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and rebuild the image, only those layers that have changed are rebuilt and this makes images so lightweight, small, and fast.</a:t>
            </a:r>
          </a:p>
          <a:p>
            <a:r>
              <a:rPr lang="en-US" sz="1200" b="1" i="0" kern="1200" dirty="0">
                <a:solidFill>
                  <a:schemeClr val="tx1"/>
                </a:solidFill>
                <a:effectLst/>
                <a:latin typeface="+mn-lt"/>
                <a:ea typeface="+mn-ea"/>
                <a:cs typeface="+mn-cs"/>
              </a:rPr>
              <a:t>CONTAINERS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simple words container is a runnable instance of an image. You can create, start, stop, move, or delete a container using the Docker API or CLI. You can connect a container to one or more networks, attach storage to it, or even create a new image based on its current state.</a:t>
            </a:r>
          </a:p>
          <a:p>
            <a:r>
              <a:rPr lang="en-US" sz="1200" b="0" i="0" kern="1200" dirty="0">
                <a:solidFill>
                  <a:schemeClr val="tx1"/>
                </a:solidFill>
                <a:effectLst/>
                <a:latin typeface="+mn-lt"/>
                <a:ea typeface="+mn-ea"/>
                <a:cs typeface="+mn-cs"/>
              </a:rPr>
              <a:t>By default, a container is relatively well isolated from other containers and its host machine. You can control how isolated a container’s network, storage, or other underlying subsystems are from other containers or from the host machine.</a:t>
            </a:r>
          </a:p>
          <a:p>
            <a:r>
              <a:rPr lang="en-US" sz="1200" b="0" i="0" kern="1200" dirty="0">
                <a:solidFill>
                  <a:schemeClr val="tx1"/>
                </a:solidFill>
                <a:effectLst/>
                <a:latin typeface="+mn-lt"/>
                <a:ea typeface="+mn-ea"/>
                <a:cs typeface="+mn-cs"/>
              </a:rPr>
              <a:t>A container is defined by its image as well as any configuration options you provide to it when you create or start it. When a container is removed, any changes to its state that are not stored in persistent storage disappear.</a:t>
            </a:r>
          </a:p>
          <a:p>
            <a:r>
              <a:rPr lang="en-US" sz="1200" b="1" i="0" kern="1200" dirty="0">
                <a:solidFill>
                  <a:schemeClr val="tx1"/>
                </a:solidFill>
                <a:effectLst/>
                <a:latin typeface="+mn-lt"/>
                <a:ea typeface="+mn-ea"/>
                <a:cs typeface="+mn-cs"/>
              </a:rPr>
              <a:t>Volumes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the preferred mechanism for persisting data generated by and used by Docker containers. While </a:t>
            </a:r>
            <a:r>
              <a:rPr lang="en-US" sz="1200" b="0" i="0" u="none" strike="noStrike" kern="1200" dirty="0">
                <a:solidFill>
                  <a:schemeClr val="tx1"/>
                </a:solidFill>
                <a:effectLst/>
                <a:latin typeface="+mn-lt"/>
                <a:ea typeface="+mn-ea"/>
                <a:cs typeface="+mn-cs"/>
                <a:hlinkClick r:id="rId3"/>
              </a:rPr>
              <a:t>bind mounts</a:t>
            </a:r>
            <a:r>
              <a:rPr lang="en-US" sz="1200" b="0" i="0" kern="1200" dirty="0">
                <a:solidFill>
                  <a:schemeClr val="tx1"/>
                </a:solidFill>
                <a:effectLst/>
                <a:latin typeface="+mn-lt"/>
                <a:ea typeface="+mn-ea"/>
                <a:cs typeface="+mn-cs"/>
              </a:rPr>
              <a:t> are dependent on the directory structure of the host machine, volumes are completely managed by Docker.</a:t>
            </a:r>
          </a:p>
        </p:txBody>
      </p:sp>
      <p:sp>
        <p:nvSpPr>
          <p:cNvPr id="4" name="Slide Number Placeholder 3"/>
          <p:cNvSpPr>
            <a:spLocks noGrp="1"/>
          </p:cNvSpPr>
          <p:nvPr>
            <p:ph type="sldNum" sz="quarter" idx="5"/>
          </p:nvPr>
        </p:nvSpPr>
        <p:spPr/>
        <p:txBody>
          <a:bodyPr/>
          <a:lstStyle/>
          <a:p>
            <a:fld id="{854849D2-CA60-4E91-8A83-9389C3F76D2A}" type="slidenum">
              <a:rPr lang="en-US" smtClean="0"/>
              <a:t>7</a:t>
            </a:fld>
            <a:endParaRPr lang="en-US"/>
          </a:p>
        </p:txBody>
      </p:sp>
    </p:spTree>
    <p:extLst>
      <p:ext uri="{BB962C8B-B14F-4D97-AF65-F5344CB8AC3E}">
        <p14:creationId xmlns:p14="http://schemas.microsoft.com/office/powerpoint/2010/main" val="515616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Amazon Elastic Container Service (Amazon ECS) is a highly scalable, high-performance </a:t>
            </a:r>
            <a:r>
              <a:rPr lang="en-US" sz="1200" b="0" i="0" u="none" strike="noStrike" kern="1200" dirty="0">
                <a:solidFill>
                  <a:schemeClr val="tx1"/>
                </a:solidFill>
                <a:effectLst/>
                <a:latin typeface="+mn-lt"/>
                <a:ea typeface="+mn-ea"/>
                <a:cs typeface="+mn-cs"/>
                <a:hlinkClick r:id="rId3"/>
              </a:rPr>
              <a:t>container</a:t>
            </a:r>
            <a:r>
              <a:rPr lang="en-US" sz="1200" b="0" i="0" kern="1200" dirty="0">
                <a:solidFill>
                  <a:schemeClr val="tx1"/>
                </a:solidFill>
                <a:effectLst/>
                <a:latin typeface="+mn-lt"/>
                <a:ea typeface="+mn-ea"/>
                <a:cs typeface="+mn-cs"/>
              </a:rPr>
              <a:t> orchestration service that supports </a:t>
            </a:r>
            <a:r>
              <a:rPr lang="en-US" sz="1200" b="0" i="0" u="none" strike="noStrike" kern="1200" dirty="0">
                <a:solidFill>
                  <a:schemeClr val="tx1"/>
                </a:solidFill>
                <a:effectLst/>
                <a:latin typeface="+mn-lt"/>
                <a:ea typeface="+mn-ea"/>
                <a:cs typeface="+mn-cs"/>
                <a:hlinkClick r:id="rId4"/>
              </a:rPr>
              <a:t>Docker</a:t>
            </a:r>
            <a:r>
              <a:rPr lang="en-US" sz="1200" b="0" i="0" kern="1200" dirty="0">
                <a:solidFill>
                  <a:schemeClr val="tx1"/>
                </a:solidFill>
                <a:effectLst/>
                <a:latin typeface="+mn-lt"/>
                <a:ea typeface="+mn-ea"/>
                <a:cs typeface="+mn-cs"/>
              </a:rPr>
              <a:t> containers and allows you to easily run and scale containerized applications on AWS. Amazon ECS eliminates the need for you to install and operate your own container orchestration software, manage and scale a cluster of virtual machines, or schedule containers on those virtual machines.</a:t>
            </a:r>
          </a:p>
          <a:p>
            <a:r>
              <a:rPr lang="en-US" sz="1200" b="0" i="0" kern="1200" dirty="0">
                <a:solidFill>
                  <a:schemeClr val="tx1"/>
                </a:solidFill>
                <a:effectLst/>
                <a:latin typeface="+mn-lt"/>
                <a:ea typeface="+mn-ea"/>
                <a:cs typeface="+mn-cs"/>
              </a:rPr>
              <a:t>With simple API calls, you can launch and stop Docker-enabled applications, query the complete state of your application, and access many familiar features such as IAM roles, security groups, load balancers, Amazon CloudWatch Events, AWS CloudFormation templates, and AWS CloudTrail logs.</a:t>
            </a:r>
          </a:p>
          <a:p>
            <a:r>
              <a:rPr lang="en-US" sz="1200" b="0" i="0" kern="1200" dirty="0">
                <a:solidFill>
                  <a:schemeClr val="tx1"/>
                </a:solidFill>
                <a:effectLst/>
                <a:latin typeface="+mn-lt"/>
                <a:ea typeface="+mn-ea"/>
                <a:cs typeface="+mn-cs"/>
              </a:rPr>
              <a:t>ECS runs your containers on a cluster of </a:t>
            </a:r>
            <a:r>
              <a:rPr lang="en-US" sz="1200" b="0" i="0" u="sng" kern="1200" dirty="0">
                <a:solidFill>
                  <a:schemeClr val="tx1"/>
                </a:solidFill>
                <a:effectLst/>
                <a:latin typeface="+mn-lt"/>
                <a:ea typeface="+mn-ea"/>
                <a:cs typeface="+mn-cs"/>
                <a:hlinkClick r:id="rId5"/>
              </a:rPr>
              <a:t>Amazon EC2</a:t>
            </a:r>
            <a:r>
              <a:rPr lang="en-US" sz="1200" b="0" i="0" kern="1200" dirty="0">
                <a:solidFill>
                  <a:schemeClr val="tx1"/>
                </a:solidFill>
                <a:effectLst/>
                <a:latin typeface="+mn-lt"/>
                <a:ea typeface="+mn-ea"/>
                <a:cs typeface="+mn-cs"/>
              </a:rPr>
              <a:t> (Elastic Compute Cloud) </a:t>
            </a:r>
            <a:r>
              <a:rPr lang="en-US" sz="1200" b="0" i="0" u="sng" kern="1200" dirty="0">
                <a:solidFill>
                  <a:schemeClr val="tx1"/>
                </a:solidFill>
                <a:effectLst/>
                <a:latin typeface="+mn-lt"/>
                <a:ea typeface="+mn-ea"/>
                <a:cs typeface="+mn-cs"/>
                <a:hlinkClick r:id="rId6"/>
              </a:rPr>
              <a:t>virtual machine instances</a:t>
            </a:r>
            <a:r>
              <a:rPr lang="en-US" sz="1200" b="0" i="0" kern="1200" dirty="0">
                <a:solidFill>
                  <a:schemeClr val="tx1"/>
                </a:solidFill>
                <a:effectLst/>
                <a:latin typeface="+mn-lt"/>
                <a:ea typeface="+mn-ea"/>
                <a:cs typeface="+mn-cs"/>
              </a:rPr>
              <a:t> pre-installed with Docker.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a:t>
            </a:r>
            <a:r>
              <a:rPr lang="en-US" sz="1200" b="1"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is a compute engine for Amazon ECS that allows you to run containers without having to manage servers or clusters</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Task</a:t>
            </a:r>
          </a:p>
          <a:p>
            <a:pPr fontAlgn="base"/>
            <a:r>
              <a:rPr lang="en-US" sz="1200" b="0" i="0" kern="1200" dirty="0">
                <a:solidFill>
                  <a:schemeClr val="tx1"/>
                </a:solidFill>
                <a:effectLst/>
                <a:latin typeface="+mn-lt"/>
                <a:ea typeface="+mn-ea"/>
                <a:cs typeface="+mn-cs"/>
              </a:rPr>
              <a:t>An instance of a Task Definition, running the containers detailed within it. Multiple Tasks can be created by one Task Definition, as demand requires.</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8</a:t>
            </a:fld>
            <a:endParaRPr lang="en-US"/>
          </a:p>
        </p:txBody>
      </p:sp>
    </p:spTree>
    <p:extLst>
      <p:ext uri="{BB962C8B-B14F-4D97-AF65-F5344CB8AC3E}">
        <p14:creationId xmlns:p14="http://schemas.microsoft.com/office/powerpoint/2010/main" val="270721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ECS container instance</a:t>
            </a:r>
          </a:p>
          <a:p>
            <a:r>
              <a:rPr lang="en-US" sz="1200" b="0" i="0" kern="1200" dirty="0">
                <a:solidFill>
                  <a:schemeClr val="tx1"/>
                </a:solidFill>
                <a:effectLst/>
                <a:latin typeface="+mn-lt"/>
                <a:ea typeface="+mn-ea"/>
                <a:cs typeface="+mn-cs"/>
              </a:rPr>
              <a:t>An ECS container instance is nothing more than an EC2 instance that runs the </a:t>
            </a:r>
            <a:r>
              <a:rPr lang="en-US" sz="1200" b="0" i="0" u="sng" kern="1200" dirty="0">
                <a:solidFill>
                  <a:schemeClr val="tx1"/>
                </a:solidFill>
                <a:effectLst/>
                <a:latin typeface="+mn-lt"/>
                <a:ea typeface="+mn-ea"/>
                <a:cs typeface="+mn-cs"/>
                <a:hlinkClick r:id="rId3"/>
              </a:rPr>
              <a:t>ECS Container Agent</a:t>
            </a:r>
            <a:r>
              <a:rPr lang="en-US" sz="1200" b="0" i="0" kern="1200" dirty="0">
                <a:solidFill>
                  <a:schemeClr val="tx1"/>
                </a:solidFill>
                <a:effectLst/>
                <a:latin typeface="+mn-lt"/>
                <a:ea typeface="+mn-ea"/>
                <a:cs typeface="+mn-cs"/>
              </a:rPr>
              <a:t>. The EC2 instance is owned and managed by you. The instance appears in the list of EC2 instances like any other EC2 instance. The ECS Container Agent regularly polls the ECS API if new containers need to be started or stopped. Usually, you run a cluster of container instances in an auto-scaling group. ECS is free of charge. You only pay for the EC2 instances. </a:t>
            </a:r>
          </a:p>
          <a:p>
            <a:r>
              <a:rPr lang="en-US" sz="1200" b="1" i="0" kern="1200" dirty="0" err="1">
                <a:solidFill>
                  <a:schemeClr val="tx1"/>
                </a:solidFill>
                <a:effectLst/>
                <a:latin typeface="+mn-lt"/>
                <a:ea typeface="+mn-ea"/>
                <a:cs typeface="+mn-cs"/>
              </a:rPr>
              <a:t>Fargate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manages the task execution. No EC2 instances to manage anymore. You pay for running tasks. That’s it. As easy as it sounds.</a:t>
            </a:r>
          </a:p>
          <a:p>
            <a:r>
              <a:rPr lang="en-US" sz="1200" b="0" i="0" kern="1200" dirty="0">
                <a:solidFill>
                  <a:schemeClr val="tx1"/>
                </a:solidFill>
                <a:effectLst/>
                <a:latin typeface="+mn-lt"/>
                <a:ea typeface="+mn-ea"/>
                <a:cs typeface="+mn-cs"/>
              </a:rPr>
              <a:t> you have to scale, monitor, patch, and secure the EC2 instances yourself. Especially the scaling is not easy because: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54849D2-CA60-4E91-8A83-9389C3F76D2A}" type="slidenum">
              <a:rPr lang="en-US" smtClean="0"/>
              <a:t>9</a:t>
            </a:fld>
            <a:endParaRPr lang="en-US"/>
          </a:p>
        </p:txBody>
      </p:sp>
    </p:spTree>
    <p:extLst>
      <p:ext uri="{BB962C8B-B14F-4D97-AF65-F5344CB8AC3E}">
        <p14:creationId xmlns:p14="http://schemas.microsoft.com/office/powerpoint/2010/main" val="299279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6570A-BD5A-4915-9BCD-4F2E3CECAF32}"/>
              </a:ext>
            </a:extLst>
          </p:cNvPr>
          <p:cNvPicPr>
            <a:picLocks noChangeAspect="1"/>
          </p:cNvPicPr>
          <p:nvPr/>
        </p:nvPicPr>
        <p:blipFill rotWithShape="1">
          <a:blip r:embed="rId3"/>
          <a:srcRect l="33438" t="9091" r="11953"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668867" y="1678666"/>
            <a:ext cx="4088190" cy="2369093"/>
          </a:xfrm>
        </p:spPr>
        <p:txBody>
          <a:bodyPr>
            <a:normAutofit/>
          </a:bodyPr>
          <a:lstStyle/>
          <a:p>
            <a:r>
              <a:rPr lang="en-US" sz="4800"/>
              <a:t>Docker Container</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E071AA2-1D32-4F9B-B4C6-369844F5F382}"/>
              </a:ext>
            </a:extLst>
          </p:cNvPr>
          <p:cNvPicPr>
            <a:picLocks noChangeAspect="1"/>
          </p:cNvPicPr>
          <p:nvPr/>
        </p:nvPicPr>
        <p:blipFill>
          <a:blip r:embed="rId4"/>
          <a:stretch>
            <a:fillRect/>
          </a:stretch>
        </p:blipFill>
        <p:spPr>
          <a:xfrm>
            <a:off x="1597004" y="4261238"/>
            <a:ext cx="2936157" cy="1731175"/>
          </a:xfrm>
          <a:prstGeom prst="rect">
            <a:avLst/>
          </a:prstGeom>
        </p:spPr>
      </p:pic>
    </p:spTree>
    <p:extLst>
      <p:ext uri="{BB962C8B-B14F-4D97-AF65-F5344CB8AC3E}">
        <p14:creationId xmlns:p14="http://schemas.microsoft.com/office/powerpoint/2010/main" val="21339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a:t>AWS ECS Containers	</a:t>
            </a:r>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1026" name="Picture 2">
            <a:extLst>
              <a:ext uri="{FF2B5EF4-FFF2-40B4-BE49-F238E27FC236}">
                <a16:creationId xmlns:a16="http://schemas.microsoft.com/office/drawing/2014/main" id="{54C6FCB3-67FE-4D52-9ADC-A19DEC569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3724" y="972628"/>
            <a:ext cx="5981700" cy="5257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EA1A2B-35F8-4FB4-8E33-6FAE08455BAA}"/>
              </a:ext>
            </a:extLst>
          </p:cNvPr>
          <p:cNvSpPr/>
          <p:nvPr/>
        </p:nvSpPr>
        <p:spPr>
          <a:xfrm>
            <a:off x="304799" y="1566284"/>
            <a:ext cx="3100873"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A0A23"/>
                </a:solidFill>
                <a:latin typeface="Lato"/>
              </a:rPr>
              <a:t>A Cluster running 3 Services, each running a different amount of Tasks, across two ECS Container Instances</a:t>
            </a:r>
            <a:endParaRPr lang="en-US" dirty="0"/>
          </a:p>
        </p:txBody>
      </p:sp>
    </p:spTree>
    <p:extLst>
      <p:ext uri="{BB962C8B-B14F-4D97-AF65-F5344CB8AC3E}">
        <p14:creationId xmlns:p14="http://schemas.microsoft.com/office/powerpoint/2010/main" val="54092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Agenda</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44778" y="1467566"/>
            <a:ext cx="3838339" cy="3924241"/>
          </a:xfrm>
        </p:spPr>
        <p:txBody>
          <a:bodyPr>
            <a:normAutofit/>
          </a:bodyPr>
          <a:lstStyle/>
          <a:p>
            <a:r>
              <a:rPr lang="en-US" dirty="0"/>
              <a:t>Docker layers</a:t>
            </a:r>
          </a:p>
          <a:p>
            <a:r>
              <a:rPr lang="en-US" dirty="0"/>
              <a:t>Docker CLI commands</a:t>
            </a:r>
          </a:p>
          <a:p>
            <a:r>
              <a:rPr lang="en-US" dirty="0"/>
              <a:t>Docker Registries</a:t>
            </a:r>
          </a:p>
          <a:p>
            <a:r>
              <a:rPr lang="en-US" dirty="0" err="1"/>
              <a:t>Dockerfile</a:t>
            </a:r>
            <a:endParaRPr lang="en-US" dirty="0"/>
          </a:p>
          <a:p>
            <a:r>
              <a:rPr lang="en-US" dirty="0" err="1"/>
              <a:t>Fargate</a:t>
            </a:r>
            <a:endParaRPr lang="en-US" dirty="0"/>
          </a:p>
          <a:p>
            <a:r>
              <a:rPr lang="en-US" dirty="0"/>
              <a:t>ECS and ECR</a:t>
            </a:r>
          </a:p>
          <a:p>
            <a:r>
              <a:rPr lang="en-US" dirty="0"/>
              <a:t>Deployment of docker images</a:t>
            </a:r>
            <a:br>
              <a:rPr lang="en-US" dirty="0"/>
            </a:br>
            <a:endParaRPr lang="en-US" dirty="0"/>
          </a:p>
          <a:p>
            <a:endParaRPr lang="en-US" dirty="0"/>
          </a:p>
          <a:p>
            <a:endParaRPr lang="en-US" dirty="0"/>
          </a:p>
        </p:txBody>
      </p:sp>
    </p:spTree>
    <p:extLst>
      <p:ext uri="{BB962C8B-B14F-4D97-AF65-F5344CB8AC3E}">
        <p14:creationId xmlns:p14="http://schemas.microsoft.com/office/powerpoint/2010/main" val="37533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Docker</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44778" y="1467566"/>
            <a:ext cx="3838339" cy="3924241"/>
          </a:xfrm>
        </p:spPr>
        <p:txBody>
          <a:bodyPr>
            <a:normAutofit/>
          </a:bodyPr>
          <a:lstStyle/>
          <a:p>
            <a:pPr marL="0" indent="0">
              <a:buNone/>
            </a:pPr>
            <a:r>
              <a:rPr lang="en-US" b="1" dirty="0"/>
              <a:t>Docker is composed of six different components namely</a:t>
            </a:r>
          </a:p>
          <a:p>
            <a:r>
              <a:rPr lang="en-US" dirty="0"/>
              <a:t>Docker Client (CLI)</a:t>
            </a:r>
          </a:p>
          <a:p>
            <a:r>
              <a:rPr lang="en-US" dirty="0"/>
              <a:t>Docker Daemon (server)</a:t>
            </a:r>
          </a:p>
          <a:p>
            <a:r>
              <a:rPr lang="en-US" dirty="0"/>
              <a:t>Docker Images</a:t>
            </a:r>
          </a:p>
          <a:p>
            <a:r>
              <a:rPr lang="en-US" dirty="0"/>
              <a:t>Containers</a:t>
            </a:r>
          </a:p>
          <a:p>
            <a:r>
              <a:rPr lang="en-US" sz="1400" i="1" dirty="0"/>
              <a:t>Docker Containers</a:t>
            </a:r>
            <a:endParaRPr lang="en-US" i="1" dirty="0"/>
          </a:p>
          <a:p>
            <a:r>
              <a:rPr lang="en-US" dirty="0"/>
              <a:t>Docker Engine</a:t>
            </a:r>
          </a:p>
          <a:p>
            <a:r>
              <a:rPr lang="en-US" dirty="0"/>
              <a:t>Docker Registries (Docker Hub)</a:t>
            </a:r>
          </a:p>
          <a:p>
            <a:endParaRPr lang="en-US" dirty="0"/>
          </a:p>
          <a:p>
            <a:endParaRPr lang="en-US" dirty="0"/>
          </a:p>
          <a:p>
            <a:endParaRPr lang="en-US" dirty="0"/>
          </a:p>
        </p:txBody>
      </p:sp>
      <p:cxnSp>
        <p:nvCxnSpPr>
          <p:cNvPr id="26" name="Straight Connector 25">
            <a:extLst>
              <a:ext uri="{FF2B5EF4-FFF2-40B4-BE49-F238E27FC236}">
                <a16:creationId xmlns:a16="http://schemas.microsoft.com/office/drawing/2014/main" id="{3879F246-C074-4214-9AAC-7CF25D7182F9}"/>
              </a:ext>
            </a:extLst>
          </p:cNvPr>
          <p:cNvCxnSpPr>
            <a:cxnSpLocks/>
          </p:cNvCxnSpPr>
          <p:nvPr/>
        </p:nvCxnSpPr>
        <p:spPr>
          <a:xfrm>
            <a:off x="2646094" y="3155894"/>
            <a:ext cx="372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9B697BC-E124-4DA0-908A-7BEE766F66FC}"/>
              </a:ext>
            </a:extLst>
          </p:cNvPr>
          <p:cNvCxnSpPr>
            <a:cxnSpLocks/>
          </p:cNvCxnSpPr>
          <p:nvPr/>
        </p:nvCxnSpPr>
        <p:spPr>
          <a:xfrm>
            <a:off x="3018328" y="3155894"/>
            <a:ext cx="0" cy="785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B96EDA-46CC-4D9C-9621-02838D7F0521}"/>
              </a:ext>
            </a:extLst>
          </p:cNvPr>
          <p:cNvCxnSpPr>
            <a:cxnSpLocks/>
          </p:cNvCxnSpPr>
          <p:nvPr/>
        </p:nvCxnSpPr>
        <p:spPr>
          <a:xfrm flipH="1">
            <a:off x="2646093" y="3941378"/>
            <a:ext cx="372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631F7BB-A003-4AC8-ADB7-AA3FD5EF17A7}"/>
              </a:ext>
            </a:extLst>
          </p:cNvPr>
          <p:cNvSpPr txBox="1"/>
          <p:nvPr/>
        </p:nvSpPr>
        <p:spPr>
          <a:xfrm>
            <a:off x="3060764" y="3488007"/>
            <a:ext cx="1610315" cy="261610"/>
          </a:xfrm>
          <a:prstGeom prst="rect">
            <a:avLst/>
          </a:prstGeom>
          <a:noFill/>
        </p:spPr>
        <p:txBody>
          <a:bodyPr wrap="square" rtlCol="0">
            <a:spAutoFit/>
          </a:bodyPr>
          <a:lstStyle/>
          <a:p>
            <a:r>
              <a:rPr lang="en-US" sz="1100" dirty="0"/>
              <a:t>runtime</a:t>
            </a:r>
          </a:p>
        </p:txBody>
      </p:sp>
      <p:sp>
        <p:nvSpPr>
          <p:cNvPr id="43" name="TextBox 42">
            <a:extLst>
              <a:ext uri="{FF2B5EF4-FFF2-40B4-BE49-F238E27FC236}">
                <a16:creationId xmlns:a16="http://schemas.microsoft.com/office/drawing/2014/main" id="{23EA912E-3993-47DC-93C5-952268B17557}"/>
              </a:ext>
            </a:extLst>
          </p:cNvPr>
          <p:cNvSpPr txBox="1"/>
          <p:nvPr/>
        </p:nvSpPr>
        <p:spPr>
          <a:xfrm>
            <a:off x="1840936" y="3428999"/>
            <a:ext cx="1610315" cy="261610"/>
          </a:xfrm>
          <a:prstGeom prst="rect">
            <a:avLst/>
          </a:prstGeom>
          <a:noFill/>
        </p:spPr>
        <p:txBody>
          <a:bodyPr wrap="square" rtlCol="0">
            <a:spAutoFit/>
          </a:bodyPr>
          <a:lstStyle/>
          <a:p>
            <a:r>
              <a:rPr lang="en-US" sz="1100" dirty="0"/>
              <a:t>- artifact, file</a:t>
            </a:r>
          </a:p>
        </p:txBody>
      </p:sp>
      <p:cxnSp>
        <p:nvCxnSpPr>
          <p:cNvPr id="48" name="Straight Arrow Connector 47">
            <a:extLst>
              <a:ext uri="{FF2B5EF4-FFF2-40B4-BE49-F238E27FC236}">
                <a16:creationId xmlns:a16="http://schemas.microsoft.com/office/drawing/2014/main" id="{E82AB2A8-95DB-45ED-BD2B-62FE0B4634E4}"/>
              </a:ext>
            </a:extLst>
          </p:cNvPr>
          <p:cNvCxnSpPr/>
          <p:nvPr/>
        </p:nvCxnSpPr>
        <p:spPr>
          <a:xfrm>
            <a:off x="1481959" y="3669589"/>
            <a:ext cx="0" cy="15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D1E1F92-FE20-4B33-96CD-E3C07A266606}"/>
              </a:ext>
            </a:extLst>
          </p:cNvPr>
          <p:cNvCxnSpPr>
            <a:cxnSpLocks/>
          </p:cNvCxnSpPr>
          <p:nvPr/>
        </p:nvCxnSpPr>
        <p:spPr>
          <a:xfrm flipH="1">
            <a:off x="2832210" y="3548636"/>
            <a:ext cx="186118" cy="1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E7D21BA1-A620-4AB0-B650-57B5E719E2C6}"/>
              </a:ext>
            </a:extLst>
          </p:cNvPr>
          <p:cNvPicPr>
            <a:picLocks noChangeAspect="1"/>
          </p:cNvPicPr>
          <p:nvPr/>
        </p:nvPicPr>
        <p:blipFill>
          <a:blip r:embed="rId3"/>
          <a:stretch>
            <a:fillRect/>
          </a:stretch>
        </p:blipFill>
        <p:spPr>
          <a:xfrm>
            <a:off x="4004443" y="1071616"/>
            <a:ext cx="5239501" cy="4832782"/>
          </a:xfrm>
          <a:prstGeom prst="rect">
            <a:avLst/>
          </a:prstGeom>
        </p:spPr>
      </p:pic>
    </p:spTree>
    <p:extLst>
      <p:ext uri="{BB962C8B-B14F-4D97-AF65-F5344CB8AC3E}">
        <p14:creationId xmlns:p14="http://schemas.microsoft.com/office/powerpoint/2010/main" val="363556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Containerized App vs App running on VM</a:t>
            </a:r>
          </a:p>
        </p:txBody>
      </p:sp>
      <p:pic>
        <p:nvPicPr>
          <p:cNvPr id="2" name="Picture 1">
            <a:extLst>
              <a:ext uri="{FF2B5EF4-FFF2-40B4-BE49-F238E27FC236}">
                <a16:creationId xmlns:a16="http://schemas.microsoft.com/office/drawing/2014/main" id="{CCE60C75-0CCC-45FE-A82F-FED7D1C0AAB5}"/>
              </a:ext>
            </a:extLst>
          </p:cNvPr>
          <p:cNvPicPr>
            <a:picLocks noChangeAspect="1"/>
          </p:cNvPicPr>
          <p:nvPr/>
        </p:nvPicPr>
        <p:blipFill>
          <a:blip r:embed="rId3"/>
          <a:stretch>
            <a:fillRect/>
          </a:stretch>
        </p:blipFill>
        <p:spPr>
          <a:xfrm>
            <a:off x="668791" y="1595437"/>
            <a:ext cx="8423958" cy="3281363"/>
          </a:xfrm>
          <a:prstGeom prst="rect">
            <a:avLst/>
          </a:prstGeom>
        </p:spPr>
      </p:pic>
    </p:spTree>
    <p:extLst>
      <p:ext uri="{BB962C8B-B14F-4D97-AF65-F5344CB8AC3E}">
        <p14:creationId xmlns:p14="http://schemas.microsoft.com/office/powerpoint/2010/main" val="319645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Docker Commands</a:t>
            </a:r>
          </a:p>
        </p:txBody>
      </p:sp>
      <p:pic>
        <p:nvPicPr>
          <p:cNvPr id="3" name="Picture 2">
            <a:extLst>
              <a:ext uri="{FF2B5EF4-FFF2-40B4-BE49-F238E27FC236}">
                <a16:creationId xmlns:a16="http://schemas.microsoft.com/office/drawing/2014/main" id="{BF0A038E-91BD-42D0-B859-27ECD54A63F2}"/>
              </a:ext>
            </a:extLst>
          </p:cNvPr>
          <p:cNvPicPr>
            <a:picLocks noChangeAspect="1"/>
          </p:cNvPicPr>
          <p:nvPr/>
        </p:nvPicPr>
        <p:blipFill>
          <a:blip r:embed="rId3"/>
          <a:stretch>
            <a:fillRect/>
          </a:stretch>
        </p:blipFill>
        <p:spPr>
          <a:xfrm>
            <a:off x="817474" y="2159331"/>
            <a:ext cx="5283289" cy="3183180"/>
          </a:xfrm>
          <a:prstGeom prst="rect">
            <a:avLst/>
          </a:prstGeom>
        </p:spPr>
      </p:pic>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6416039" y="2160589"/>
            <a:ext cx="5387185"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dirty="0"/>
              <a:t>Add </a:t>
            </a:r>
            <a:r>
              <a:rPr lang="en-US" sz="1500" dirty="0" err="1"/>
              <a:t>Dockerfile</a:t>
            </a:r>
            <a:endParaRPr lang="en-US" sz="1500" dirty="0"/>
          </a:p>
          <a:p>
            <a:r>
              <a:rPr lang="en-US" sz="1500" dirty="0"/>
              <a:t>&gt;docker images or &gt;docker image ls</a:t>
            </a:r>
          </a:p>
          <a:p>
            <a:r>
              <a:rPr lang="en-US" dirty="0"/>
              <a:t>$ docker pull ubuntu or &lt;image&gt;</a:t>
            </a:r>
            <a:endParaRPr lang="en-US" sz="1500" dirty="0"/>
          </a:p>
          <a:p>
            <a:r>
              <a:rPr lang="en-US" sz="1500" dirty="0"/>
              <a:t>&gt;docker </a:t>
            </a:r>
            <a:r>
              <a:rPr lang="en-US" sz="1500" dirty="0" err="1"/>
              <a:t>ps</a:t>
            </a:r>
            <a:endParaRPr lang="en-US" sz="1500" dirty="0"/>
          </a:p>
          <a:p>
            <a:r>
              <a:rPr lang="en-US" sz="1500" dirty="0"/>
              <a:t>&gt;docker build -f </a:t>
            </a:r>
            <a:r>
              <a:rPr lang="en-US" sz="1500" dirty="0" err="1"/>
              <a:t>Dockerfile</a:t>
            </a:r>
            <a:r>
              <a:rPr lang="en-US" sz="1500" dirty="0"/>
              <a:t> -t </a:t>
            </a:r>
            <a:r>
              <a:rPr lang="en-US" sz="1500" dirty="0" err="1"/>
              <a:t>app:latest</a:t>
            </a:r>
            <a:r>
              <a:rPr lang="en-US" sz="1500" dirty="0"/>
              <a:t> .</a:t>
            </a:r>
          </a:p>
          <a:p>
            <a:r>
              <a:rPr lang="en-US" sz="1500" dirty="0"/>
              <a:t>&gt;docker run --rm -p 8080:8080 </a:t>
            </a:r>
            <a:r>
              <a:rPr lang="en-US" sz="1500" dirty="0" err="1"/>
              <a:t>app:latest</a:t>
            </a:r>
            <a:endParaRPr lang="en-US" sz="1500" dirty="0"/>
          </a:p>
          <a:p>
            <a:r>
              <a:rPr lang="en-US" sz="1500" dirty="0"/>
              <a:t>&gt;docker start/stop &lt;hash&gt;</a:t>
            </a:r>
          </a:p>
          <a:p>
            <a:r>
              <a:rPr lang="en-US" dirty="0"/>
              <a:t>$ docker container search </a:t>
            </a:r>
            <a:r>
              <a:rPr lang="en-US" dirty="0" err="1"/>
              <a:t>redis</a:t>
            </a:r>
            <a:endParaRPr lang="en-US" dirty="0"/>
          </a:p>
          <a:p>
            <a:r>
              <a:rPr lang="en-US" dirty="0"/>
              <a:t>$ docker container run </a:t>
            </a:r>
            <a:r>
              <a:rPr lang="en-US" dirty="0" err="1"/>
              <a:t>redis</a:t>
            </a:r>
            <a:endParaRPr lang="en-US" dirty="0"/>
          </a:p>
          <a:p>
            <a:r>
              <a:rPr lang="en-US" dirty="0"/>
              <a:t>$ docker container start &lt;container ID&gt;</a:t>
            </a:r>
          </a:p>
          <a:p>
            <a:r>
              <a:rPr lang="en-US" sz="1500" dirty="0"/>
              <a:t>$ docker container ls -a</a:t>
            </a:r>
          </a:p>
        </p:txBody>
      </p:sp>
    </p:spTree>
    <p:extLst>
      <p:ext uri="{BB962C8B-B14F-4D97-AF65-F5344CB8AC3E}">
        <p14:creationId xmlns:p14="http://schemas.microsoft.com/office/powerpoint/2010/main" val="300952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F8E1151C-3DE3-4E7E-A22D-2F7E59FF5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380" y="356724"/>
            <a:ext cx="6492459" cy="5880934"/>
          </a:xfrm>
          <a:prstGeom prst="rect">
            <a:avLst/>
          </a:prstGeom>
        </p:spPr>
      </p:pic>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04800" y="1670530"/>
            <a:ext cx="3923323" cy="4958870"/>
          </a:xfrm>
        </p:spPr>
        <p:txBody>
          <a:bodyPr/>
          <a:lstStyle/>
          <a:p>
            <a:r>
              <a:rPr lang="en-US" dirty="0"/>
              <a:t>Docker Image Prepare</a:t>
            </a:r>
          </a:p>
          <a:p>
            <a:r>
              <a:rPr lang="en-US" dirty="0"/>
              <a:t>Docker Image Registry</a:t>
            </a:r>
          </a:p>
          <a:p>
            <a:r>
              <a:rPr lang="en-US" dirty="0"/>
              <a:t>Deployment to S3 bucket</a:t>
            </a:r>
          </a:p>
          <a:p>
            <a:r>
              <a:rPr lang="en-US" dirty="0"/>
              <a:t>QA takes over and test </a:t>
            </a:r>
            <a:br>
              <a:rPr lang="en-US" dirty="0"/>
            </a:br>
            <a:r>
              <a:rPr lang="en-US" dirty="0"/>
              <a:t>Locally</a:t>
            </a:r>
          </a:p>
          <a:p>
            <a:r>
              <a:rPr lang="en-US" dirty="0"/>
              <a:t>Deploy to OpenShift, AWS (ECR)</a:t>
            </a:r>
          </a:p>
          <a:p>
            <a:r>
              <a:rPr lang="en-US" dirty="0"/>
              <a:t>Scale up Containers</a:t>
            </a:r>
            <a:br>
              <a:rPr lang="en-US" dirty="0"/>
            </a:br>
            <a:endParaRPr lang="en-US" dirty="0"/>
          </a:p>
          <a:p>
            <a:endParaRPr lang="en-US" dirty="0"/>
          </a:p>
          <a:p>
            <a:endParaRPr lang="en-US" dirty="0"/>
          </a:p>
          <a:p>
            <a:endParaRPr lang="en-US" dirty="0"/>
          </a:p>
        </p:txBody>
      </p:sp>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Development in Containers</a:t>
            </a:r>
          </a:p>
        </p:txBody>
      </p:sp>
    </p:spTree>
    <p:extLst>
      <p:ext uri="{BB962C8B-B14F-4D97-AF65-F5344CB8AC3E}">
        <p14:creationId xmlns:p14="http://schemas.microsoft.com/office/powerpoint/2010/main" val="321221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err="1"/>
              <a:t>Dockerfile</a:t>
            </a:r>
            <a:endParaRPr lang="en-US" dirty="0"/>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4" name="Rectangle 3">
            <a:extLst>
              <a:ext uri="{FF2B5EF4-FFF2-40B4-BE49-F238E27FC236}">
                <a16:creationId xmlns:a16="http://schemas.microsoft.com/office/drawing/2014/main" id="{80BCFA9B-C3CF-4B19-97EB-14F63BEDD07D}"/>
              </a:ext>
            </a:extLst>
          </p:cNvPr>
          <p:cNvSpPr>
            <a:spLocks noChangeArrowheads="1"/>
          </p:cNvSpPr>
          <p:nvPr/>
        </p:nvSpPr>
        <p:spPr bwMode="auto">
          <a:xfrm>
            <a:off x="390550" y="1075826"/>
            <a:ext cx="8873194" cy="38472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FROM ubuntu:18.04</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maven:3-jdk-8 as </a:t>
            </a:r>
            <a:r>
              <a:rPr kumimoji="0" lang="en-US" altLang="en-US" sz="14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builder</a:t>
            </a:r>
            <a:br>
              <a:rPr kumimoji="0" lang="en-US" altLang="en-US" sz="14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COPY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src</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build</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WORKDIR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src</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build</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RUN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mvn</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clean package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DskipTests</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Plocalbuild</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src</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build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&amp;&amp;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mkdir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src</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wars</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RUN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find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src</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build</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iname</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material.war</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exec cp {}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src</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wars</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RUN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rm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rf $</a:t>
            </a:r>
            <a:r>
              <a:rPr kumimoji="0" lang="en-US" altLang="en-US" sz="14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CATALINA_HOME</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webapps</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COPY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from=</a:t>
            </a:r>
            <a:r>
              <a:rPr kumimoji="0" lang="en-US" altLang="en-US" sz="14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builder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usr</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src</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wars</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material.war</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CATALINA_HOME</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webapps</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ROOT.war</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allows tomcat to create ROOT </a:t>
            </a:r>
            <a:r>
              <a:rPr kumimoji="0" lang="en-US" altLang="en-US" sz="1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dir</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when launching</a:t>
            </a:r>
            <a:b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RUN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chgrp</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 </a:t>
            </a:r>
            <a:r>
              <a:rPr kumimoji="0" lang="en-US" altLang="en-US"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CATALINA_HOME</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webapps</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&amp;&amp;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chmod</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 g=u $</a:t>
            </a:r>
            <a:r>
              <a:rPr kumimoji="0" lang="en-US" altLang="en-US" sz="14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CATALINA_HOME</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webapps</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EXPOSE </a:t>
            </a:r>
            <a:r>
              <a:rPr kumimoji="0" lang="en-US" altLang="en-US"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8080</a:t>
            </a:r>
            <a:br>
              <a:rPr kumimoji="0" lang="en-US" altLang="en-US"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CMD </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"catalina.sh"</a:t>
            </a:r>
            <a:r>
              <a:rPr kumimoji="0" lang="en-US" altLang="en-US"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"run"</a:t>
            </a:r>
            <a: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023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a:t>AWS ECS</a:t>
            </a:r>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6E33A380-6FB1-4201-AA3E-65AE90A99867}"/>
              </a:ext>
            </a:extLst>
          </p:cNvPr>
          <p:cNvPicPr>
            <a:picLocks noChangeAspect="1"/>
          </p:cNvPicPr>
          <p:nvPr/>
        </p:nvPicPr>
        <p:blipFill>
          <a:blip r:embed="rId3"/>
          <a:stretch>
            <a:fillRect/>
          </a:stretch>
        </p:blipFill>
        <p:spPr>
          <a:xfrm>
            <a:off x="1268632" y="1078296"/>
            <a:ext cx="7153275" cy="2914650"/>
          </a:xfrm>
          <a:prstGeom prst="rect">
            <a:avLst/>
          </a:prstGeom>
        </p:spPr>
      </p:pic>
      <p:pic>
        <p:nvPicPr>
          <p:cNvPr id="5" name="Picture 4">
            <a:extLst>
              <a:ext uri="{FF2B5EF4-FFF2-40B4-BE49-F238E27FC236}">
                <a16:creationId xmlns:a16="http://schemas.microsoft.com/office/drawing/2014/main" id="{B8D4B948-F3BC-4345-83A0-F10C856DDE1C}"/>
              </a:ext>
            </a:extLst>
          </p:cNvPr>
          <p:cNvPicPr>
            <a:picLocks noChangeAspect="1"/>
          </p:cNvPicPr>
          <p:nvPr/>
        </p:nvPicPr>
        <p:blipFill>
          <a:blip r:embed="rId4"/>
          <a:stretch>
            <a:fillRect/>
          </a:stretch>
        </p:blipFill>
        <p:spPr>
          <a:xfrm>
            <a:off x="1268632" y="3992946"/>
            <a:ext cx="7191375" cy="2543175"/>
          </a:xfrm>
          <a:prstGeom prst="rect">
            <a:avLst/>
          </a:prstGeom>
        </p:spPr>
      </p:pic>
    </p:spTree>
    <p:extLst>
      <p:ext uri="{BB962C8B-B14F-4D97-AF65-F5344CB8AC3E}">
        <p14:creationId xmlns:p14="http://schemas.microsoft.com/office/powerpoint/2010/main" val="384924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a:t>AWS ECS vs </a:t>
            </a:r>
            <a:r>
              <a:rPr lang="en-US" dirty="0" err="1"/>
              <a:t>Fargate</a:t>
            </a:r>
            <a:endParaRPr lang="en-US" dirty="0"/>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2" name="Picture 1">
            <a:extLst>
              <a:ext uri="{FF2B5EF4-FFF2-40B4-BE49-F238E27FC236}">
                <a16:creationId xmlns:a16="http://schemas.microsoft.com/office/drawing/2014/main" id="{49B903B2-0C76-4C9C-8FCB-3F1C5BBB8E2F}"/>
              </a:ext>
            </a:extLst>
          </p:cNvPr>
          <p:cNvPicPr>
            <a:picLocks noChangeAspect="1"/>
          </p:cNvPicPr>
          <p:nvPr/>
        </p:nvPicPr>
        <p:blipFill>
          <a:blip r:embed="rId3"/>
          <a:stretch>
            <a:fillRect/>
          </a:stretch>
        </p:blipFill>
        <p:spPr>
          <a:xfrm>
            <a:off x="592412" y="1134895"/>
            <a:ext cx="8701282" cy="5222361"/>
          </a:xfrm>
          <a:prstGeom prst="rect">
            <a:avLst/>
          </a:prstGeom>
        </p:spPr>
      </p:pic>
    </p:spTree>
    <p:extLst>
      <p:ext uri="{BB962C8B-B14F-4D97-AF65-F5344CB8AC3E}">
        <p14:creationId xmlns:p14="http://schemas.microsoft.com/office/powerpoint/2010/main" val="40278311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318</Words>
  <Application>Microsoft Office PowerPoint</Application>
  <PresentationFormat>Widescreen</PresentationFormat>
  <Paragraphs>144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Lato</vt:lpstr>
      <vt:lpstr>Trebuchet MS</vt:lpstr>
      <vt:lpstr>Wingdings 3</vt:lpstr>
      <vt:lpstr>Facet</vt:lpstr>
      <vt:lpstr>Docker Container</vt:lpstr>
      <vt:lpstr>Agenda</vt:lpstr>
      <vt:lpstr>Docker</vt:lpstr>
      <vt:lpstr>Containerized App vs App running on VM</vt:lpstr>
      <vt:lpstr>Docker Commands</vt:lpstr>
      <vt:lpstr>Development in Containers</vt:lpstr>
      <vt:lpstr>Dockerfile</vt:lpstr>
      <vt:lpstr>AWS ECS</vt:lpstr>
      <vt:lpstr>AWS ECS vs Fargate</vt:lpstr>
      <vt:lpstr>AWS ECS Containers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dc:title>
  <dc:creator>Sergei Zheleznov</dc:creator>
  <cp:lastModifiedBy>Sergei Zheleznov</cp:lastModifiedBy>
  <cp:revision>100</cp:revision>
  <dcterms:created xsi:type="dcterms:W3CDTF">2019-09-02T12:13:19Z</dcterms:created>
  <dcterms:modified xsi:type="dcterms:W3CDTF">2019-10-15T13:24:50Z</dcterms:modified>
</cp:coreProperties>
</file>