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9" r:id="rId4"/>
    <p:sldId id="258" r:id="rId5"/>
    <p:sldId id="263" r:id="rId6"/>
    <p:sldId id="260" r:id="rId7"/>
    <p:sldId id="264" r:id="rId8"/>
    <p:sldId id="265" r:id="rId9"/>
    <p:sldId id="266"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51"/>
    <p:restoredTop sz="94635"/>
  </p:normalViewPr>
  <p:slideViewPr>
    <p:cSldViewPr snapToGrid="0" snapToObjects="1">
      <p:cViewPr varScale="1">
        <p:scale>
          <a:sx n="74" d="100"/>
          <a:sy n="74" d="100"/>
        </p:scale>
        <p:origin x="184"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519154-B7CD-A04E-9D6C-AD83B1277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6F032D-BA9E-9346-BD51-8BCE30FB162D}"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6F032D-BA9E-9346-BD51-8BCE30FB162D}" type="datetimeFigureOut">
              <a:rPr lang="en-US" smtClean="0"/>
              <a:t>4/19/17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6F032D-BA9E-9346-BD51-8BCE30FB162D}" type="datetimeFigureOut">
              <a:rPr lang="en-US" smtClean="0"/>
              <a:t>4/19/17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F032D-BA9E-9346-BD51-8BCE30FB162D}" type="datetimeFigureOut">
              <a:rPr lang="en-US" smtClean="0"/>
              <a:t>4/19/17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6F032D-BA9E-9346-BD51-8BCE30FB162D}" type="datetimeFigureOut">
              <a:rPr lang="en-US" smtClean="0"/>
              <a:t>4/19/17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519154-B7CD-A04E-9D6C-AD83B1277480}" type="slidenum">
              <a:rPr lang="en-US" smtClean="0"/>
              <a:t>‹#›</a:t>
            </a:fld>
            <a:endParaRPr lang="en-US"/>
          </a:p>
        </p:txBody>
      </p:sp>
    </p:spTree>
    <p:extLst>
      <p:ext uri="{BB962C8B-B14F-4D97-AF65-F5344CB8AC3E}">
        <p14:creationId xmlns:p14="http://schemas.microsoft.com/office/powerpoint/2010/main" val="11118067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Network Anomaly Detection using MapReduce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a:t>
            </a:r>
          </a:p>
          <a:p>
            <a:endParaRPr lang="en-US" dirty="0" smtClean="0"/>
          </a:p>
          <a:p>
            <a:r>
              <a:rPr lang="en-US" dirty="0"/>
              <a:t>	</a:t>
            </a:r>
          </a:p>
          <a:p>
            <a:r>
              <a:rPr lang="en-US" dirty="0" smtClean="0"/>
              <a:t>	</a:t>
            </a:r>
            <a:r>
              <a:rPr lang="en-US" dirty="0" err="1" smtClean="0"/>
              <a:t>Mehal</a:t>
            </a:r>
            <a:r>
              <a:rPr lang="en-US" dirty="0" smtClean="0"/>
              <a:t> </a:t>
            </a:r>
            <a:r>
              <a:rPr lang="en-US" dirty="0" err="1" smtClean="0"/>
              <a:t>Chaudhari</a:t>
            </a:r>
            <a:r>
              <a:rPr lang="en-US" dirty="0" smtClean="0"/>
              <a:t>, Nagaprasad Natarajaurs, Suruchi Singh</a:t>
            </a:r>
            <a:endParaRPr lang="en-US" dirty="0"/>
          </a:p>
        </p:txBody>
      </p:sp>
    </p:spTree>
    <p:extLst>
      <p:ext uri="{BB962C8B-B14F-4D97-AF65-F5344CB8AC3E}">
        <p14:creationId xmlns:p14="http://schemas.microsoft.com/office/powerpoint/2010/main" val="122555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 Proposed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128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for the 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304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p:txBody>
          <a:bodyPr>
            <a:normAutofit lnSpcReduction="10000"/>
          </a:bodyPr>
          <a:lstStyle/>
          <a:p>
            <a:pPr marL="0" lvl="0" indent="0">
              <a:lnSpc>
                <a:spcPct val="100000"/>
              </a:lnSpc>
              <a:spcBef>
                <a:spcPts val="0"/>
              </a:spcBef>
              <a:buNone/>
            </a:pPr>
            <a:r>
              <a:rPr lang="is-IS" dirty="0" smtClean="0"/>
              <a:t>There are several </a:t>
            </a:r>
            <a:r>
              <a:rPr lang="en-US" dirty="0"/>
              <a:t>n</a:t>
            </a:r>
            <a:r>
              <a:rPr lang="en-US" dirty="0" smtClean="0"/>
              <a:t>etwork anomaly detection tools that detect the anomalies  by observing inconsistent data from a given set of data.</a:t>
            </a:r>
          </a:p>
          <a:p>
            <a:pPr marL="0" lvl="0" indent="0">
              <a:lnSpc>
                <a:spcPct val="100000"/>
              </a:lnSpc>
              <a:spcBef>
                <a:spcPts val="0"/>
              </a:spcBef>
              <a:buNone/>
            </a:pPr>
            <a:r>
              <a:rPr lang="en-US" dirty="0" smtClean="0"/>
              <a:t>Since, the network has a large amount of data to be processed, we decided to use MapReduce to detect anomalies in the network.</a:t>
            </a:r>
          </a:p>
          <a:p>
            <a:pPr marL="0" lvl="0" indent="0">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MapReduce is a distributed programming model which can handle massive data concurrently in a large computer cluster. This makes it efficient to detect an anomaly in the network in real time.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697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70472"/>
          </a:xfrm>
        </p:spPr>
        <p:txBody>
          <a:bodyPr/>
          <a:lstStyle/>
          <a:p>
            <a:r>
              <a:rPr lang="en-US" dirty="0" smtClean="0"/>
              <a:t>Related works and Novelty</a:t>
            </a:r>
            <a:endParaRPr lang="en-US" dirty="0"/>
          </a:p>
        </p:txBody>
      </p:sp>
      <p:sp>
        <p:nvSpPr>
          <p:cNvPr id="3" name="Content Placeholder 2"/>
          <p:cNvSpPr>
            <a:spLocks noGrp="1"/>
          </p:cNvSpPr>
          <p:nvPr>
            <p:ph idx="1"/>
          </p:nvPr>
        </p:nvSpPr>
        <p:spPr>
          <a:xfrm>
            <a:off x="1328468" y="1794295"/>
            <a:ext cx="10174555" cy="3996906"/>
          </a:xfrm>
        </p:spPr>
        <p:txBody>
          <a:bodyPr>
            <a:normAutofit lnSpcReduction="10000"/>
          </a:bodyPr>
          <a:lstStyle/>
          <a:p>
            <a:pPr marL="0" lvl="0" indent="0">
              <a:lnSpc>
                <a:spcPct val="100000"/>
              </a:lnSpc>
              <a:spcBef>
                <a:spcPts val="0"/>
              </a:spcBef>
              <a:buNone/>
            </a:pPr>
            <a:r>
              <a:rPr lang="en-US" dirty="0"/>
              <a:t>In the IEEE paper, A policy Anomaly Detection Algorithm Based on MapReduce, the authors discuss the need to define some security strategies(rules for computer network access) to control the data packet for the network devices like the firewall.</a:t>
            </a:r>
          </a:p>
          <a:p>
            <a:pPr marL="0" lvl="0" indent="0">
              <a:lnSpc>
                <a:spcPct val="100000"/>
              </a:lnSpc>
              <a:spcBef>
                <a:spcPts val="0"/>
              </a:spcBef>
              <a:buNone/>
            </a:pPr>
            <a:endParaRPr lang="en-US" dirty="0"/>
          </a:p>
          <a:p>
            <a:pPr marL="0" lvl="0" indent="0">
              <a:lnSpc>
                <a:spcPct val="100000"/>
              </a:lnSpc>
              <a:spcBef>
                <a:spcPts val="0"/>
              </a:spcBef>
              <a:buNone/>
            </a:pPr>
            <a:r>
              <a:rPr lang="en-US" dirty="0"/>
              <a:t>The security strategy is combined with the fields - &lt;id, protocol, </a:t>
            </a:r>
            <a:r>
              <a:rPr lang="en-US" dirty="0" err="1"/>
              <a:t>sourceIP</a:t>
            </a:r>
            <a:r>
              <a:rPr lang="en-US" dirty="0"/>
              <a:t>, </a:t>
            </a:r>
            <a:r>
              <a:rPr lang="en-US" dirty="0" err="1"/>
              <a:t>sourcePort</a:t>
            </a:r>
            <a:r>
              <a:rPr lang="en-US" dirty="0"/>
              <a:t>, </a:t>
            </a:r>
            <a:r>
              <a:rPr lang="en-US" dirty="0" err="1"/>
              <a:t>targetIP</a:t>
            </a:r>
            <a:r>
              <a:rPr lang="en-US" dirty="0"/>
              <a:t>, </a:t>
            </a:r>
            <a:r>
              <a:rPr lang="en-US" dirty="0" err="1"/>
              <a:t>targetPort</a:t>
            </a:r>
            <a:r>
              <a:rPr lang="en-US" dirty="0"/>
              <a:t>, action&gt; where ‘id’ is the unique identifier.  When the data packet reach the network devices, it will check the rules according to the strategy list. If the head of the data packet matches the range of IP address then it will allow the data packet to go through else the data packet will be rejected.</a:t>
            </a:r>
            <a:endParaRPr lang="en-US" dirty="0"/>
          </a:p>
        </p:txBody>
      </p:sp>
    </p:spTree>
    <p:extLst>
      <p:ext uri="{BB962C8B-B14F-4D97-AF65-F5344CB8AC3E}">
        <p14:creationId xmlns:p14="http://schemas.microsoft.com/office/powerpoint/2010/main" val="64151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0" y="1690688"/>
            <a:ext cx="10693400" cy="4486275"/>
          </a:xfrm>
        </p:spPr>
        <p:txBody>
          <a:bodyPr>
            <a:normAutofit/>
          </a:bodyPr>
          <a:lstStyle/>
          <a:p>
            <a:r>
              <a:rPr lang="en-US" dirty="0" smtClean="0"/>
              <a:t>We have a data set which contains details about each event which occurred in the network. Event details include user, event description, timestamp, location, IP address &amp; device. </a:t>
            </a:r>
          </a:p>
          <a:p>
            <a:r>
              <a:rPr lang="en-US" dirty="0" smtClean="0"/>
              <a:t>Each anomaly is assigned a factor based on how much deviation it causes from the normal operation of the network.	</a:t>
            </a:r>
          </a:p>
          <a:p>
            <a:r>
              <a:rPr lang="en-US" dirty="0" smtClean="0"/>
              <a:t>Anomalies in this case can be: </a:t>
            </a:r>
          </a:p>
          <a:p>
            <a:pPr lvl="1"/>
            <a:r>
              <a:rPr lang="en-US" dirty="0" smtClean="0"/>
              <a:t>The event is arising from a VPN or a proxy.</a:t>
            </a:r>
          </a:p>
          <a:p>
            <a:pPr lvl="1"/>
            <a:r>
              <a:rPr lang="en-US" dirty="0" smtClean="0"/>
              <a:t>The geo-location determined using the IP address is different from the location of the device.</a:t>
            </a:r>
          </a:p>
          <a:p>
            <a:endParaRPr lang="en-US" dirty="0"/>
          </a:p>
        </p:txBody>
      </p:sp>
      <p:sp>
        <p:nvSpPr>
          <p:cNvPr id="6" name="Title 5"/>
          <p:cNvSpPr>
            <a:spLocks noGrp="1"/>
          </p:cNvSpPr>
          <p:nvPr>
            <p:ph type="title"/>
          </p:nvPr>
        </p:nvSpPr>
        <p:spPr/>
        <p:txBody>
          <a:bodyPr/>
          <a:lstStyle/>
          <a:p>
            <a:r>
              <a:rPr lang="en-US" dirty="0" smtClean="0"/>
              <a:t>Problem Description</a:t>
            </a:r>
            <a:endParaRPr lang="en-US" dirty="0"/>
          </a:p>
        </p:txBody>
      </p:sp>
    </p:spTree>
    <p:extLst>
      <p:ext uri="{BB962C8B-B14F-4D97-AF65-F5344CB8AC3E}">
        <p14:creationId xmlns:p14="http://schemas.microsoft.com/office/powerpoint/2010/main" val="15935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660400" y="1690688"/>
            <a:ext cx="10693400" cy="4486275"/>
          </a:xfrm>
        </p:spPr>
        <p:txBody>
          <a:bodyPr>
            <a:normAutofit/>
          </a:bodyPr>
          <a:lstStyle/>
          <a:p>
            <a:pPr lvl="1"/>
            <a:r>
              <a:rPr lang="en-US" dirty="0"/>
              <a:t>There was a change in the user’s device.</a:t>
            </a:r>
          </a:p>
          <a:p>
            <a:pPr lvl="1"/>
            <a:r>
              <a:rPr lang="mr-IN" dirty="0" smtClean="0"/>
              <a:t>…</a:t>
            </a:r>
            <a:endParaRPr lang="en-US" dirty="0" smtClean="0"/>
          </a:p>
          <a:p>
            <a:r>
              <a:rPr lang="en-US" dirty="0" smtClean="0"/>
              <a:t>The event’s </a:t>
            </a:r>
            <a:r>
              <a:rPr lang="en-US" dirty="0"/>
              <a:t>anomaly is calculated using each anomaly’s factor which is present in the event</a:t>
            </a:r>
            <a:r>
              <a:rPr lang="en-US" dirty="0" smtClean="0"/>
              <a:t>.</a:t>
            </a:r>
          </a:p>
          <a:p>
            <a:r>
              <a:rPr lang="en-US" dirty="0" smtClean="0"/>
              <a:t>If the events anomaly is greater than the threshold set by the administrator of the network, the event is red flagged.</a:t>
            </a:r>
          </a:p>
          <a:p>
            <a:r>
              <a:rPr lang="en-US" dirty="0" smtClean="0"/>
              <a:t>The threshold varies based on the security levels required by the administrator. </a:t>
            </a:r>
            <a:endParaRPr lang="en-US" dirty="0"/>
          </a:p>
          <a:p>
            <a:endParaRPr lang="en-US" dirty="0"/>
          </a:p>
        </p:txBody>
      </p:sp>
    </p:spTree>
    <p:extLst>
      <p:ext uri="{BB962C8B-B14F-4D97-AF65-F5344CB8AC3E}">
        <p14:creationId xmlns:p14="http://schemas.microsoft.com/office/powerpoint/2010/main" val="80092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Proposed methods</a:t>
            </a:r>
            <a:endParaRPr lang="en-US" dirty="0"/>
          </a:p>
        </p:txBody>
      </p:sp>
      <p:sp>
        <p:nvSpPr>
          <p:cNvPr id="3" name="Content Placeholder 2"/>
          <p:cNvSpPr>
            <a:spLocks noGrp="1"/>
          </p:cNvSpPr>
          <p:nvPr>
            <p:ph idx="1"/>
          </p:nvPr>
        </p:nvSpPr>
        <p:spPr/>
        <p:txBody>
          <a:bodyPr/>
          <a:lstStyle/>
          <a:p>
            <a:r>
              <a:rPr lang="en-US" dirty="0" smtClean="0"/>
              <a:t>Detect whether the event has location spoofed</a:t>
            </a:r>
          </a:p>
          <a:p>
            <a:r>
              <a:rPr lang="en-US" dirty="0" smtClean="0"/>
              <a:t>Map related events to each event</a:t>
            </a:r>
            <a:endParaRPr lang="en-US" dirty="0"/>
          </a:p>
          <a:p>
            <a:r>
              <a:rPr lang="en-US" dirty="0" smtClean="0"/>
              <a:t>Using related events, build a user profile</a:t>
            </a:r>
          </a:p>
          <a:p>
            <a:r>
              <a:rPr lang="en-US" dirty="0" smtClean="0"/>
              <a:t>Determine event’s anomaly based on how much it deviates from the user’s profile</a:t>
            </a:r>
          </a:p>
          <a:p>
            <a:r>
              <a:rPr lang="en-US" dirty="0" smtClean="0"/>
              <a:t>Finally red flag it if its greater than the set anomaly threshold</a:t>
            </a:r>
          </a:p>
        </p:txBody>
      </p:sp>
    </p:spTree>
    <p:extLst>
      <p:ext uri="{BB962C8B-B14F-4D97-AF65-F5344CB8AC3E}">
        <p14:creationId xmlns:p14="http://schemas.microsoft.com/office/powerpoint/2010/main" val="121496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 location spoofing</a:t>
            </a:r>
            <a:endParaRPr lang="en-US" dirty="0"/>
          </a:p>
        </p:txBody>
      </p:sp>
      <p:sp>
        <p:nvSpPr>
          <p:cNvPr id="3" name="Content Placeholder 2"/>
          <p:cNvSpPr>
            <a:spLocks noGrp="1"/>
          </p:cNvSpPr>
          <p:nvPr>
            <p:ph idx="1"/>
          </p:nvPr>
        </p:nvSpPr>
        <p:spPr/>
        <p:txBody>
          <a:bodyPr>
            <a:normAutofit/>
          </a:bodyPr>
          <a:lstStyle/>
          <a:p>
            <a:r>
              <a:rPr lang="en-US" dirty="0" smtClean="0"/>
              <a:t>In Mapper stage, map every event using IP as the key</a:t>
            </a:r>
          </a:p>
          <a:p>
            <a:r>
              <a:rPr lang="en-US" dirty="0" smtClean="0"/>
              <a:t>In Reducer stage, flag or not flag every event for location spoofing</a:t>
            </a:r>
          </a:p>
          <a:p>
            <a:r>
              <a:rPr lang="en-US" dirty="0" smtClean="0"/>
              <a:t>Location spoofed if</a:t>
            </a:r>
          </a:p>
          <a:p>
            <a:pPr lvl="1"/>
            <a:r>
              <a:rPr lang="en-US" dirty="0"/>
              <a:t>T</a:t>
            </a:r>
            <a:r>
              <a:rPr lang="en-US" dirty="0" smtClean="0"/>
              <a:t>he users are greater than average household count for any given IP</a:t>
            </a:r>
          </a:p>
          <a:p>
            <a:pPr lvl="1"/>
            <a:r>
              <a:rPr lang="en-US" dirty="0"/>
              <a:t>T</a:t>
            </a:r>
            <a:r>
              <a:rPr lang="en-US" dirty="0" smtClean="0"/>
              <a:t>he </a:t>
            </a:r>
            <a:r>
              <a:rPr lang="en-US" dirty="0"/>
              <a:t>IP location’s is different from the determined </a:t>
            </a:r>
            <a:r>
              <a:rPr lang="en-US" dirty="0" smtClean="0"/>
              <a:t>coarse</a:t>
            </a:r>
          </a:p>
          <a:p>
            <a:pPr lvl="2"/>
            <a:r>
              <a:rPr lang="en-US" dirty="0"/>
              <a:t>C</a:t>
            </a:r>
            <a:r>
              <a:rPr lang="en-US" dirty="0" smtClean="0"/>
              <a:t>oarse location  for the given IP is determined based on the locations of all events</a:t>
            </a:r>
          </a:p>
          <a:p>
            <a:endParaRPr lang="en-US" dirty="0"/>
          </a:p>
        </p:txBody>
      </p:sp>
    </p:spTree>
    <p:extLst>
      <p:ext uri="{BB962C8B-B14F-4D97-AF65-F5344CB8AC3E}">
        <p14:creationId xmlns:p14="http://schemas.microsoft.com/office/powerpoint/2010/main" val="7715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profiling and anomaly detection</a:t>
            </a:r>
            <a:endParaRPr lang="en-US" dirty="0"/>
          </a:p>
        </p:txBody>
      </p:sp>
      <p:sp>
        <p:nvSpPr>
          <p:cNvPr id="3" name="Content Placeholder 2"/>
          <p:cNvSpPr>
            <a:spLocks noGrp="1"/>
          </p:cNvSpPr>
          <p:nvPr>
            <p:ph idx="1"/>
          </p:nvPr>
        </p:nvSpPr>
        <p:spPr/>
        <p:txBody>
          <a:bodyPr/>
          <a:lstStyle/>
          <a:p>
            <a:r>
              <a:rPr lang="en-US" dirty="0" smtClean="0"/>
              <a:t>For every event, map all the previous events which belong to that user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7704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profiling and anomaly detection</a:t>
            </a:r>
          </a:p>
        </p:txBody>
      </p:sp>
      <p:sp>
        <p:nvSpPr>
          <p:cNvPr id="3" name="Content Placeholder 2"/>
          <p:cNvSpPr>
            <a:spLocks noGrp="1"/>
          </p:cNvSpPr>
          <p:nvPr>
            <p:ph idx="1"/>
          </p:nvPr>
        </p:nvSpPr>
        <p:spPr/>
        <p:txBody>
          <a:bodyPr>
            <a:normAutofit fontScale="92500"/>
          </a:bodyPr>
          <a:lstStyle/>
          <a:p>
            <a:r>
              <a:rPr lang="en-US" dirty="0" smtClean="0"/>
              <a:t>Determine all the defined anomalies present in the event</a:t>
            </a:r>
          </a:p>
          <a:p>
            <a:r>
              <a:rPr lang="en-US" dirty="0" smtClean="0"/>
              <a:t>Calculate the total anomaly factor for the event</a:t>
            </a:r>
          </a:p>
          <a:p>
            <a:pPr lvl="1"/>
            <a:r>
              <a:rPr lang="en-US" dirty="0" smtClean="0"/>
              <a:t>Ex: If location spoofing is detected for the event, then anomaly factor is 0.35</a:t>
            </a:r>
          </a:p>
          <a:p>
            <a:pPr lvl="1"/>
            <a:r>
              <a:rPr lang="en-US" dirty="0" smtClean="0"/>
              <a:t>If user had authentication failure as prior event, then anomaly factor is 0.40</a:t>
            </a:r>
          </a:p>
          <a:p>
            <a:pPr lvl="1"/>
            <a:r>
              <a:rPr lang="en-US" dirty="0" smtClean="0"/>
              <a:t>If even has both (location spoofing &amp; </a:t>
            </a:r>
            <a:r>
              <a:rPr lang="en-US" dirty="0"/>
              <a:t>authentication </a:t>
            </a:r>
            <a:r>
              <a:rPr lang="en-US" dirty="0" smtClean="0"/>
              <a:t>failure), then anomaly factory is 0.75</a:t>
            </a:r>
          </a:p>
          <a:p>
            <a:r>
              <a:rPr lang="en-US" dirty="0" smtClean="0"/>
              <a:t>If calculated anomaly factor is greater than the threshold, flag the event for administrator’s review</a:t>
            </a:r>
            <a:endParaRPr lang="en-US" dirty="0"/>
          </a:p>
        </p:txBody>
      </p:sp>
    </p:spTree>
    <p:extLst>
      <p:ext uri="{BB962C8B-B14F-4D97-AF65-F5344CB8AC3E}">
        <p14:creationId xmlns:p14="http://schemas.microsoft.com/office/powerpoint/2010/main" val="404011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1326</TotalTime>
  <Words>567</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Corbel</vt:lpstr>
      <vt:lpstr>Mangal</vt:lpstr>
      <vt:lpstr>Arial</vt:lpstr>
      <vt:lpstr>Parallax</vt:lpstr>
      <vt:lpstr>Network Anomaly Detection using MapReduce</vt:lpstr>
      <vt:lpstr>Motivations</vt:lpstr>
      <vt:lpstr>Related works and Novelty</vt:lpstr>
      <vt:lpstr>Problem Description</vt:lpstr>
      <vt:lpstr>Problem Description</vt:lpstr>
      <vt:lpstr>Design/ Proposed methods</vt:lpstr>
      <vt:lpstr>Detect location spoofing</vt:lpstr>
      <vt:lpstr>User profiling and anomaly detection</vt:lpstr>
      <vt:lpstr>User profiling and anomaly detection</vt:lpstr>
      <vt:lpstr>Simulations/ Proposed methods</vt:lpstr>
      <vt:lpstr>Analysis for the results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Anomaly Detection using MapReduce</dc:title>
  <dc:creator>Suruchi Singh</dc:creator>
  <cp:lastModifiedBy>Suruchi Singh</cp:lastModifiedBy>
  <cp:revision>47</cp:revision>
  <dcterms:created xsi:type="dcterms:W3CDTF">2017-04-15T20:28:58Z</dcterms:created>
  <dcterms:modified xsi:type="dcterms:W3CDTF">2017-04-19T17:06:54Z</dcterms:modified>
</cp:coreProperties>
</file>