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76" r:id="rId11"/>
    <p:sldId id="288" r:id="rId12"/>
    <p:sldId id="269" r:id="rId13"/>
    <p:sldId id="284" r:id="rId14"/>
    <p:sldId id="286" r:id="rId15"/>
    <p:sldId id="264" r:id="rId16"/>
    <p:sldId id="28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8672-C7D3-4D39-A9BF-5E77B1991080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F5729-F320-471C-8C7E-3E141437BD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5729-F320-471C-8C7E-3E141437BD8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7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5729-F320-471C-8C7E-3E141437BD8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4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3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011B-3B0D-473F-AD01-89C1BAC881E3}" type="datetimeFigureOut">
              <a:rPr lang="en-US" smtClean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1C1A-6D0E-4529-A509-BA5DC2378A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one.google.com/_/+1/confirm?hl=en&amp;url=https://www.packtpub.com/hardware-and-creative/internet-things-python" TargetMode="External"/><Relationship Id="rId2" Type="http://schemas.openxmlformats.org/officeDocument/2006/relationships/hyperlink" Target="https://github.com/mqtt/mqtt.github.io/wiki/software?id=softwa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08" y="1192696"/>
            <a:ext cx="9223514" cy="272808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Seminar on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Controller for Industrial Automation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(Apache webserver and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109" y="4525107"/>
            <a:ext cx="2414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Muthekar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Mangesh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Divate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246" y="4525107"/>
            <a:ext cx="248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Shailash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008" y="6391317"/>
            <a:ext cx="200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3270" y="6391317"/>
            <a:ext cx="25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6462" y="6391317"/>
            <a:ext cx="25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91317"/>
            <a:ext cx="4009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Department of Electronics &amp; Telecommunication Engineering     Dhole </a:t>
            </a:r>
            <a:r>
              <a:rPr lang="en-US" sz="1200" dirty="0" err="1"/>
              <a:t>Patil</a:t>
            </a:r>
            <a:r>
              <a:rPr lang="en-US" sz="1200" dirty="0"/>
              <a:t> College of Engineering, Pune.</a:t>
            </a:r>
          </a:p>
        </p:txBody>
      </p:sp>
    </p:spTree>
    <p:extLst>
      <p:ext uri="{BB962C8B-B14F-4D97-AF65-F5344CB8AC3E}">
        <p14:creationId xmlns:p14="http://schemas.microsoft.com/office/powerpoint/2010/main" val="4823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web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2579078"/>
            <a:ext cx="3248025" cy="2039814"/>
          </a:xfrm>
        </p:spPr>
      </p:pic>
      <p:sp>
        <p:nvSpPr>
          <p:cNvPr id="3" name="Rectangle 2"/>
          <p:cNvSpPr/>
          <p:nvPr/>
        </p:nvSpPr>
        <p:spPr>
          <a:xfrm>
            <a:off x="826477" y="1926159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Request Processing modes (MPMs) including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Event-based/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400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(easily handles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more than 10,000 simultaneous connections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/>
              <a:t>IPv6</a:t>
            </a:r>
            <a:r>
              <a:rPr lang="en-US" sz="2400" dirty="0" smtClean="0"/>
              <a:t>-compatible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status views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9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2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Protocol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73218" y="858835"/>
            <a:ext cx="7885043" cy="271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>
            <a:off x="4373218" y="2218461"/>
            <a:ext cx="3511826" cy="23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7862" y="1007163"/>
            <a:ext cx="2570921" cy="1166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  <a:endCxn id="11" idx="3"/>
          </p:cNvCxnSpPr>
          <p:nvPr/>
        </p:nvCxnSpPr>
        <p:spPr>
          <a:xfrm flipH="1" flipV="1">
            <a:off x="2570921" y="1590258"/>
            <a:ext cx="2676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1007162"/>
            <a:ext cx="2570921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55002"/>
              </p:ext>
            </p:extLst>
          </p:nvPr>
        </p:nvGraphicFramePr>
        <p:xfrm>
          <a:off x="3048000" y="1032719"/>
          <a:ext cx="17227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FOC/TPC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9687340" y="1007161"/>
            <a:ext cx="2570921" cy="1166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785652" y="1610138"/>
            <a:ext cx="2676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470991" y="2218461"/>
            <a:ext cx="0" cy="195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76723"/>
              </p:ext>
            </p:extLst>
          </p:nvPr>
        </p:nvGraphicFramePr>
        <p:xfrm>
          <a:off x="642726" y="2709125"/>
          <a:ext cx="17227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FOC/TPC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18656" y="4219543"/>
            <a:ext cx="2570921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user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66055"/>
              </p:ext>
            </p:extLst>
          </p:nvPr>
        </p:nvGraphicFramePr>
        <p:xfrm>
          <a:off x="7898298" y="1055153"/>
          <a:ext cx="1722782" cy="110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/>
              </a:tblGrid>
              <a:tr h="3682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Tcp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mqtt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706"/>
            <a:ext cx="5883586" cy="3309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86" y="2368706"/>
            <a:ext cx="6144291" cy="33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0246" y="105508"/>
            <a:ext cx="1066800" cy="37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36831" y="820615"/>
            <a:ext cx="1922584" cy="79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current status of industrial appliances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6831" y="1981199"/>
            <a:ext cx="1922584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Manipulate changes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5815" y="2919046"/>
            <a:ext cx="2344616" cy="71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changes to public IP of Industry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5815" y="3915508"/>
            <a:ext cx="2344616" cy="101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 8266 will notify to specific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25815" y="5122985"/>
            <a:ext cx="2344616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feedback from device using 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25815" y="6224954"/>
            <a:ext cx="23446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feedback to server(database)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33644" y="480647"/>
            <a:ext cx="1" cy="3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5498123" y="1617785"/>
            <a:ext cx="0" cy="3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>
            <a:off x="5498123" y="2637692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5498123" y="3634154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5498123" y="4935416"/>
            <a:ext cx="0" cy="1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0" idx="0"/>
          </p:cNvCxnSpPr>
          <p:nvPr/>
        </p:nvCxnSpPr>
        <p:spPr>
          <a:xfrm>
            <a:off x="5498123" y="592015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454" y="246186"/>
            <a:ext cx="297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8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37243" y="281188"/>
            <a:ext cx="11344969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Advantages, Future Scope, Conclusion</a:t>
            </a:r>
            <a:endParaRPr lang="en-US" sz="54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918949" y="1103834"/>
            <a:ext cx="4757382" cy="631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18949" y="1716152"/>
            <a:ext cx="7691651" cy="13784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Productivity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low power consumption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valuable info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About Energy consumption w.r.t time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4A8BB2-5842-4C6F-A613-981AF14B86B9}" type="slidenum">
              <a:rPr lang="en-US" smtClean="0"/>
              <a:t>18</a:t>
            </a:fld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918949" y="2865864"/>
            <a:ext cx="4893860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18949" y="3497026"/>
            <a:ext cx="7691651" cy="108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Accidental condition using AI algorithm on logged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014483" y="4223330"/>
            <a:ext cx="4798326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14483" y="4857662"/>
            <a:ext cx="7596117" cy="156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good to control devices remotely instead of travelling along to your factory just to control few devices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 as well as vehicle fuel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 for future big data analysis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sensor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4954" y="2495550"/>
            <a:ext cx="10096499" cy="38861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2798" y="2616198"/>
            <a:ext cx="3905250" cy="121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4300" y="5166781"/>
            <a:ext cx="3905250" cy="121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8994031" y="3636961"/>
            <a:ext cx="3059640" cy="121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277176" y="3831165"/>
            <a:ext cx="3059640" cy="121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References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github.com/mqtt/mqtt.github.io/wiki/software?id=software</a:t>
            </a:r>
            <a:r>
              <a:rPr lang="en-US" dirty="0"/>
              <a:t> </a:t>
            </a:r>
            <a:endParaRPr lang="en-US" dirty="0">
              <a:hlinkClick r:id="rId3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Gastón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Tata mcgrahill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 8266 data sheet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r>
              <a:rPr lang="en-US" sz="2400" dirty="0"/>
              <a:t>T. </a:t>
            </a:r>
            <a:r>
              <a:rPr lang="en-US" sz="2400" dirty="0" err="1"/>
              <a:t>Kindberg</a:t>
            </a:r>
            <a:r>
              <a:rPr lang="en-US" sz="2400" dirty="0"/>
              <a:t>, M. Chalmers, and E. </a:t>
            </a:r>
            <a:r>
              <a:rPr lang="en-US" sz="2400" dirty="0" err="1"/>
              <a:t>Paulos</a:t>
            </a:r>
            <a:r>
              <a:rPr lang="en-US" sz="2400" dirty="0"/>
              <a:t>, “Guest Editors’ Introduction: Urban Computing,” IEEE Pervasive Computing, vol. 6, no. 3, 2007, pp. 18–20; </a:t>
            </a:r>
            <a:r>
              <a:rPr lang="en-US" sz="2400" dirty="0" err="1"/>
              <a:t>doi</a:t>
            </a:r>
            <a:r>
              <a:rPr lang="en-US" sz="2400" dirty="0"/>
              <a:t>: 10.1109/ MPRV.2007.57.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F. </a:t>
            </a:r>
            <a:r>
              <a:rPr lang="en-US" sz="2400" dirty="0" err="1"/>
              <a:t>Zambonelli</a:t>
            </a:r>
            <a:r>
              <a:rPr lang="en-US" sz="2400" dirty="0"/>
              <a:t>, “Pervasive Urban Crowdsourcing: Visions and Challenges,” Proc. IEEE Int’l Conf. Pervasive Computing and Communications, IEEE CS, 2011, pp. 578–583; </a:t>
            </a:r>
            <a:r>
              <a:rPr lang="en-US" sz="2400" dirty="0" err="1"/>
              <a:t>doi</a:t>
            </a:r>
            <a:r>
              <a:rPr lang="en-US" sz="2400" dirty="0"/>
              <a:t>: 10.1109/PERCOMW.2011.5766956.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9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Doppler 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60" y="1825625"/>
            <a:ext cx="7568280" cy="4351338"/>
          </a:xfrm>
        </p:spPr>
      </p:pic>
    </p:spTree>
    <p:extLst>
      <p:ext uri="{BB962C8B-B14F-4D97-AF65-F5344CB8AC3E}">
        <p14:creationId xmlns:p14="http://schemas.microsoft.com/office/powerpoint/2010/main" val="32471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b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3"/>
            <a:ext cx="10515600" cy="5568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industrial appliances remotely.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on python,javascript,lua,esp8266,Apache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Necessity</a:t>
            </a: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effort &amp; preserve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real-time monitoring of remote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towards smart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control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user friendly web interface to control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Gesture Sensor </a:t>
            </a:r>
            <a:r>
              <a:rPr lang="en-US" sz="2400" dirty="0"/>
              <a:t>To control the  speed of the conveyor belt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61" y="1690688"/>
            <a:ext cx="2161800" cy="12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199" y="1595468"/>
            <a:ext cx="4757382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2207786"/>
            <a:ext cx="7691651" cy="13784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and indirect control on industrial environment and devices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both productivity and economy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4A8BB2-5842-4C6F-A613-981AF14B86B9}" type="slidenum">
              <a:rPr lang="en-US" smtClean="0"/>
              <a:t>3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65237" y="3232715"/>
            <a:ext cx="6767287" cy="894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Project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62778" y="4104645"/>
            <a:ext cx="10803196" cy="188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direct access to industrial environment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surveillance platform to the authenticated users e.g. Mangers , directors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292" y="1690688"/>
            <a:ext cx="7221416" cy="47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/>
          </a:p>
        </p:txBody>
      </p:sp>
      <p:pic>
        <p:nvPicPr>
          <p:cNvPr id="4" name="Content Placeholder 3" descr="C:\Users\Ajit\Desktop\Captur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973" y="1825625"/>
            <a:ext cx="704805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C:\Users\Ajit\Desktop\Capture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973" y="1884241"/>
            <a:ext cx="704805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p Arrow Callout 5"/>
          <p:cNvSpPr/>
          <p:nvPr/>
        </p:nvSpPr>
        <p:spPr>
          <a:xfrm>
            <a:off x="2930769" y="3872340"/>
            <a:ext cx="1066800" cy="1438214"/>
          </a:xfrm>
          <a:prstGeom prst="up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Conveyor control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Up Arrow Callout 6"/>
          <p:cNvSpPr/>
          <p:nvPr/>
        </p:nvSpPr>
        <p:spPr>
          <a:xfrm>
            <a:off x="4091354" y="3872339"/>
            <a:ext cx="1113692" cy="143821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6"/>
            <a:ext cx="10515600" cy="3399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Microcontroller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(ESP 8266 part 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485-2471)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10515600" cy="5063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/Selection criteria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should support multitasking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processors are costlier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chip WIFI stack as well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 bus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Advanced RISC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supports Real time OS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64kB of 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specification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Operating Voltages: 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3.0 – 4.0V in ideal mode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Current requirement: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12-15mA</a:t>
            </a:r>
          </a:p>
          <a:p>
            <a:pPr marL="342900" indent="-34290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13" y="1519859"/>
            <a:ext cx="3560373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144" y="84094"/>
            <a:ext cx="67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#:</a:t>
            </a:r>
            <a:r>
              <a:rPr lang="en-US" sz="2400" dirty="0" smtClean="0"/>
              <a:t>1220A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498" y="876442"/>
            <a:ext cx="6209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Suitable for detecting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Methane &amp; CO2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concentration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498" y="2368716"/>
            <a:ext cx="62097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High sensitive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Methane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&amp; less sensitive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Fast response and High sensitivity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Stable and long life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498" y="4477478"/>
            <a:ext cx="57310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Specifications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Working voltage : 5V DC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Operation Temperature: -10 to 70 degrees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175" t="40950" r="24981" b="21138"/>
          <a:stretch>
            <a:fillRect/>
          </a:stretch>
        </p:blipFill>
        <p:spPr bwMode="auto">
          <a:xfrm>
            <a:off x="7993626" y="1607573"/>
            <a:ext cx="3642851" cy="488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Department of Electronics &amp; Telecommunication Engineering     Dhole </a:t>
            </a:r>
            <a:r>
              <a:rPr lang="en-US" dirty="0" err="1" smtClean="0"/>
              <a:t>Patil</a:t>
            </a:r>
            <a:r>
              <a:rPr lang="en-US" dirty="0" smtClean="0"/>
              <a:t> College of Engineering, Pune.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4A8BB2-5842-4C6F-A613-981AF14B8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144" y="84094"/>
            <a:ext cx="675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#:</a:t>
            </a:r>
            <a:r>
              <a:rPr lang="en-US" sz="2400" dirty="0" smtClean="0"/>
              <a:t>1220A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498" y="852996"/>
            <a:ext cx="62097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Suitable for detecting Temperature , Ex: Boiler</a:t>
            </a:r>
          </a:p>
          <a:p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16" y="2388238"/>
            <a:ext cx="62097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impedance output, 0.1 Ω for 1 mA load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remote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Calibrated directly in ˚ Celsius (Centigrade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60 µA current drain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498" y="4477478"/>
            <a:ext cx="57310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Specifications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Operates from 4 to 30 volts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Operation Temperature: </a:t>
            </a:r>
            <a:r>
              <a:rPr lang="en-US" sz="2400" dirty="0"/>
              <a:t>−55˚ to +150˚C range</a:t>
            </a:r>
            <a:endParaRPr lang="en-US" sz="2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US" dirty="0" smtClean="0"/>
              <a:t>Department of Electronics &amp; Telecommunication Engineering     Dhole </a:t>
            </a:r>
            <a:r>
              <a:rPr lang="en-US" dirty="0" err="1" smtClean="0"/>
              <a:t>Patil</a:t>
            </a:r>
            <a:r>
              <a:rPr lang="en-US" dirty="0" smtClean="0"/>
              <a:t> College of Engineering, Pune.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4A8BB2-5842-4C6F-A613-981AF14B86B9}" type="slidenum">
              <a:rPr lang="en-US" smtClean="0"/>
              <a:t>8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8585" y="949569"/>
            <a:ext cx="10955215" cy="52273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LM35 Temperature Senso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478" y="1257885"/>
            <a:ext cx="2150795" cy="21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35" y="3763888"/>
            <a:ext cx="3561530" cy="26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68022"/>
            <a:ext cx="10515600" cy="66726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/>
              <a:t>L293D (</a:t>
            </a:r>
            <a:r>
              <a:rPr lang="en-US" sz="3200" i="1" dirty="0"/>
              <a:t>SLRS008B</a:t>
            </a:r>
            <a:r>
              <a:rPr lang="en-US" sz="3200" b="1" u="sng" dirty="0" smtClean="0"/>
              <a:t>) </a:t>
            </a:r>
            <a:endParaRPr lang="en-US" sz="3200" b="1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6693" y="2811627"/>
            <a:ext cx="6506497" cy="1689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itchFamily="18" charset="0"/>
              </a:rPr>
              <a:t>Features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ESD Protection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Shutdown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High-Noise-Immunity Input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1393"/>
            <a:ext cx="4114800" cy="365125"/>
          </a:xfrm>
        </p:spPr>
        <p:txBody>
          <a:bodyPr/>
          <a:lstStyle/>
          <a:p>
            <a:r>
              <a:rPr lang="en-US" dirty="0" smtClean="0"/>
              <a:t>Department of Electronics &amp; Telecommunication Engineering     Dhole </a:t>
            </a:r>
            <a:r>
              <a:rPr lang="en-US" dirty="0" err="1" smtClean="0"/>
              <a:t>Patil</a:t>
            </a:r>
            <a:r>
              <a:rPr lang="en-US" dirty="0" smtClean="0"/>
              <a:t> College of Engineering, Pune.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4A8BB2-5842-4C6F-A613-981AF14B86B9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0213" y="1032358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L293D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IC accept small current, amplify it and generate large current which further drives a motor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213" y="4712491"/>
            <a:ext cx="708045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L293D is designed to provide bidirectional drive currents of up to 600-mA at voltages from 4.5 V to 36 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L293D are characterized for operation from 0°C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70°C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:\Users\Comp Lab 2\Downloads\RX1(1)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8" r="71234"/>
          <a:stretch/>
        </p:blipFill>
        <p:spPr bwMode="auto">
          <a:xfrm>
            <a:off x="7624915" y="1696065"/>
            <a:ext cx="4454013" cy="4296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40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563</Words>
  <Application>Microsoft Office PowerPoint</Application>
  <PresentationFormat>Widescreen</PresentationFormat>
  <Paragraphs>146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A Seminar on IOT Controller for Industrial Automation (Apache webserver and Esp8266) </vt:lpstr>
      <vt:lpstr>   Project Highlights </vt:lpstr>
      <vt:lpstr>Literature Survey </vt:lpstr>
      <vt:lpstr>    Block Diagram</vt:lpstr>
      <vt:lpstr>    Block Diagram</vt:lpstr>
      <vt:lpstr>   Microcontroller (ESP 8266 part no.485-2471)</vt:lpstr>
      <vt:lpstr>PowerPoint Presentation</vt:lpstr>
      <vt:lpstr>PowerPoint Presentation</vt:lpstr>
      <vt:lpstr>L293D (SLRS008B) </vt:lpstr>
      <vt:lpstr>Apache web server</vt:lpstr>
      <vt:lpstr>Communication and Protocol</vt:lpstr>
      <vt:lpstr>PowerPoint Presentation</vt:lpstr>
      <vt:lpstr>PowerPoint Presentation</vt:lpstr>
      <vt:lpstr>Advantages</vt:lpstr>
      <vt:lpstr>Gesture sensor</vt:lpstr>
      <vt:lpstr>    References </vt:lpstr>
      <vt:lpstr>Doppler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Ajit</dc:creator>
  <cp:lastModifiedBy>Ajit</cp:lastModifiedBy>
  <cp:revision>89</cp:revision>
  <dcterms:created xsi:type="dcterms:W3CDTF">2016-09-09T05:10:42Z</dcterms:created>
  <dcterms:modified xsi:type="dcterms:W3CDTF">2016-10-02T13:44:37Z</dcterms:modified>
</cp:coreProperties>
</file>