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8" r:id="rId10"/>
    <p:sldId id="264" r:id="rId11"/>
    <p:sldId id="270" r:id="rId12"/>
    <p:sldId id="271" r:id="rId13"/>
    <p:sldId id="276" r:id="rId14"/>
    <p:sldId id="272" r:id="rId15"/>
    <p:sldId id="269" r:id="rId16"/>
    <p:sldId id="273" r:id="rId17"/>
    <p:sldId id="274" r:id="rId18"/>
    <p:sldId id="277" r:id="rId19"/>
    <p:sldId id="266" r:id="rId20"/>
    <p:sldId id="26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AD5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C4C00-FCA3-4C3C-9BC9-2735995AC48E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44255-414E-448D-9870-54331615F1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1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44255-414E-448D-9870-54331615F1D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6330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32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5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07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5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00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0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8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55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99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2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9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355C7-F02B-482C-84FA-40966BCAB9D6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66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593231E-47C6-4160-8CF5-395412385FFA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F996D7-9F8B-437D-AEBB-366D5F070858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3192" y="0"/>
            <a:ext cx="9144000" cy="6858000"/>
          </a:xfrm>
        </p:spPr>
        <p:txBody>
          <a:bodyPr>
            <a:normAutofit/>
          </a:bodyPr>
          <a:lstStyle/>
          <a:p>
            <a:r>
              <a:rPr lang="ru-RU" b="1" dirty="0"/>
              <a:t>ПЭК ГГТУ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b="1" dirty="0"/>
              <a:t>Орехово-Зуево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391372" y="4147794"/>
            <a:ext cx="5685933" cy="20230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Подготовил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студент Туснолобов Г.А.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Группа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ИСП.22.2А</a:t>
            </a:r>
          </a:p>
          <a:p>
            <a:pPr algn="l">
              <a:lnSpc>
                <a:spcPct val="10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Специальность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09.02.07 «Информационные системы и программирование»</a:t>
            </a:r>
          </a:p>
          <a:p>
            <a:pPr algn="l">
              <a:lnSpc>
                <a:spcPct val="150000"/>
              </a:lnSpc>
            </a:pP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 Климов А.А.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4718" y="916181"/>
            <a:ext cx="10180948" cy="231663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Курсовой проект по дисциплине МДК 01.01 «Разработка программных модулей».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Тема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 Разработка программного обеспечения для учёта и управления заявками на техническое обслуживание оборудования.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178390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структуры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1690688"/>
            <a:ext cx="10881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+mj-lt"/>
              </a:rPr>
              <a:t>Таблица </a:t>
            </a:r>
            <a:r>
              <a:rPr lang="en-US" sz="2800" b="1" dirty="0">
                <a:latin typeface="+mj-lt"/>
              </a:rPr>
              <a:t>Users</a:t>
            </a:r>
            <a:endParaRPr lang="ru-RU" sz="2800" b="0" i="0" dirty="0">
              <a:effectLst/>
              <a:latin typeface="+mj-lt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0CE3923-1F17-4241-A708-FC06EE262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96529"/>
              </p:ext>
            </p:extLst>
          </p:nvPr>
        </p:nvGraphicFramePr>
        <p:xfrm>
          <a:off x="838199" y="2515552"/>
          <a:ext cx="10515600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7645513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3040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671559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791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effectLst/>
                        </a:rPr>
                        <a:t>Поле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Тип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Пример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75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 (PK, AI)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Уникальный идентификатор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165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</a:t>
                      </a:r>
                      <a:r>
                        <a:rPr lang="ru-RU" dirty="0">
                          <a:effectLst/>
                        </a:rPr>
                        <a:t>100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Логин для входа в систему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"admin"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914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Зашифрованный пароль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"admin123" (hash)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575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EmployeeID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ID </a:t>
                      </a:r>
                      <a:r>
                        <a:rPr lang="ru-RU" dirty="0">
                          <a:effectLst/>
                        </a:rPr>
                        <a:t>сотрудника к которому привязаны данные для входа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"admin"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361932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6AD8FF-BB8E-410B-8367-9D952CC02D71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26113E9-4313-46FD-9441-1317D4F1C388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3856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структуры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91325" y="1296285"/>
            <a:ext cx="10881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+mj-lt"/>
              </a:rPr>
              <a:t>Таблица </a:t>
            </a:r>
            <a:r>
              <a:rPr lang="en-US" sz="2800" b="1" dirty="0">
                <a:latin typeface="+mj-lt"/>
              </a:rPr>
              <a:t>Request</a:t>
            </a:r>
            <a:endParaRPr lang="ru-RU" sz="2800" b="0" i="0" dirty="0">
              <a:effectLst/>
              <a:latin typeface="+mj-lt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78BA597F-B514-4786-A7F3-369D6423F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035322"/>
              </p:ext>
            </p:extLst>
          </p:nvPr>
        </p:nvGraphicFramePr>
        <p:xfrm>
          <a:off x="838200" y="1819505"/>
          <a:ext cx="10515600" cy="448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9264974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576310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821855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76710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Поле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Тип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Пример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482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RequestID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INT (PK, AI)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заявки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190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DeviceName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Название оборудования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Ноутбук </a:t>
                      </a:r>
                      <a:r>
                        <a:rPr lang="en-US" dirty="0">
                          <a:effectLst/>
                        </a:rPr>
                        <a:t>MacBook Air.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344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Описание заявки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Вздулась задняя панель, неисправность </a:t>
                      </a:r>
                      <a:r>
                        <a:rPr lang="ru-RU" dirty="0" err="1">
                          <a:effectLst/>
                        </a:rPr>
                        <a:t>аккамулятор</a:t>
                      </a:r>
                      <a:r>
                        <a:rPr lang="ru-RU" dirty="0">
                          <a:effectLst/>
                        </a:rPr>
                        <a:t>, замена на новый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007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ENUM('В обработке', 'Одобрено', 'Отклонено')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Статус заявки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«Новый"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23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RequestDate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Дата и время создания заявки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"2024-05-20 14:30:00"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2831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Телефон для связи с заказчиком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89932671071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650178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10FF0AF-8A72-459F-9951-505C3925142D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BF7EDA9-BE17-4231-AF62-97EA9792611D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85296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структуры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881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+mj-lt"/>
              </a:rPr>
              <a:t>Таблица </a:t>
            </a:r>
            <a:r>
              <a:rPr lang="en-US" sz="2800" b="1" dirty="0">
                <a:latin typeface="+mj-lt"/>
              </a:rPr>
              <a:t>Clients</a:t>
            </a:r>
            <a:endParaRPr lang="ru-RU" sz="2800" b="0" i="0" dirty="0">
              <a:effectLst/>
              <a:latin typeface="+mj-lt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2414397-AEE6-4157-A9E8-03785D156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41986"/>
              </p:ext>
            </p:extLst>
          </p:nvPr>
        </p:nvGraphicFramePr>
        <p:xfrm>
          <a:off x="838200" y="2461252"/>
          <a:ext cx="10515600" cy="2011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715178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27012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424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39791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Поле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Тип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Пример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030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ClientID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 (PK, AI)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Клиента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518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ClientName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клиента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Иванов Иван Иванович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799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Номер телефона клиента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89932671071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536830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CEC18A-B765-4E60-9A89-3F433824C163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8A9B97-5D9E-465D-98AE-F8DF91DEBFAB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7458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структуры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8815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latin typeface="+mj-lt"/>
              </a:rPr>
              <a:t>Таблица </a:t>
            </a:r>
            <a:r>
              <a:rPr lang="en-US" sz="2800" b="1" dirty="0">
                <a:latin typeface="+mj-lt"/>
              </a:rPr>
              <a:t>Employees</a:t>
            </a:r>
            <a:endParaRPr lang="ru-RU" sz="2800" b="0" i="0" dirty="0">
              <a:effectLst/>
              <a:latin typeface="+mj-lt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2414397-AEE6-4157-A9E8-03785D156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92254"/>
              </p:ext>
            </p:extLst>
          </p:nvPr>
        </p:nvGraphicFramePr>
        <p:xfrm>
          <a:off x="838200" y="2461252"/>
          <a:ext cx="10515600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715178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27012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842498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39791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Поле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Тип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Описание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effectLst/>
                        </a:rPr>
                        <a:t>Пример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030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EmployeeID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 (PK, AI)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сотрудника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518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сотрудника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Иванов Иван Иванович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5799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Роль сотрудника в приложении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Администратор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4536830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CEC18A-B765-4E60-9A89-3F433824C163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28A9B97-5D9E-465D-98AE-F8DF91DEBFAB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26791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структуры данных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061"/>
            <a:ext cx="76089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+mj-lt"/>
              </a:rPr>
              <a:t>База данных построена по реляционной модели, где таблицы связаны между собой через ключи:</a:t>
            </a:r>
            <a:endParaRPr lang="en-US" sz="2000" dirty="0">
              <a:latin typeface="+mj-lt"/>
            </a:endParaRPr>
          </a:p>
          <a:p>
            <a:pPr algn="just"/>
            <a:endParaRPr lang="ru-RU" sz="2000" dirty="0">
              <a:latin typeface="+mj-lt"/>
            </a:endParaRPr>
          </a:p>
          <a:p>
            <a:pPr algn="just"/>
            <a:r>
              <a:rPr lang="ru-RU" sz="2000" dirty="0">
                <a:latin typeface="+mj-lt"/>
              </a:rPr>
              <a:t>Таблица «</a:t>
            </a:r>
            <a:r>
              <a:rPr lang="en-US" sz="2000" dirty="0">
                <a:latin typeface="+mj-lt"/>
              </a:rPr>
              <a:t>Requests» </a:t>
            </a:r>
            <a:r>
              <a:rPr lang="ru-RU" sz="2000" dirty="0">
                <a:latin typeface="+mj-lt"/>
              </a:rPr>
              <a:t>связана с таблицей «</a:t>
            </a:r>
            <a:r>
              <a:rPr lang="en-US" sz="2000" dirty="0">
                <a:latin typeface="+mj-lt"/>
              </a:rPr>
              <a:t>Clients» </a:t>
            </a:r>
            <a:r>
              <a:rPr lang="ru-RU" sz="2000" dirty="0">
                <a:latin typeface="+mj-lt"/>
              </a:rPr>
              <a:t>через поле </a:t>
            </a:r>
            <a:r>
              <a:rPr lang="en-US" sz="2000" dirty="0">
                <a:latin typeface="+mj-lt"/>
              </a:rPr>
              <a:t>ClientID.</a:t>
            </a:r>
          </a:p>
          <a:p>
            <a:pPr algn="just"/>
            <a:r>
              <a:rPr lang="ru-RU" sz="2000" dirty="0">
                <a:latin typeface="+mj-lt"/>
              </a:rPr>
              <a:t>Таблица «</a:t>
            </a:r>
            <a:r>
              <a:rPr lang="en-US" sz="2000" dirty="0">
                <a:latin typeface="+mj-lt"/>
              </a:rPr>
              <a:t>Users» </a:t>
            </a:r>
            <a:r>
              <a:rPr lang="ru-RU" sz="2000" dirty="0">
                <a:latin typeface="+mj-lt"/>
              </a:rPr>
              <a:t>связана с таблицей «</a:t>
            </a:r>
            <a:r>
              <a:rPr lang="en-US" sz="2000" dirty="0">
                <a:latin typeface="+mj-lt"/>
              </a:rPr>
              <a:t>Employees» </a:t>
            </a:r>
            <a:r>
              <a:rPr lang="ru-RU" sz="2000" dirty="0">
                <a:latin typeface="+mj-lt"/>
              </a:rPr>
              <a:t>через поле </a:t>
            </a:r>
            <a:r>
              <a:rPr lang="en-US" sz="2000" dirty="0" err="1">
                <a:latin typeface="+mj-lt"/>
              </a:rPr>
              <a:t>EmployeeID</a:t>
            </a:r>
            <a:r>
              <a:rPr lang="en-US" sz="2000" dirty="0">
                <a:latin typeface="+mj-lt"/>
              </a:rPr>
              <a:t>.</a:t>
            </a:r>
          </a:p>
          <a:p>
            <a:pPr algn="just"/>
            <a:endParaRPr lang="en-US" sz="2000" dirty="0">
              <a:latin typeface="+mj-lt"/>
            </a:endParaRPr>
          </a:p>
          <a:p>
            <a:pPr algn="just"/>
            <a:r>
              <a:rPr lang="ru-RU" sz="2000" dirty="0">
                <a:latin typeface="+mj-lt"/>
              </a:rPr>
              <a:t>Схема связи:</a:t>
            </a:r>
          </a:p>
          <a:p>
            <a:pPr algn="just"/>
            <a:r>
              <a:rPr lang="en-US" sz="2000" dirty="0">
                <a:latin typeface="+mj-lt"/>
              </a:rPr>
              <a:t>Request (ClientID) → Clients (ClientID)</a:t>
            </a:r>
          </a:p>
          <a:p>
            <a:pPr algn="just"/>
            <a:r>
              <a:rPr lang="en-US" sz="2000" dirty="0">
                <a:latin typeface="+mj-lt"/>
              </a:rPr>
              <a:t>Users (</a:t>
            </a:r>
            <a:r>
              <a:rPr lang="en-US" sz="2000" dirty="0" err="1">
                <a:latin typeface="+mj-lt"/>
              </a:rPr>
              <a:t>EmployeeID</a:t>
            </a:r>
            <a:r>
              <a:rPr lang="en-US" sz="2000" dirty="0">
                <a:latin typeface="+mj-lt"/>
              </a:rPr>
              <a:t>) → Employees (</a:t>
            </a:r>
            <a:r>
              <a:rPr lang="en-US" sz="2000" dirty="0" err="1">
                <a:latin typeface="+mj-lt"/>
              </a:rPr>
              <a:t>EmployeeID</a:t>
            </a:r>
            <a:r>
              <a:rPr lang="en-US" sz="2000" dirty="0">
                <a:latin typeface="+mj-lt"/>
              </a:rPr>
              <a:t>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8DADE3-7B76-49BB-A3F1-E271F00FB43D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7605D8-6E78-4997-8999-EBD865C697CA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9450C7-1094-415F-9F0C-B4A1AF7F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187" y="1433846"/>
            <a:ext cx="370628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169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средства разработки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363872"/>
            <a:ext cx="10680032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+mj-lt"/>
              </a:rPr>
              <a:t>Для реализации приложения был выбран язык программирования С</a:t>
            </a:r>
            <a:r>
              <a:rPr lang="en-US" sz="2400" b="0" i="0" dirty="0">
                <a:effectLst/>
                <a:latin typeface="+mj-lt"/>
              </a:rPr>
              <a:t>#</a:t>
            </a:r>
            <a:endParaRPr lang="ru-RU" sz="2400" b="0" i="0" dirty="0">
              <a:effectLst/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+mj-lt"/>
              </a:rPr>
              <a:t>Разработка велась в интегрированной среде разработки </a:t>
            </a:r>
            <a:r>
              <a:rPr lang="en-US" sz="2400" b="0" i="0" dirty="0">
                <a:effectLst/>
                <a:latin typeface="+mj-lt"/>
              </a:rPr>
              <a:t>Visual Studio</a:t>
            </a:r>
            <a:endParaRPr lang="ru-RU" sz="2400" b="0" i="0" dirty="0">
              <a:effectLst/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ru-RU" sz="2400" b="0" i="0" dirty="0">
                <a:effectLst/>
                <a:latin typeface="+mj-lt"/>
              </a:rPr>
              <a:t>Для хранения данных использовалась система управления базами данных </a:t>
            </a:r>
            <a:r>
              <a:rPr lang="en-US" sz="2400" b="0" i="0" dirty="0">
                <a:effectLst/>
                <a:latin typeface="+mj-lt"/>
              </a:rPr>
              <a:t>SQL Ser</a:t>
            </a:r>
            <a:r>
              <a:rPr lang="en-US" sz="2400" dirty="0">
                <a:latin typeface="+mj-lt"/>
              </a:rPr>
              <a:t>ver</a:t>
            </a:r>
            <a:endParaRPr lang="ru-RU" sz="2400" b="0" i="0" dirty="0">
              <a:effectLst/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156525-4561-4157-8C5E-1A526ED9B701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E5183FB-E3F8-444A-ACF0-B5426884B000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84F1F8F5-1630-4AB3-88A7-B77979A44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384" y="3613484"/>
            <a:ext cx="2755232" cy="275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7B116FC8-31BA-458E-B114-AE616AE38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0" y="3512945"/>
            <a:ext cx="2957764" cy="295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7CE9DDA5-B965-4F3A-9287-BCD5626F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569" y="3858872"/>
            <a:ext cx="4373431" cy="225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5696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этапа разработки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A8601-A9A9-432F-80EC-BD3BF3B659DF}"/>
              </a:ext>
            </a:extLst>
          </p:cNvPr>
          <p:cNvSpPr txBox="1"/>
          <p:nvPr/>
        </p:nvSpPr>
        <p:spPr>
          <a:xfrm>
            <a:off x="0" y="5714737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Рисунок 1 –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Окно авторизации пользователя системы.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9A5B51-F49B-4BDD-8B18-A8DDFE8980A1}"/>
              </a:ext>
            </a:extLst>
          </p:cNvPr>
          <p:cNvSpPr txBox="1"/>
          <p:nvPr/>
        </p:nvSpPr>
        <p:spPr>
          <a:xfrm>
            <a:off x="5992986" y="57033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Рисунок 2 – </a:t>
            </a:r>
            <a:r>
              <a:rPr lang="ru-RU" sz="1800" dirty="0">
                <a:effectLst/>
                <a:ea typeface="Calibri" panose="020F0502020204030204" pitchFamily="34" charset="0"/>
              </a:rPr>
              <a:t>Окно отображения ошибки о некорректности данных.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6DCCB8B-3B45-4432-84E6-3CF06FB5C91C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2AA6FE6-F141-4AE7-A0C6-E0DF4B2031B5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651751-4A5E-4C73-A392-06864CB3D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15" y="1395663"/>
            <a:ext cx="3162741" cy="43814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D29451B-F39B-4081-8BF0-8D87CDA2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800" y="1395663"/>
            <a:ext cx="3210373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9286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этапа разработки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F3A41-E405-4A77-93EF-E73DABEFF409}"/>
              </a:ext>
            </a:extLst>
          </p:cNvPr>
          <p:cNvSpPr txBox="1"/>
          <p:nvPr/>
        </p:nvSpPr>
        <p:spPr>
          <a:xfrm>
            <a:off x="466725" y="5653088"/>
            <a:ext cx="609600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50000"/>
              </a:lnSpc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Рисунок 3 –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Страница пользователя.</a:t>
            </a:r>
            <a:endParaRPr lang="ru-RU" sz="16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8B1CF-7202-4B80-B234-2F8A2E59035D}"/>
              </a:ext>
            </a:extLst>
          </p:cNvPr>
          <p:cNvSpPr txBox="1"/>
          <p:nvPr/>
        </p:nvSpPr>
        <p:spPr>
          <a:xfrm>
            <a:off x="7352996" y="5885523"/>
            <a:ext cx="4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Рисунок 4 – </a:t>
            </a:r>
            <a:r>
              <a:rPr lang="ru-RU" sz="1800" dirty="0">
                <a:effectLst/>
                <a:ea typeface="Calibri" panose="020F0502020204030204" pitchFamily="34" charset="0"/>
              </a:rPr>
              <a:t>Окно добавления данных.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A78042-2F08-4A28-B487-9C606BDB26E0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25DBE9-AEAB-4E0F-98BF-136EEC6E32B3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FB356C-530E-4233-A9FC-B354D11A3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6" y="1690688"/>
            <a:ext cx="6690458" cy="391165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0F03D5-A71F-4A5A-9CAF-2B98946B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154" y="1290440"/>
            <a:ext cx="3413923" cy="44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7890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этапа разработки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8B1CF-7202-4B80-B234-2F8A2E59035D}"/>
              </a:ext>
            </a:extLst>
          </p:cNvPr>
          <p:cNvSpPr txBox="1"/>
          <p:nvPr/>
        </p:nvSpPr>
        <p:spPr>
          <a:xfrm>
            <a:off x="4043881" y="5693018"/>
            <a:ext cx="4104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Рисунок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5</a:t>
            </a:r>
            <a:r>
              <a:rPr lang="ru-RU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– </a:t>
            </a:r>
            <a:r>
              <a:rPr lang="ru-RU" sz="1800" dirty="0">
                <a:effectLst/>
                <a:ea typeface="Calibri" panose="020F0502020204030204" pitchFamily="34" charset="0"/>
              </a:rPr>
              <a:t>Окно Обновления данных.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A78042-2F08-4A28-B487-9C606BDB26E0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25DBE9-AEAB-4E0F-98BF-136EEC6E32B3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9C884F-93EB-4C59-BE01-B0CD16931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300" y="1379620"/>
            <a:ext cx="3225400" cy="431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321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ПО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1690688"/>
            <a:ext cx="10881575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Мо</a:t>
            </a:r>
            <a:r>
              <a:rPr lang="ru-RU" sz="2800" dirty="0"/>
              <a:t>дульное тестирование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Интеграционное тестирование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Системное тестирование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Тестирование безопасности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/>
              <a:t>Ручное тестирование</a:t>
            </a:r>
            <a:endParaRPr lang="ru-RU" sz="2800" i="0" dirty="0">
              <a:effectLst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253C91-29EE-4678-B9F3-2827F3932FB5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8A5146-CC42-438D-A6ED-B8B23BCC8F6E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9740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3071"/>
            <a:ext cx="10515600" cy="1325563"/>
          </a:xfrm>
        </p:spPr>
        <p:txBody>
          <a:bodyPr/>
          <a:lstStyle/>
          <a:p>
            <a:r>
              <a:rPr lang="ru-RU" dirty="0"/>
              <a:t>Актуальность курсового проекта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8815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sz="2800" dirty="0"/>
              <a:t>Актуальность темы обусловлена тем, что для успешной работы компании, занимающейся техническим обслуживанием оборудования, необходимо удобное и функциональное программное обеспечение, которое позволит автоматизировать процессы учёта заявок, управления задачами и контроля выполнения работ.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8AE9D58-E28E-4662-879C-56612A159A9A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91F73CE-CB96-4837-B8EF-4440CFD1FD01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64563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444041"/>
            <a:ext cx="10515600" cy="1325563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199" y="1690688"/>
            <a:ext cx="108815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sz="2800" dirty="0"/>
              <a:t>Ц</a:t>
            </a:r>
            <a:r>
              <a:rPr lang="ru-RU" sz="2800" b="0" i="0" dirty="0">
                <a:effectLst/>
              </a:rPr>
              <a:t>ели и задачи курсового проекта были успешно достигнуты. Разработанная система готова к внедрению и может значительно улучшить работу </a:t>
            </a:r>
            <a:r>
              <a:rPr lang="ru-RU" sz="2800" dirty="0"/>
              <a:t>сервисного центра</a:t>
            </a:r>
            <a:r>
              <a:rPr lang="ru-RU" sz="2800" b="0" i="0" dirty="0">
                <a:effectLst/>
              </a:rPr>
              <a:t>. Дальнейшая доработка сделает её ещё более функциональной, удобной и безопасной, что повысит её ценность как для компании, так и для её клиентов.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D2F988-C733-40AB-BE97-32CF0CE0E4A3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1E1DB1B-C523-404B-99F9-A372C4F615A0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9204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79656"/>
            <a:ext cx="11225463" cy="1325563"/>
          </a:xfrm>
        </p:spPr>
        <p:txBody>
          <a:bodyPr/>
          <a:lstStyle/>
          <a:p>
            <a:r>
              <a:rPr lang="ru-RU" dirty="0"/>
              <a:t>Практическая значимость курсового проекта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90688"/>
            <a:ext cx="108815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sz="2800" b="0" i="0" dirty="0">
                <a:effectLst/>
              </a:rPr>
              <a:t>Практическая значимость работы заключается в том, что компания нуждается в удобном и функциональном программном решении, которое позволит повысить скорость и эффективность обработки заявок, минимизировать ошибки, связанные с ручным управлением данными, и улучшить взаимодействие с клиентами.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6703B5-CFA3-4D93-AB1D-A33319121E6C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451E1B-D31D-43EA-A212-C1EFA1047955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847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курсового проекта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589453"/>
            <a:ext cx="108815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i="0" dirty="0">
                <a:effectLst/>
              </a:rPr>
              <a:t>Цель работы — разработка программного обеспечения для учёта и управления заявками на техническое обслуживание оборудования.</a:t>
            </a:r>
          </a:p>
          <a:p>
            <a:pPr algn="just"/>
            <a:r>
              <a:rPr lang="ru-RU" sz="2400" i="0" dirty="0">
                <a:effectLst/>
              </a:rPr>
              <a:t>Задачи работы:</a:t>
            </a:r>
          </a:p>
          <a:p>
            <a:pPr algn="just"/>
            <a:r>
              <a:rPr lang="ru-RU" sz="2400" i="0" dirty="0">
                <a:effectLst/>
              </a:rPr>
              <a:t>• произвести обзор среды разработки;</a:t>
            </a:r>
          </a:p>
          <a:p>
            <a:pPr algn="just"/>
            <a:r>
              <a:rPr lang="ru-RU" sz="2400" i="0" dirty="0">
                <a:effectLst/>
              </a:rPr>
              <a:t>• рассмотреть и выбрать СУБД;</a:t>
            </a:r>
          </a:p>
          <a:p>
            <a:pPr algn="just"/>
            <a:r>
              <a:rPr lang="ru-RU" sz="2400" i="0" dirty="0">
                <a:effectLst/>
              </a:rPr>
              <a:t>• описать область применения подсистемы;</a:t>
            </a:r>
          </a:p>
          <a:p>
            <a:pPr algn="just"/>
            <a:r>
              <a:rPr lang="ru-RU" sz="2400" i="0" dirty="0">
                <a:effectLst/>
              </a:rPr>
              <a:t>• спроектировать UML диаграмму для информационной подсистемы;</a:t>
            </a:r>
          </a:p>
          <a:p>
            <a:pPr algn="just"/>
            <a:r>
              <a:rPr lang="ru-RU" sz="2400" i="0" dirty="0">
                <a:effectLst/>
              </a:rPr>
              <a:t>• разработать программу подсистемы на языке программирования Python;</a:t>
            </a:r>
          </a:p>
          <a:p>
            <a:pPr algn="just"/>
            <a:r>
              <a:rPr lang="ru-RU" sz="2400" i="0" dirty="0">
                <a:effectLst/>
              </a:rPr>
              <a:t>• подключить программу к СУБД SQL;</a:t>
            </a:r>
          </a:p>
          <a:p>
            <a:pPr algn="just"/>
            <a:r>
              <a:rPr lang="ru-RU" sz="2400" i="0" dirty="0">
                <a:effectLst/>
              </a:rPr>
              <a:t>• протестировать информационную подсистему;</a:t>
            </a:r>
          </a:p>
          <a:p>
            <a:pPr algn="just"/>
            <a:r>
              <a:rPr lang="ru-RU" sz="2400" i="0" dirty="0">
                <a:effectLst/>
              </a:rPr>
              <a:t>• сделать выводы на основе проведенного исследования.</a:t>
            </a:r>
          </a:p>
          <a:p>
            <a:pPr algn="just"/>
            <a:endParaRPr lang="ru-RU" sz="2400" i="0" dirty="0">
              <a:effectLst/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EB28289-EE04-491B-9195-33E930AEA1B3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5BEBFD9-0708-4E90-B96C-01A08E5AC35D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9470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Объект, предмет и методы исследования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660783"/>
            <a:ext cx="108815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sz="2800" b="0" i="0" dirty="0">
                <a:effectLst/>
              </a:rPr>
              <a:t>Объект исследования — процесс управления арендой офисных помещений.</a:t>
            </a:r>
          </a:p>
          <a:p>
            <a:pPr indent="450000" algn="just"/>
            <a:r>
              <a:rPr lang="ru-RU" sz="2800" b="0" i="0" dirty="0">
                <a:effectLst/>
              </a:rPr>
              <a:t>Предмет исследования — проектирование и разработка подсистемы управления заявками на техническое обслуживание оборудования.</a:t>
            </a:r>
          </a:p>
          <a:p>
            <a:pPr indent="450000" algn="just"/>
            <a:r>
              <a:rPr lang="ru-RU" sz="2800" b="0" i="0" dirty="0">
                <a:effectLst/>
              </a:rPr>
              <a:t>Методы исследования, применяемые в данном курсовом проекте, включают теоретические, эмпирические и статистические подходы. Это позволяет всесторонне рассмотреть задачу разработки системы учёта заявок на техническое обслуживание оборудования.</a:t>
            </a:r>
          </a:p>
          <a:p>
            <a:pPr algn="just"/>
            <a:endParaRPr lang="ru-RU" sz="2800" b="0" i="0" dirty="0">
              <a:effectLst/>
              <a:latin typeface="+mj-lt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D928B2-5540-46F4-9BB3-20945736E353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C72CA2-03D8-478C-BBD0-F3D04072CF7F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6865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этапа разработки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1514225"/>
            <a:ext cx="10881575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Анализ требований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Проектирование архитектуры (БД, </a:t>
            </a:r>
            <a:r>
              <a:rPr lang="ru-RU" sz="2800" i="0" dirty="0" err="1">
                <a:effectLst/>
              </a:rPr>
              <a:t>backend</a:t>
            </a:r>
            <a:r>
              <a:rPr lang="ru-RU" sz="2800" i="0" dirty="0">
                <a:effectLst/>
              </a:rPr>
              <a:t>, интерфейс)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Реализация модулей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Комплексное тестирование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Внедрение и документация</a:t>
            </a:r>
          </a:p>
          <a:p>
            <a:pPr indent="45000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i="0" dirty="0">
                <a:effectLst/>
              </a:rPr>
              <a:t>Поддержка и развитие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B161A2-5F66-4EA6-AD45-E6DE0C1A0418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70D4DA5-F1DE-43B6-9C5C-5DC44530E641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0592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ПО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39D9D46A-D9A3-4322-BEB4-6F292061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83015"/>
              </p:ext>
            </p:extLst>
          </p:nvPr>
        </p:nvGraphicFramePr>
        <p:xfrm>
          <a:off x="838200" y="1690688"/>
          <a:ext cx="10515600" cy="4529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1396902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12447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Функциональные требования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Нефункциональные требования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2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Учёт и хранение информации о заявках на техническое обслуживание (номер заявки, описание проблемы, дата создания, статус).</a:t>
                      </a:r>
                    </a:p>
                    <a:p>
                      <a:pPr marL="457200" lvl="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Управление данными об оборудовании (тип, модель, серийный номер, местоположение).</a:t>
                      </a:r>
                    </a:p>
                    <a:p>
                      <a:pPr marL="457200" lvl="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Контроль выполнения работ по заявкам  </a:t>
                      </a:r>
                    </a:p>
                    <a:p>
                      <a:pPr marL="457200" lvl="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Интеграция с другими системами компании </a:t>
                      </a:r>
                    </a:p>
                    <a:p>
                      <a:pPr marL="457200" lvl="0" indent="-4572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Уведомления о важных событиях (например, изменение статуса заявки или просроченные задачи).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dirty="0"/>
                        <a:t>• Высокая производительность и скорость обработки данных.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dirty="0"/>
                        <a:t>• Удобный и интуитивно понятный интерфейс для пользователей.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dirty="0"/>
                        <a:t>• Надёжность и отказоустойчивость системы.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dirty="0"/>
                        <a:t>• Защита данных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dirty="0"/>
                        <a:t>• Масштабируемость системы для будущего расширения функционала.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ru-RU" dirty="0"/>
                        <a:t>• Кроссплатформенность (возможность работы на разных операционных системах).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750342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2E4688-EC3D-4CC8-B3CE-5946EF485D30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42A093F-BFFB-45C1-9C4F-4C2EFDC17A92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080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55943" y="1514225"/>
            <a:ext cx="112801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000" algn="just"/>
            <a:r>
              <a:rPr lang="ru-RU" sz="3200" i="0" dirty="0">
                <a:effectLst/>
              </a:rPr>
              <a:t>Информационная </a:t>
            </a:r>
            <a:r>
              <a:rPr lang="ru-RU" sz="3200" dirty="0"/>
              <a:t>система</a:t>
            </a:r>
            <a:r>
              <a:rPr lang="ru-RU" sz="3200" i="0" dirty="0">
                <a:effectLst/>
              </a:rPr>
              <a:t> представляет собой совокупность программных средств и данных, обеспечивающих на предприятии информационное сопровождение системы учета и контроля заявок на обслуживание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42AE40F-FA56-4A4D-994A-AF4B5BC09128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CAF58C6-3EC5-44B9-99FB-ADF248EE1381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90338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потенциальной аудитории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1B231-5D4D-4BC7-874D-985B28D94482}"/>
              </a:ext>
            </a:extLst>
          </p:cNvPr>
          <p:cNvSpPr txBox="1"/>
          <p:nvPr/>
        </p:nvSpPr>
        <p:spPr>
          <a:xfrm>
            <a:off x="655212" y="1690688"/>
            <a:ext cx="108815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/>
            <a:r>
              <a:rPr lang="ru-RU" sz="2400" b="0" i="0" dirty="0">
                <a:solidFill>
                  <a:srgbClr val="404040"/>
                </a:solidFill>
                <a:effectLst/>
              </a:rPr>
              <a:t>Разрабатываемая система автоматизации учета Заявок на тех. </a:t>
            </a:r>
            <a:r>
              <a:rPr lang="ru-RU" sz="2400" b="0" i="0" dirty="0" err="1">
                <a:solidFill>
                  <a:srgbClr val="404040"/>
                </a:solidFill>
                <a:effectLst/>
              </a:rPr>
              <a:t>Лбслуживане</a:t>
            </a:r>
            <a:r>
              <a:rPr lang="ru-RU" sz="2400" b="0" i="0" dirty="0">
                <a:solidFill>
                  <a:srgbClr val="404040"/>
                </a:solidFill>
                <a:effectLst/>
              </a:rPr>
              <a:t> предназначена для пользователей двух вариантов прав доступа- администраторов</a:t>
            </a:r>
            <a:r>
              <a:rPr lang="ru-RU" sz="2400" dirty="0">
                <a:solidFill>
                  <a:srgbClr val="404040"/>
                </a:solidFill>
              </a:rPr>
              <a:t> и обычного пользователя</a:t>
            </a:r>
            <a:r>
              <a:rPr lang="ru-RU" sz="2400" b="0" i="0" dirty="0">
                <a:solidFill>
                  <a:srgbClr val="404040"/>
                </a:solidFill>
                <a:effectLst/>
              </a:rPr>
              <a:t>, обеспечивая каждой группе специализированный функционал: администраторам - полный контроль и аналитику над данными в программе, а пользователь в свою очередь может только просматривать данные без возможности их как либо видоизменять при этом система отличается интуитивно понятным интерфейсом, многоуровневой безопасностью и возможностью интеграции с внешними сервисами.</a:t>
            </a:r>
            <a:endParaRPr lang="ru-RU" sz="2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296C427-2B4D-4988-B9FC-190DC70FB4E3}"/>
              </a:ext>
            </a:extLst>
          </p:cNvPr>
          <p:cNvSpPr/>
          <p:nvPr/>
        </p:nvSpPr>
        <p:spPr>
          <a:xfrm>
            <a:off x="0" y="6368716"/>
            <a:ext cx="12192000" cy="489284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AFE036A-8326-4BA9-8229-3D81B3008D0D}"/>
              </a:ext>
            </a:extLst>
          </p:cNvPr>
          <p:cNvSpPr/>
          <p:nvPr/>
        </p:nvSpPr>
        <p:spPr>
          <a:xfrm>
            <a:off x="0" y="-45243"/>
            <a:ext cx="12192000" cy="489284"/>
          </a:xfrm>
          <a:prstGeom prst="rect">
            <a:avLst/>
          </a:prstGeom>
          <a:solidFill>
            <a:srgbClr val="DCD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2789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955</Words>
  <Application>Microsoft Office PowerPoint</Application>
  <PresentationFormat>Широкоэкранный</PresentationFormat>
  <Paragraphs>182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Курсовой проект по дисциплине МДК 01.01 «Разработка программных модулей».  Тема: Разработка программного обеспечения для учёта и управления заявками на техническое обслуживание оборудования.</vt:lpstr>
      <vt:lpstr>Актуальность курсового проекта </vt:lpstr>
      <vt:lpstr>Практическая значимость курсового проекта </vt:lpstr>
      <vt:lpstr>Цель и задачи курсового проекта </vt:lpstr>
      <vt:lpstr>Объект, предмет и методы исследования </vt:lpstr>
      <vt:lpstr>Описание этапа разработки</vt:lpstr>
      <vt:lpstr>Требования к ПО</vt:lpstr>
      <vt:lpstr>Описание предметной области</vt:lpstr>
      <vt:lpstr>Анализ потенциальной аудитории</vt:lpstr>
      <vt:lpstr>Схема структуры данных</vt:lpstr>
      <vt:lpstr>Схема структуры данных</vt:lpstr>
      <vt:lpstr>Схема структуры данных</vt:lpstr>
      <vt:lpstr>Схема структуры данных</vt:lpstr>
      <vt:lpstr>Схема структуры данных</vt:lpstr>
      <vt:lpstr>Используемые средства разработки</vt:lpstr>
      <vt:lpstr>Описание этапа разработки</vt:lpstr>
      <vt:lpstr>Описание этапа разработки</vt:lpstr>
      <vt:lpstr>Описание этапа разработки</vt:lpstr>
      <vt:lpstr>Тестирование ПО</vt:lpstr>
      <vt:lpstr>Вывод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 11.01 Тема: «Основные положения теории баз данных, хранилищ данных, баз знаний.»</dc:title>
  <dc:creator>DracoShortrek</dc:creator>
  <cp:lastModifiedBy>Gordey Tusnolobov</cp:lastModifiedBy>
  <cp:revision>17</cp:revision>
  <dcterms:created xsi:type="dcterms:W3CDTF">2025-01-14T17:11:07Z</dcterms:created>
  <dcterms:modified xsi:type="dcterms:W3CDTF">2025-03-26T05:09:28Z</dcterms:modified>
</cp:coreProperties>
</file>