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8" r:id="rId3"/>
    <p:sldId id="257" r:id="rId4"/>
    <p:sldId id="259" r:id="rId5"/>
    <p:sldId id="271" r:id="rId6"/>
    <p:sldId id="272" r:id="rId7"/>
    <p:sldId id="260" r:id="rId8"/>
    <p:sldId id="261" r:id="rId9"/>
    <p:sldId id="266" r:id="rId10"/>
    <p:sldId id="262" r:id="rId11"/>
    <p:sldId id="263" r:id="rId12"/>
    <p:sldId id="264" r:id="rId13"/>
    <p:sldId id="265"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81243" autoAdjust="0"/>
  </p:normalViewPr>
  <p:slideViewPr>
    <p:cSldViewPr snapToGrid="0">
      <p:cViewPr varScale="1">
        <p:scale>
          <a:sx n="92" d="100"/>
          <a:sy n="92" d="100"/>
        </p:scale>
        <p:origin x="-100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33660-9A10-4014-B6B3-A0BE5301C36D}" type="datetimeFigureOut">
              <a:rPr lang="en-US"/>
              <a:t>2/10/2016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E9B3-E2FC-48A8-90E2-CFABECD346CB}" type="slidenum">
              <a:rPr lang="en-US"/>
              <a:t>‹#›</a:t>
            </a:fld>
            <a:endParaRPr lang="en-US"/>
          </a:p>
        </p:txBody>
      </p:sp>
    </p:spTree>
    <p:extLst>
      <p:ext uri="{BB962C8B-B14F-4D97-AF65-F5344CB8AC3E}">
        <p14:creationId xmlns:p14="http://schemas.microsoft.com/office/powerpoint/2010/main" val="411438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CE9B3-E2FC-48A8-90E2-CFABECD346CB}" type="slidenum">
              <a:rPr lang="en-US"/>
              <a:t>1</a:t>
            </a:fld>
            <a:endParaRPr lang="en-US"/>
          </a:p>
        </p:txBody>
      </p:sp>
    </p:spTree>
    <p:extLst>
      <p:ext uri="{BB962C8B-B14F-4D97-AF65-F5344CB8AC3E}">
        <p14:creationId xmlns:p14="http://schemas.microsoft.com/office/powerpoint/2010/main" val="363755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2934"/>
                </a:solidFill>
                <a:latin typeface="Arial"/>
                <a:cs typeface="Arial"/>
              </a:rPr>
              <a:t>Before the user starts playing, it is advised that he/she has a look on this page to get a quick idea about the basic rules of the game.</a:t>
            </a:r>
          </a:p>
          <a:p>
            <a:r>
              <a:rPr lang="en-US">
                <a:solidFill>
                  <a:srgbClr val="292934"/>
                </a:solidFill>
                <a:latin typeface="Arial"/>
                <a:cs typeface="Arial"/>
              </a:rPr>
              <a:t>From there, he/she can click on a button to start playing.</a:t>
            </a:r>
          </a:p>
        </p:txBody>
      </p:sp>
      <p:sp>
        <p:nvSpPr>
          <p:cNvPr id="4" name="Slide Number Placeholder 3"/>
          <p:cNvSpPr>
            <a:spLocks noGrp="1"/>
          </p:cNvSpPr>
          <p:nvPr>
            <p:ph type="sldNum" sz="quarter" idx="10"/>
          </p:nvPr>
        </p:nvSpPr>
        <p:spPr/>
        <p:txBody>
          <a:bodyPr/>
          <a:lstStyle/>
          <a:p>
            <a:fld id="{BA4CE9B3-E2FC-48A8-90E2-CFABECD346CB}" type="slidenum">
              <a:rPr lang="en-US"/>
              <a:t>10</a:t>
            </a:fld>
            <a:endParaRPr lang="en-US"/>
          </a:p>
        </p:txBody>
      </p:sp>
    </p:spTree>
    <p:extLst>
      <p:ext uri="{BB962C8B-B14F-4D97-AF65-F5344CB8AC3E}">
        <p14:creationId xmlns:p14="http://schemas.microsoft.com/office/powerpoint/2010/main" val="183943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will be the main page from where the user will be able to play the game.</a:t>
            </a:r>
          </a:p>
          <a:p>
            <a:r>
              <a:rPr lang="en-US">
                <a:latin typeface="Calibri"/>
              </a:rPr>
              <a:t>Before the game starts, the user will be prompted to select the difficulty level.</a:t>
            </a:r>
          </a:p>
        </p:txBody>
      </p:sp>
      <p:sp>
        <p:nvSpPr>
          <p:cNvPr id="4" name="Slide Number Placeholder 3"/>
          <p:cNvSpPr>
            <a:spLocks noGrp="1"/>
          </p:cNvSpPr>
          <p:nvPr>
            <p:ph type="sldNum" sz="quarter" idx="10"/>
          </p:nvPr>
        </p:nvSpPr>
        <p:spPr/>
        <p:txBody>
          <a:bodyPr/>
          <a:lstStyle/>
          <a:p>
            <a:fld id="{BA4CE9B3-E2FC-48A8-90E2-CFABECD346CB}" type="slidenum">
              <a:rPr lang="en-US"/>
              <a:t>11</a:t>
            </a:fld>
            <a:endParaRPr lang="en-US"/>
          </a:p>
        </p:txBody>
      </p:sp>
    </p:spTree>
    <p:extLst>
      <p:ext uri="{BB962C8B-B14F-4D97-AF65-F5344CB8AC3E}">
        <p14:creationId xmlns:p14="http://schemas.microsoft.com/office/powerpoint/2010/main" val="255289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Once the game will be over, the user will be redirected to this page (the image will be different, depending on whether they won or lost).</a:t>
            </a:r>
          </a:p>
          <a:p>
            <a:r>
              <a:rPr lang="en-US">
                <a:latin typeface="Calibri"/>
              </a:rPr>
              <a:t>He/she will be able to view his/her score and ranking.</a:t>
            </a:r>
          </a:p>
          <a:p>
            <a:r>
              <a:rPr lang="en-US">
                <a:latin typeface="Calibri"/>
              </a:rPr>
              <a:t>He/she will also have the option to start a new game, view the full leaderboard, or share his/her score with his/her friends.</a:t>
            </a:r>
          </a:p>
        </p:txBody>
      </p:sp>
      <p:sp>
        <p:nvSpPr>
          <p:cNvPr id="4" name="Slide Number Placeholder 3"/>
          <p:cNvSpPr>
            <a:spLocks noGrp="1"/>
          </p:cNvSpPr>
          <p:nvPr>
            <p:ph type="sldNum" sz="quarter" idx="10"/>
          </p:nvPr>
        </p:nvSpPr>
        <p:spPr/>
        <p:txBody>
          <a:bodyPr/>
          <a:lstStyle/>
          <a:p>
            <a:fld id="{BA4CE9B3-E2FC-48A8-90E2-CFABECD346CB}" type="slidenum">
              <a:rPr lang="en-US"/>
              <a:t>12</a:t>
            </a:fld>
            <a:endParaRPr lang="en-US"/>
          </a:p>
        </p:txBody>
      </p:sp>
    </p:spTree>
    <p:extLst>
      <p:ext uri="{BB962C8B-B14F-4D97-AF65-F5344CB8AC3E}">
        <p14:creationId xmlns:p14="http://schemas.microsoft.com/office/powerpoint/2010/main" val="215551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page will contain the list of all the scores and their corresponding ranks, as well as the most recent ones, and the ones obtained by the user's friends (if any). </a:t>
            </a:r>
          </a:p>
        </p:txBody>
      </p:sp>
      <p:sp>
        <p:nvSpPr>
          <p:cNvPr id="4" name="Slide Number Placeholder 3"/>
          <p:cNvSpPr>
            <a:spLocks noGrp="1"/>
          </p:cNvSpPr>
          <p:nvPr>
            <p:ph type="sldNum" sz="quarter" idx="10"/>
          </p:nvPr>
        </p:nvSpPr>
        <p:spPr/>
        <p:txBody>
          <a:bodyPr/>
          <a:lstStyle/>
          <a:p>
            <a:fld id="{BA4CE9B3-E2FC-48A8-90E2-CFABECD346CB}" type="slidenum">
              <a:rPr lang="en-US"/>
              <a:t>13</a:t>
            </a:fld>
            <a:endParaRPr lang="en-US"/>
          </a:p>
        </p:txBody>
      </p:sp>
    </p:spTree>
    <p:extLst>
      <p:ext uri="{BB962C8B-B14F-4D97-AF65-F5344CB8AC3E}">
        <p14:creationId xmlns:p14="http://schemas.microsoft.com/office/powerpoint/2010/main" val="3333654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 red arrow shows the path of users who choose not to register and that they are directed immediately to play the game. </a:t>
            </a:r>
          </a:p>
          <a:p>
            <a:r>
              <a:rPr lang="en-US">
                <a:latin typeface="Calibri"/>
              </a:rPr>
              <a:t>The black arrows shows the paths where users can move backwards and forwards through the site. </a:t>
            </a:r>
          </a:p>
          <a:p>
            <a:r>
              <a:rPr lang="en-US">
                <a:latin typeface="Calibri"/>
              </a:rPr>
              <a:t>The blue arrow shows the paths where there is only one direction that the users can take.</a:t>
            </a:r>
          </a:p>
        </p:txBody>
      </p:sp>
      <p:sp>
        <p:nvSpPr>
          <p:cNvPr id="4" name="Slide Number Placeholder 3"/>
          <p:cNvSpPr>
            <a:spLocks noGrp="1"/>
          </p:cNvSpPr>
          <p:nvPr>
            <p:ph type="sldNum" sz="quarter" idx="10"/>
          </p:nvPr>
        </p:nvSpPr>
        <p:spPr/>
        <p:txBody>
          <a:bodyPr/>
          <a:lstStyle/>
          <a:p>
            <a:fld id="{BA4CE9B3-E2FC-48A8-90E2-CFABECD346CB}" type="slidenum">
              <a:rPr lang="en-US"/>
              <a:t>14</a:t>
            </a:fld>
            <a:endParaRPr lang="en-US"/>
          </a:p>
        </p:txBody>
      </p:sp>
    </p:spTree>
    <p:extLst>
      <p:ext uri="{BB962C8B-B14F-4D97-AF65-F5344CB8AC3E}">
        <p14:creationId xmlns:p14="http://schemas.microsoft.com/office/powerpoint/2010/main" val="3992440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CE9B3-E2FC-48A8-90E2-CFABECD346CB}" type="slidenum">
              <a:rPr lang="en-US"/>
              <a:t>15</a:t>
            </a:fld>
            <a:endParaRPr lang="en-US"/>
          </a:p>
        </p:txBody>
      </p:sp>
    </p:spTree>
    <p:extLst>
      <p:ext uri="{BB962C8B-B14F-4D97-AF65-F5344CB8AC3E}">
        <p14:creationId xmlns:p14="http://schemas.microsoft.com/office/powerpoint/2010/main" val="109429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CE9B3-E2FC-48A8-90E2-CFABECD346CB}" type="slidenum">
              <a:rPr lang="en-US"/>
              <a:t>2</a:t>
            </a:fld>
            <a:endParaRPr lang="en-US"/>
          </a:p>
        </p:txBody>
      </p:sp>
    </p:spTree>
    <p:extLst>
      <p:ext uri="{BB962C8B-B14F-4D97-AF65-F5344CB8AC3E}">
        <p14:creationId xmlns:p14="http://schemas.microsoft.com/office/powerpoint/2010/main" val="75541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is a basic three tier architecture where the client will handle the interaction with the user(s). </a:t>
            </a:r>
          </a:p>
          <a:p>
            <a:r>
              <a:rPr lang="en-US">
                <a:latin typeface="Calibri"/>
              </a:rPr>
              <a:t>The middleware will deal with the logic of the application. The middleware will be created using the Django framework and will include an application server to implement the Twitter and Facebook APIs; a media server to house inputs from the user(s) (such as profile pictures); a static media server that will hold all of the images that are used throughout the web application. We will also look to include log files so that in the event there is an issue with the web application, it can be traced back and aid problem solving.</a:t>
            </a:r>
          </a:p>
          <a:p>
            <a:r>
              <a:rPr lang="en-US">
                <a:latin typeface="Calibri"/>
              </a:rPr>
              <a:t>The database will store all of the information for each user that registers.</a:t>
            </a:r>
          </a:p>
        </p:txBody>
      </p:sp>
      <p:sp>
        <p:nvSpPr>
          <p:cNvPr id="4" name="Slide Number Placeholder 3"/>
          <p:cNvSpPr>
            <a:spLocks noGrp="1"/>
          </p:cNvSpPr>
          <p:nvPr>
            <p:ph type="sldNum" sz="quarter" idx="10"/>
          </p:nvPr>
        </p:nvSpPr>
        <p:spPr/>
        <p:txBody>
          <a:bodyPr/>
          <a:lstStyle/>
          <a:p>
            <a:fld id="{BA4CE9B3-E2FC-48A8-90E2-CFABECD346CB}" type="slidenum">
              <a:rPr lang="en-US"/>
              <a:t>3</a:t>
            </a:fld>
            <a:endParaRPr lang="en-US"/>
          </a:p>
        </p:txBody>
      </p:sp>
    </p:spTree>
    <p:extLst>
      <p:ext uri="{BB962C8B-B14F-4D97-AF65-F5344CB8AC3E}">
        <p14:creationId xmlns:p14="http://schemas.microsoft.com/office/powerpoint/2010/main" val="388495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is the entity-relationship diagram shown in Compressed Chen notation. The database for Llama Landmine will store information about the users that have registered. The username, password and email address of each user will be stored. Each user will play many games resulting in many scores. Each score will compromised of an integer depicting the points achieved, as well as a date log. Users will also have the option to befriend other players to compete against them. This means that many users can befriend many other users. As the high level architecture diagram showed, this will done using the Facebook and Twitter APIs.</a:t>
            </a:r>
          </a:p>
        </p:txBody>
      </p:sp>
      <p:sp>
        <p:nvSpPr>
          <p:cNvPr id="4" name="Slide Number Placeholder 3"/>
          <p:cNvSpPr>
            <a:spLocks noGrp="1"/>
          </p:cNvSpPr>
          <p:nvPr>
            <p:ph type="sldNum" sz="quarter" idx="10"/>
          </p:nvPr>
        </p:nvSpPr>
        <p:spPr/>
        <p:txBody>
          <a:bodyPr/>
          <a:lstStyle/>
          <a:p>
            <a:fld id="{BA4CE9B3-E2FC-48A8-90E2-CFABECD346CB}" type="slidenum">
              <a:rPr lang="en-US"/>
              <a:t>4</a:t>
            </a:fld>
            <a:endParaRPr lang="en-US"/>
          </a:p>
        </p:txBody>
      </p:sp>
    </p:spTree>
    <p:extLst>
      <p:ext uri="{BB962C8B-B14F-4D97-AF65-F5344CB8AC3E}">
        <p14:creationId xmlns:p14="http://schemas.microsoft.com/office/powerpoint/2010/main" val="242541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CE9B3-E2FC-48A8-90E2-CFABECD346CB}" type="slidenum">
              <a:rPr lang="en-US"/>
              <a:t>‹#›</a:t>
            </a:fld>
            <a:endParaRPr lang="en-US"/>
          </a:p>
        </p:txBody>
      </p:sp>
    </p:spTree>
    <p:extLst>
      <p:ext uri="{BB962C8B-B14F-4D97-AF65-F5344CB8AC3E}">
        <p14:creationId xmlns:p14="http://schemas.microsoft.com/office/powerpoint/2010/main" val="130590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4CE9B3-E2FC-48A8-90E2-CFABECD346CB}" type="slidenum">
              <a:rPr lang="en-US"/>
              <a:t>6</a:t>
            </a:fld>
            <a:endParaRPr lang="en-US"/>
          </a:p>
        </p:txBody>
      </p:sp>
    </p:spTree>
    <p:extLst>
      <p:ext uri="{BB962C8B-B14F-4D97-AF65-F5344CB8AC3E}">
        <p14:creationId xmlns:p14="http://schemas.microsoft.com/office/powerpoint/2010/main" val="1493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2934"/>
                </a:solidFill>
                <a:latin typeface="Arial"/>
                <a:cs typeface="Arial"/>
              </a:rPr>
              <a:t>This will be the first page that can be seen and will act as a home page.​ From there, the user will be able to:​</a:t>
            </a:r>
          </a:p>
          <a:p>
            <a:r>
              <a:rPr lang="en-US">
                <a:solidFill>
                  <a:srgbClr val="292934"/>
                </a:solidFill>
                <a:latin typeface="Arial"/>
                <a:cs typeface="Arial"/>
              </a:rPr>
              <a:t>- create a new account, ​</a:t>
            </a:r>
          </a:p>
          <a:p>
            <a:r>
              <a:rPr lang="en-US">
                <a:solidFill>
                  <a:srgbClr val="292934"/>
                </a:solidFill>
                <a:latin typeface="Arial"/>
                <a:cs typeface="Arial"/>
              </a:rPr>
              <a:t>- log in to an existing account, ​</a:t>
            </a:r>
          </a:p>
          <a:p>
            <a:r>
              <a:rPr lang="en-US">
                <a:solidFill>
                  <a:srgbClr val="292934"/>
                </a:solidFill>
                <a:latin typeface="Arial"/>
                <a:cs typeface="Arial"/>
              </a:rPr>
              <a:t>- log in using a Facebook or Twitter account,​</a:t>
            </a:r>
          </a:p>
          <a:p>
            <a:r>
              <a:rPr lang="en-US">
                <a:solidFill>
                  <a:srgbClr val="292934"/>
                </a:solidFill>
                <a:latin typeface="Arial"/>
                <a:cs typeface="Arial"/>
              </a:rPr>
              <a:t>- start playing without registering. </a:t>
            </a:r>
          </a:p>
        </p:txBody>
      </p:sp>
      <p:sp>
        <p:nvSpPr>
          <p:cNvPr id="4" name="Slide Number Placeholder 3"/>
          <p:cNvSpPr>
            <a:spLocks noGrp="1"/>
          </p:cNvSpPr>
          <p:nvPr>
            <p:ph type="sldNum" sz="quarter" idx="10"/>
          </p:nvPr>
        </p:nvSpPr>
        <p:spPr/>
        <p:txBody>
          <a:bodyPr/>
          <a:lstStyle/>
          <a:p>
            <a:fld id="{BA4CE9B3-E2FC-48A8-90E2-CFABECD346CB}" type="slidenum">
              <a:rPr lang="en-US"/>
              <a:t>7</a:t>
            </a:fld>
            <a:endParaRPr lang="en-US"/>
          </a:p>
        </p:txBody>
      </p:sp>
    </p:spTree>
    <p:extLst>
      <p:ext uri="{BB962C8B-B14F-4D97-AF65-F5344CB8AC3E}">
        <p14:creationId xmlns:p14="http://schemas.microsoft.com/office/powerpoint/2010/main" val="31001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2934"/>
                </a:solidFill>
                <a:latin typeface="Arial"/>
                <a:cs typeface="Arial"/>
              </a:rPr>
              <a:t>If the user chooses not to link the game to his/her Facebook/Twitter account, this will be the page he/she will be sent to.</a:t>
            </a:r>
          </a:p>
          <a:p>
            <a:r>
              <a:rPr lang="en-US">
                <a:solidFill>
                  <a:srgbClr val="292934"/>
                </a:solidFill>
                <a:latin typeface="Arial"/>
                <a:cs typeface="Arial"/>
              </a:rPr>
              <a:t>He/She will have to provide a username, an email address as well as a password in order to register.</a:t>
            </a:r>
          </a:p>
          <a:p>
            <a:r>
              <a:rPr lang="en-US">
                <a:solidFill>
                  <a:srgbClr val="292934"/>
                </a:solidFill>
                <a:latin typeface="Arial"/>
                <a:cs typeface="Arial"/>
              </a:rPr>
              <a:t>The user will also have the option to cancel the registration, and use any of the links to other pages in the navigation bar (on the left side).</a:t>
            </a:r>
          </a:p>
        </p:txBody>
      </p:sp>
      <p:sp>
        <p:nvSpPr>
          <p:cNvPr id="4" name="Slide Number Placeholder 3"/>
          <p:cNvSpPr>
            <a:spLocks noGrp="1"/>
          </p:cNvSpPr>
          <p:nvPr>
            <p:ph type="sldNum" sz="quarter" idx="10"/>
          </p:nvPr>
        </p:nvSpPr>
        <p:spPr/>
        <p:txBody>
          <a:bodyPr/>
          <a:lstStyle/>
          <a:p>
            <a:fld id="{BA4CE9B3-E2FC-48A8-90E2-CFABECD346CB}" type="slidenum">
              <a:rPr lang="en-US"/>
              <a:t>8</a:t>
            </a:fld>
            <a:endParaRPr lang="en-US"/>
          </a:p>
        </p:txBody>
      </p:sp>
    </p:spTree>
    <p:extLst>
      <p:ext uri="{BB962C8B-B14F-4D97-AF65-F5344CB8AC3E}">
        <p14:creationId xmlns:p14="http://schemas.microsoft.com/office/powerpoint/2010/main" val="422684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Once the user has registered, he/she will automatically be redirected to this page.</a:t>
            </a:r>
            <a:br>
              <a:rPr lang="en-US">
                <a:latin typeface="Calibri"/>
              </a:rPr>
            </a:br>
            <a:r>
              <a:rPr lang="en-US">
                <a:latin typeface="Calibri"/>
              </a:rPr>
              <a:t>This will be the profile page for users where they can add information about themselves as well as adding a profile picture.</a:t>
            </a:r>
          </a:p>
          <a:p>
            <a:r>
              <a:rPr lang="en-US">
                <a:latin typeface="Calibri"/>
              </a:rPr>
              <a:t>From this page they can view their high score, change their password or profile picture and invite their friends to come and play the game.</a:t>
            </a:r>
          </a:p>
        </p:txBody>
      </p:sp>
      <p:sp>
        <p:nvSpPr>
          <p:cNvPr id="4" name="Slide Number Placeholder 3"/>
          <p:cNvSpPr>
            <a:spLocks noGrp="1"/>
          </p:cNvSpPr>
          <p:nvPr>
            <p:ph type="sldNum" sz="quarter" idx="10"/>
          </p:nvPr>
        </p:nvSpPr>
        <p:spPr/>
        <p:txBody>
          <a:bodyPr/>
          <a:lstStyle/>
          <a:p>
            <a:fld id="{BA4CE9B3-E2FC-48A8-90E2-CFABECD346CB}" type="slidenum">
              <a:rPr lang="en-US"/>
              <a:t>9</a:t>
            </a:fld>
            <a:endParaRPr lang="en-US"/>
          </a:p>
        </p:txBody>
      </p:sp>
    </p:spTree>
    <p:extLst>
      <p:ext uri="{BB962C8B-B14F-4D97-AF65-F5344CB8AC3E}">
        <p14:creationId xmlns:p14="http://schemas.microsoft.com/office/powerpoint/2010/main" val="128221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F1FA7AC5-6045-4418-8E60-F48788734473}" type="datetimeFigureOut">
              <a:rPr lang="en-US" smtClean="0"/>
              <a:t>2/10/2016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8C71CAF9-4461-454A-B702-D536C37757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Llama Landmine</a:t>
            </a:r>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ToPlayFrame.png"/>
          <p:cNvPicPr>
            <a:picLocks noChangeAspect="1"/>
          </p:cNvPicPr>
          <p:nvPr/>
        </p:nvPicPr>
        <p:blipFill>
          <a:blip r:embed="rId3"/>
          <a:stretch>
            <a:fillRect/>
          </a:stretch>
        </p:blipFill>
        <p:spPr>
          <a:xfrm>
            <a:off x="1479550" y="484570"/>
            <a:ext cx="9231313" cy="6248018"/>
          </a:xfrm>
          <a:prstGeom prst="rect">
            <a:avLst/>
          </a:prstGeom>
        </p:spPr>
      </p:pic>
    </p:spTree>
    <p:extLst>
      <p:ext uri="{BB962C8B-B14F-4D97-AF65-F5344CB8AC3E}">
        <p14:creationId xmlns:p14="http://schemas.microsoft.com/office/powerpoint/2010/main" val="8018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GameFrame.png"/>
          <p:cNvPicPr>
            <a:picLocks noGrp="1" noChangeAspect="1"/>
          </p:cNvPicPr>
          <p:nvPr>
            <p:ph idx="1"/>
          </p:nvPr>
        </p:nvPicPr>
        <p:blipFill>
          <a:blip r:embed="rId3"/>
          <a:stretch>
            <a:fillRect/>
          </a:stretch>
        </p:blipFill>
        <p:spPr>
          <a:xfrm>
            <a:off x="1604469" y="460703"/>
            <a:ext cx="8947571" cy="6292193"/>
          </a:xfrm>
        </p:spPr>
      </p:pic>
    </p:spTree>
    <p:extLst>
      <p:ext uri="{BB962C8B-B14F-4D97-AF65-F5344CB8AC3E}">
        <p14:creationId xmlns:p14="http://schemas.microsoft.com/office/powerpoint/2010/main" val="35491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ameOver (1).png"/>
          <p:cNvPicPr>
            <a:picLocks noGrp="1" noChangeAspect="1"/>
          </p:cNvPicPr>
          <p:nvPr>
            <p:ph idx="1"/>
          </p:nvPr>
        </p:nvPicPr>
        <p:blipFill>
          <a:blip r:embed="rId3"/>
          <a:stretch>
            <a:fillRect/>
          </a:stretch>
        </p:blipFill>
        <p:spPr>
          <a:xfrm>
            <a:off x="1575204" y="474663"/>
            <a:ext cx="8885237" cy="6253271"/>
          </a:xfrm>
        </p:spPr>
      </p:pic>
    </p:spTree>
    <p:extLst>
      <p:ext uri="{BB962C8B-B14F-4D97-AF65-F5344CB8AC3E}">
        <p14:creationId xmlns:p14="http://schemas.microsoft.com/office/powerpoint/2010/main" val="158637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aderBoards.png"/>
          <p:cNvPicPr>
            <a:picLocks noChangeAspect="1"/>
          </p:cNvPicPr>
          <p:nvPr/>
        </p:nvPicPr>
        <p:blipFill>
          <a:blip r:embed="rId3"/>
          <a:stretch>
            <a:fillRect/>
          </a:stretch>
        </p:blipFill>
        <p:spPr>
          <a:xfrm>
            <a:off x="1553114" y="459061"/>
            <a:ext cx="9050360" cy="6303250"/>
          </a:xfrm>
          <a:prstGeom prst="rect">
            <a:avLst/>
          </a:prstGeom>
        </p:spPr>
      </p:pic>
    </p:spTree>
    <p:extLst>
      <p:ext uri="{BB962C8B-B14F-4D97-AF65-F5344CB8AC3E}">
        <p14:creationId xmlns:p14="http://schemas.microsoft.com/office/powerpoint/2010/main" val="115884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ite Map (1).png"/>
          <p:cNvPicPr>
            <a:picLocks noGrp="1" noChangeAspect="1"/>
          </p:cNvPicPr>
          <p:nvPr>
            <p:ph idx="1"/>
          </p:nvPr>
        </p:nvPicPr>
        <p:blipFill>
          <a:blip r:embed="rId3"/>
          <a:stretch>
            <a:fillRect/>
          </a:stretch>
        </p:blipFill>
        <p:spPr>
          <a:xfrm>
            <a:off x="1587340" y="573280"/>
            <a:ext cx="9282229" cy="5761350"/>
          </a:xfrm>
        </p:spPr>
      </p:pic>
      <p:sp>
        <p:nvSpPr>
          <p:cNvPr id="2" name="Title 1"/>
          <p:cNvSpPr>
            <a:spLocks noGrp="1"/>
          </p:cNvSpPr>
          <p:nvPr>
            <p:ph type="title"/>
          </p:nvPr>
        </p:nvSpPr>
        <p:spPr/>
        <p:txBody>
          <a:bodyPr/>
          <a:lstStyle/>
          <a:p>
            <a:r>
              <a:rPr lang="en-US" dirty="0"/>
              <a:t>Site Map</a:t>
            </a:r>
          </a:p>
        </p:txBody>
      </p:sp>
    </p:spTree>
    <p:extLst>
      <p:ext uri="{BB962C8B-B14F-4D97-AF65-F5344CB8AC3E}">
        <p14:creationId xmlns:p14="http://schemas.microsoft.com/office/powerpoint/2010/main" val="2408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382" y="2166937"/>
            <a:ext cx="5795224" cy="2552700"/>
          </a:xfrm>
        </p:spPr>
        <p:txBody>
          <a:bodyPr/>
          <a:lstStyle/>
          <a:p>
            <a:r>
              <a:rPr lang="en-US" dirty="0"/>
              <a:t>Thank you for listening.</a:t>
            </a:r>
          </a:p>
        </p:txBody>
      </p:sp>
    </p:spTree>
    <p:extLst>
      <p:ext uri="{BB962C8B-B14F-4D97-AF65-F5344CB8AC3E}">
        <p14:creationId xmlns:p14="http://schemas.microsoft.com/office/powerpoint/2010/main" val="227113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36" y="562707"/>
            <a:ext cx="10704121" cy="582805"/>
          </a:xfrm>
        </p:spPr>
        <p:txBody>
          <a:bodyPr>
            <a:normAutofit fontScale="90000"/>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GB" dirty="0"/>
              <a:t>A twist on the classic game 'Minesweeper'</a:t>
            </a:r>
            <a:endParaRPr lang="en-US" dirty="0"/>
          </a:p>
          <a:p>
            <a:r>
              <a:rPr lang="en-GB" dirty="0"/>
              <a:t>A short game designed for people looking to kill time</a:t>
            </a:r>
          </a:p>
          <a:p>
            <a:r>
              <a:rPr lang="en-GB" dirty="0"/>
              <a:t>Minesweeper is no longer used in Windows systems and so holds a nostalgic appeal</a:t>
            </a:r>
          </a:p>
          <a:p>
            <a:endParaRPr lang="en-GB" dirty="0"/>
          </a:p>
          <a:p>
            <a:r>
              <a:rPr lang="en-GB" dirty="0">
                <a:latin typeface="Arial"/>
              </a:rPr>
              <a:t>Players are now tasked with finding Llamas as well as avoiding mines</a:t>
            </a:r>
            <a:r>
              <a:rPr lang="en-US" dirty="0">
                <a:latin typeface="Arial"/>
              </a:rPr>
              <a:t> </a:t>
            </a:r>
            <a:endParaRPr lang="en-GB" dirty="0">
              <a:latin typeface="Arial"/>
            </a:endParaRPr>
          </a:p>
          <a:p>
            <a:r>
              <a:rPr lang="en-GB" dirty="0">
                <a:latin typeface="Arial"/>
              </a:rPr>
              <a:t>When clicking on an empty field the player will be told if there are any llamas or mines in the tiles surrounding</a:t>
            </a:r>
            <a:r>
              <a:rPr lang="en-US" dirty="0">
                <a:latin typeface="Arial"/>
              </a:rPr>
              <a:t>  </a:t>
            </a:r>
            <a:endParaRPr lang="en-GB" dirty="0">
              <a:latin typeface="Arial"/>
            </a:endParaRPr>
          </a:p>
          <a:p>
            <a:r>
              <a:rPr lang="en-GB" dirty="0">
                <a:latin typeface="Arial"/>
              </a:rPr>
              <a:t>Once the player reaches 'Game Over', they will be shown the Leader board and prompted to challenge their friends</a:t>
            </a:r>
          </a:p>
        </p:txBody>
      </p:sp>
    </p:spTree>
    <p:extLst>
      <p:ext uri="{BB962C8B-B14F-4D97-AF65-F5344CB8AC3E}">
        <p14:creationId xmlns:p14="http://schemas.microsoft.com/office/powerpoint/2010/main" val="285811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in4.ad.dcs.gla.ac.uk\it15\homes\2226246w\Downloads\High Level Architecture (1).png"/>
          <p:cNvPicPr>
            <a:picLocks noChangeAspect="1" noChangeArrowheads="1"/>
          </p:cNvPicPr>
          <p:nvPr/>
        </p:nvPicPr>
        <p:blipFill>
          <a:blip r:embed="rId3">
            <a:extLst>
              <a:ext uri="{28A0092B-C50C-407E-A947-70E740481C1C}">
                <a14:useLocalDpi xmlns:a14="http://schemas.microsoft.com/office/drawing/2010/main" val="0"/>
              </a:ext>
            </a:extLst>
          </a:blip>
          <a:srcRect l="15" t="251" r="-15" b="21610"/>
          <a:stretch>
            <a:fillRect/>
          </a:stretch>
        </p:blipFill>
        <p:spPr bwMode="auto">
          <a:xfrm>
            <a:off x="1141658" y="749624"/>
            <a:ext cx="9799849" cy="48637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29936" y="552659"/>
            <a:ext cx="10694073" cy="602901"/>
          </a:xfrm>
        </p:spPr>
        <p:txBody>
          <a:bodyPr>
            <a:normAutofit fontScale="90000"/>
          </a:bodyPr>
          <a:lstStyle/>
          <a:p>
            <a:r>
              <a:rPr lang="en-GB" dirty="0"/>
              <a:t>High Level Architecture</a:t>
            </a:r>
          </a:p>
        </p:txBody>
      </p:sp>
    </p:spTree>
    <p:extLst>
      <p:ext uri="{BB962C8B-B14F-4D97-AF65-F5344CB8AC3E}">
        <p14:creationId xmlns:p14="http://schemas.microsoft.com/office/powerpoint/2010/main" val="386477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562708"/>
            <a:ext cx="10693729" cy="582804"/>
          </a:xfrm>
        </p:spPr>
        <p:txBody>
          <a:bodyPr>
            <a:normAutofit fontScale="90000"/>
          </a:bodyPr>
          <a:lstStyle/>
          <a:p>
            <a:r>
              <a:rPr lang="en-GB" dirty="0"/>
              <a:t>E-R Diagram</a:t>
            </a:r>
          </a:p>
        </p:txBody>
      </p:sp>
      <p:pic>
        <p:nvPicPr>
          <p:cNvPr id="3" name="Picture 2" descr="LL_ERDiagram (1).png"/>
          <p:cNvPicPr>
            <a:picLocks noChangeAspect="1"/>
          </p:cNvPicPr>
          <p:nvPr/>
        </p:nvPicPr>
        <p:blipFill>
          <a:blip r:embed="rId3"/>
          <a:srcRect l="13801" t="10687" r="13877" b="44485"/>
          <a:stretch>
            <a:fillRect/>
          </a:stretch>
        </p:blipFill>
        <p:spPr>
          <a:xfrm>
            <a:off x="686524" y="1806795"/>
            <a:ext cx="7099278" cy="3877715"/>
          </a:xfrm>
          <a:prstGeom prst="rect">
            <a:avLst/>
          </a:prstGeom>
        </p:spPr>
      </p:pic>
      <p:pic>
        <p:nvPicPr>
          <p:cNvPr id="5" name="Picture 4" descr="LL_ERDiagram (1).png"/>
          <p:cNvPicPr>
            <a:picLocks noChangeAspect="1"/>
          </p:cNvPicPr>
          <p:nvPr/>
        </p:nvPicPr>
        <p:blipFill>
          <a:blip r:embed="rId3"/>
          <a:srcRect l="61721" t="54421" r="6723" b="19003"/>
          <a:stretch>
            <a:fillRect/>
          </a:stretch>
        </p:blipFill>
        <p:spPr>
          <a:xfrm>
            <a:off x="7553066" y="3324882"/>
            <a:ext cx="3521500" cy="2530858"/>
          </a:xfrm>
          <a:prstGeom prst="rect">
            <a:avLst/>
          </a:prstGeom>
        </p:spPr>
      </p:pic>
      <p:pic>
        <p:nvPicPr>
          <p:cNvPr id="6" name="Picture 5" descr="LL_ERDiagram (2).png"/>
          <p:cNvPicPr>
            <a:picLocks noChangeAspect="1"/>
          </p:cNvPicPr>
          <p:nvPr/>
        </p:nvPicPr>
        <p:blipFill>
          <a:blip r:embed="rId4"/>
          <a:srcRect l="7677" t="54840" r="57607" b="13029"/>
          <a:stretch>
            <a:fillRect/>
          </a:stretch>
        </p:blipFill>
        <p:spPr>
          <a:xfrm>
            <a:off x="7640638" y="1090124"/>
            <a:ext cx="3305861" cy="2602401"/>
          </a:xfrm>
          <a:prstGeom prst="rect">
            <a:avLst/>
          </a:prstGeom>
        </p:spPr>
      </p:pic>
    </p:spTree>
    <p:extLst>
      <p:ext uri="{BB962C8B-B14F-4D97-AF65-F5344CB8AC3E}">
        <p14:creationId xmlns:p14="http://schemas.microsoft.com/office/powerpoint/2010/main" val="222192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Personas (1)</a:t>
            </a:r>
          </a:p>
        </p:txBody>
      </p:sp>
      <p:sp>
        <p:nvSpPr>
          <p:cNvPr id="4" name="TextBox 3"/>
          <p:cNvSpPr txBox="1"/>
          <p:nvPr/>
        </p:nvSpPr>
        <p:spPr>
          <a:xfrm>
            <a:off x="1855788" y="1600200"/>
            <a:ext cx="2785124" cy="830263"/>
          </a:xfrm>
          <a:prstGeom prst="rect">
            <a:avLst/>
          </a:prstGeom>
        </p:spPr>
        <p:style>
          <a:lnRef idx="3">
            <a:schemeClr val="lt1"/>
          </a:lnRef>
          <a:fillRef idx="1">
            <a:schemeClr val="accent6"/>
          </a:fillRef>
          <a:effectRef idx="1">
            <a:schemeClr val="accent6"/>
          </a:effectRef>
          <a:fontRef idx="minor">
            <a:schemeClr val="lt1"/>
          </a:fontRef>
        </p:style>
        <p:txBody>
          <a:bodyPr wrap="square" rtlCol="0" anchor="t">
            <a:spAutoFit/>
          </a:bodyPr>
          <a:lstStyle/>
          <a:p>
            <a:pPr algn="ctr"/>
            <a:r>
              <a:rPr lang="en-US" sz="2400" b="1" dirty="0">
                <a:solidFill>
                  <a:srgbClr val="FFFFFF"/>
                </a:solidFill>
                <a:latin typeface="Georgia" charset="0"/>
              </a:rPr>
              <a:t>Garry Unknown</a:t>
            </a:r>
            <a:br>
              <a:rPr lang="en-US" b="1" dirty="0">
                <a:solidFill>
                  <a:srgbClr val="FFFFFF"/>
                </a:solidFill>
                <a:latin typeface="Georgia" charset="0"/>
              </a:rPr>
            </a:br>
            <a:r>
              <a:rPr lang="en-US" sz="2400" b="1" dirty="0">
                <a:solidFill>
                  <a:srgbClr val="FFFFFF"/>
                </a:solidFill>
                <a:latin typeface="Georgia" charset="0"/>
              </a:rPr>
              <a:t> </a:t>
            </a:r>
            <a:r>
              <a:rPr lang="en-US" sz="2400" b="1" dirty="0">
                <a:solidFill>
                  <a:srgbClr val="000000"/>
                </a:solidFill>
                <a:latin typeface="Georgia" charset="0"/>
              </a:rPr>
              <a:t>Unemployed</a:t>
            </a:r>
            <a:endParaRPr lang="en-US" sz="2400" dirty="0">
              <a:latin typeface="Georgia" charset="0"/>
            </a:endParaRPr>
          </a:p>
        </p:txBody>
      </p:sp>
      <p:pic>
        <p:nvPicPr>
          <p:cNvPr id="5" name="Picture 4"/>
          <p:cNvPicPr>
            <a:picLocks noChangeAspect="1"/>
          </p:cNvPicPr>
          <p:nvPr/>
        </p:nvPicPr>
        <p:blipFill>
          <a:blip r:embed="rId3"/>
          <a:stretch>
            <a:fillRect/>
          </a:stretch>
        </p:blipFill>
        <p:spPr>
          <a:xfrm>
            <a:off x="1884363" y="2397125"/>
            <a:ext cx="2722238" cy="3894138"/>
          </a:xfrm>
          <a:prstGeom prst="rect">
            <a:avLst/>
          </a:prstGeom>
        </p:spPr>
      </p:pic>
      <p:sp>
        <p:nvSpPr>
          <p:cNvPr id="7" name="TextBox 6"/>
          <p:cNvSpPr txBox="1"/>
          <p:nvPr/>
        </p:nvSpPr>
        <p:spPr>
          <a:xfrm>
            <a:off x="5433134" y="2121885"/>
            <a:ext cx="6159953" cy="2985433"/>
          </a:xfrm>
          <a:prstGeom prst="rect">
            <a:avLst/>
          </a:prstGeom>
        </p:spPr>
        <p:txBody>
          <a:bodyPr wrap="square" rtlCol="0" anchor="t">
            <a:spAutoFit/>
          </a:bodyPr>
          <a:lstStyle/>
          <a:p>
            <a:pPr algn="ctr"/>
            <a:r>
              <a:rPr lang="en-US" dirty="0">
                <a:solidFill>
                  <a:srgbClr val="D16349"/>
                </a:solidFill>
                <a:latin typeface="Wingdings 2" charset="0"/>
                <a:sym typeface="Wingdings 2" charset="0"/>
              </a:rPr>
              <a:t> </a:t>
            </a:r>
            <a:r>
              <a:rPr lang="en-US" dirty="0">
                <a:solidFill>
                  <a:srgbClr val="000000"/>
                </a:solidFill>
                <a:latin typeface="Arial"/>
              </a:rPr>
              <a:t>General Description</a:t>
            </a:r>
          </a:p>
          <a:p>
            <a:pPr algn="just"/>
            <a:endParaRPr lang="en-US" dirty="0">
              <a:solidFill>
                <a:srgbClr val="000000"/>
              </a:solidFill>
              <a:latin typeface="Arial"/>
            </a:endParaRPr>
          </a:p>
          <a:p>
            <a:pPr algn="just"/>
            <a:r>
              <a:rPr lang="en-US" sz="1400" dirty="0">
                <a:solidFill>
                  <a:srgbClr val="000000"/>
                </a:solidFill>
                <a:latin typeface="Arial"/>
              </a:rPr>
              <a:t>Garry is unemployed. After he got his undergraduate degree, he got hired by a bank, but he quickly like he was wasting his life. So he realized that he wanted more from his life. So he decided to travel around the world. </a:t>
            </a:r>
          </a:p>
          <a:p>
            <a:pPr algn="just"/>
            <a:endParaRPr lang="en-US" sz="1400" dirty="0">
              <a:solidFill>
                <a:srgbClr val="000000"/>
              </a:solidFill>
              <a:latin typeface="Arial"/>
            </a:endParaRPr>
          </a:p>
          <a:p>
            <a:pPr algn="just"/>
            <a:r>
              <a:rPr lang="en-US" sz="1400" dirty="0">
                <a:solidFill>
                  <a:srgbClr val="000000"/>
                </a:solidFill>
                <a:latin typeface="Arial"/>
              </a:rPr>
              <a:t>Ever since he visited Peru, he's been in love with llamas. He jumps on every occasion he gets to interact with llamas, whether they are real or not. Particularly, he enjoys reading and making memes, as well as playing games involving them. He also shares any picture of llama he can find on his Facebook wall and Twitter feed.</a:t>
            </a:r>
            <a:r>
              <a:rPr lang="en-US" dirty="0">
                <a:solidFill>
                  <a:srgbClr val="000000"/>
                </a:solidFill>
                <a:latin typeface="Georgia"/>
              </a:rPr>
              <a:t> </a:t>
            </a:r>
          </a:p>
          <a:p>
            <a:pPr algn="ctr"/>
            <a:endParaRPr lang="en-US" dirty="0"/>
          </a:p>
        </p:txBody>
      </p:sp>
    </p:spTree>
    <p:extLst>
      <p:ext uri="{BB962C8B-B14F-4D97-AF65-F5344CB8AC3E}">
        <p14:creationId xmlns:p14="http://schemas.microsoft.com/office/powerpoint/2010/main" val="230496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Personas (2)</a:t>
            </a:r>
          </a:p>
        </p:txBody>
      </p:sp>
      <p:sp>
        <p:nvSpPr>
          <p:cNvPr id="6" name="TextBox 5"/>
          <p:cNvSpPr txBox="1"/>
          <p:nvPr/>
        </p:nvSpPr>
        <p:spPr>
          <a:xfrm>
            <a:off x="1855113" y="1598555"/>
            <a:ext cx="2785124" cy="830997"/>
          </a:xfrm>
          <a:prstGeom prst="rect">
            <a:avLst/>
          </a:prstGeom>
        </p:spPr>
        <p:style>
          <a:lnRef idx="3">
            <a:schemeClr val="lt1"/>
          </a:lnRef>
          <a:fillRef idx="1">
            <a:schemeClr val="accent6"/>
          </a:fillRef>
          <a:effectRef idx="1">
            <a:schemeClr val="accent6"/>
          </a:effectRef>
          <a:fontRef idx="minor">
            <a:schemeClr val="lt1"/>
          </a:fontRef>
        </p:style>
        <p:txBody>
          <a:bodyPr wrap="square" rtlCol="0" anchor="t">
            <a:spAutoFit/>
          </a:bodyPr>
          <a:lstStyle/>
          <a:p>
            <a:pPr algn="ctr"/>
            <a:r>
              <a:rPr lang="en-US" sz="2400" b="1" dirty="0">
                <a:solidFill>
                  <a:srgbClr val="FFFFFF"/>
                </a:solidFill>
                <a:latin typeface="Georgia" charset="0"/>
              </a:rPr>
              <a:t>Jane Smith</a:t>
            </a:r>
          </a:p>
          <a:p>
            <a:pPr algn="ctr"/>
            <a:r>
              <a:rPr lang="en-US" sz="2400" b="1" dirty="0">
                <a:solidFill>
                  <a:srgbClr val="000000"/>
                </a:solidFill>
                <a:latin typeface="Georgia" charset="0"/>
              </a:rPr>
              <a:t>Student</a:t>
            </a:r>
          </a:p>
        </p:txBody>
      </p:sp>
      <p:sp>
        <p:nvSpPr>
          <p:cNvPr id="8" name="TextBox 7"/>
          <p:cNvSpPr txBox="1"/>
          <p:nvPr/>
        </p:nvSpPr>
        <p:spPr>
          <a:xfrm>
            <a:off x="4973638" y="1598613"/>
            <a:ext cx="6892442" cy="3908762"/>
          </a:xfrm>
          <a:prstGeom prst="rect">
            <a:avLst/>
          </a:prstGeom>
        </p:spPr>
        <p:txBody>
          <a:bodyPr wrap="square" rtlCol="0" anchor="t">
            <a:spAutoFit/>
          </a:bodyPr>
          <a:lstStyle/>
          <a:p>
            <a:pPr algn="ctr"/>
            <a:r>
              <a:rPr lang="en-US" sz="1400" dirty="0">
                <a:solidFill>
                  <a:srgbClr val="D16349"/>
                </a:solidFill>
                <a:latin typeface="Wingdings 2" charset="0"/>
                <a:sym typeface="Wingdings 2" charset="0"/>
              </a:rPr>
              <a:t></a:t>
            </a:r>
            <a:r>
              <a:rPr lang="en-US" sz="2000" dirty="0">
                <a:solidFill>
                  <a:srgbClr val="D16349"/>
                </a:solidFill>
                <a:latin typeface="Wingdings 2" charset="0"/>
                <a:sym typeface="Wingdings 2" charset="0"/>
              </a:rPr>
              <a:t> </a:t>
            </a:r>
            <a:r>
              <a:rPr lang="en-US" sz="2000" dirty="0">
                <a:solidFill>
                  <a:srgbClr val="000000"/>
                </a:solidFill>
                <a:latin typeface="Arial"/>
              </a:rPr>
              <a:t>General Description</a:t>
            </a:r>
          </a:p>
          <a:p>
            <a:pPr algn="just"/>
            <a:endParaRPr lang="en-US" dirty="0">
              <a:solidFill>
                <a:srgbClr val="000000"/>
              </a:solidFill>
              <a:latin typeface="Arial"/>
            </a:endParaRPr>
          </a:p>
          <a:p>
            <a:pPr algn="just"/>
            <a:r>
              <a:rPr lang="en-US" sz="1400" dirty="0">
                <a:solidFill>
                  <a:srgbClr val="000000"/>
                </a:solidFill>
                <a:latin typeface="Arial" charset="0"/>
              </a:rPr>
              <a:t>Jane is an undergraduate student studying English at the University of Glasgow. She works a part-time job in a bar and so doesn’t have a large amount of free time between her studies and her job. This means she’s really only interested in small and short games. </a:t>
            </a:r>
          </a:p>
          <a:p>
            <a:pPr algn="just"/>
            <a:endParaRPr lang="en-US" dirty="0">
              <a:solidFill>
                <a:srgbClr val="000000"/>
              </a:solidFill>
              <a:latin typeface="Arial" charset="0"/>
            </a:endParaRPr>
          </a:p>
          <a:p>
            <a:pPr algn="just"/>
            <a:r>
              <a:rPr lang="en-US" sz="1400" dirty="0">
                <a:solidFill>
                  <a:srgbClr val="000000"/>
                </a:solidFill>
                <a:latin typeface="Arial" charset="0"/>
              </a:rPr>
              <a:t>She grew up playing games on her Windows PC’s like Solitaire and Minesweeper. During her free time between studies she likes to occasionally go back to playing these. However, her new laptop uses Windows 10 and doesn’t have minesweeper anymore. She is now looking for ways to play Minesweeper again but is open to playing slightly different styles of the game.</a:t>
            </a:r>
          </a:p>
          <a:p>
            <a:pPr algn="just"/>
            <a:endParaRPr lang="en-US" dirty="0">
              <a:solidFill>
                <a:srgbClr val="000000"/>
              </a:solidFill>
              <a:latin typeface="Arial"/>
            </a:endParaRPr>
          </a:p>
          <a:p>
            <a:pPr algn="just"/>
            <a:endParaRPr lang="en-US" dirty="0">
              <a:solidFill>
                <a:srgbClr val="000000"/>
              </a:solidFill>
              <a:latin typeface="Arial"/>
            </a:endParaRPr>
          </a:p>
          <a:p>
            <a:pPr algn="just"/>
            <a:r>
              <a:rPr lang="en-US" sz="1400" dirty="0">
                <a:solidFill>
                  <a:srgbClr val="000000"/>
                </a:solidFill>
                <a:latin typeface="Arial"/>
              </a:rPr>
              <a:t> </a:t>
            </a:r>
            <a:r>
              <a:rPr lang="en-US" sz="1100" dirty="0">
                <a:solidFill>
                  <a:srgbClr val="000000"/>
                </a:solidFill>
                <a:latin typeface="Arial"/>
              </a:rPr>
              <a:t> </a:t>
            </a:r>
            <a:r>
              <a:rPr lang="en-US" sz="1400" dirty="0">
                <a:solidFill>
                  <a:srgbClr val="000000"/>
                </a:solidFill>
                <a:latin typeface="Georgia"/>
              </a:rPr>
              <a:t> </a:t>
            </a:r>
          </a:p>
          <a:p>
            <a:pPr algn="ctr"/>
            <a:endParaRPr lang="en-US" dirty="0"/>
          </a:p>
        </p:txBody>
      </p:sp>
      <p:pic>
        <p:nvPicPr>
          <p:cNvPr id="3" name="Picture 2" descr="woman-977020_960_720.jpg"/>
          <p:cNvPicPr>
            <a:picLocks noChangeAspect="1"/>
          </p:cNvPicPr>
          <p:nvPr/>
        </p:nvPicPr>
        <p:blipFill>
          <a:blip r:embed="rId3"/>
          <a:stretch>
            <a:fillRect/>
          </a:stretch>
        </p:blipFill>
        <p:spPr>
          <a:xfrm>
            <a:off x="1883868" y="2418064"/>
            <a:ext cx="2743200" cy="1800225"/>
          </a:xfrm>
          <a:prstGeom prst="rect">
            <a:avLst/>
          </a:prstGeom>
        </p:spPr>
      </p:pic>
    </p:spTree>
    <p:extLst>
      <p:ext uri="{BB962C8B-B14F-4D97-AF65-F5344CB8AC3E}">
        <p14:creationId xmlns:p14="http://schemas.microsoft.com/office/powerpoint/2010/main" val="204632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ireframe A.png"/>
          <p:cNvPicPr>
            <a:picLocks noChangeAspect="1"/>
          </p:cNvPicPr>
          <p:nvPr/>
        </p:nvPicPr>
        <p:blipFill>
          <a:blip r:embed="rId3"/>
          <a:stretch>
            <a:fillRect/>
          </a:stretch>
        </p:blipFill>
        <p:spPr>
          <a:xfrm>
            <a:off x="1584325" y="492125"/>
            <a:ext cx="8999538" cy="6272815"/>
          </a:xfrm>
          <a:prstGeom prst="rect">
            <a:avLst/>
          </a:prstGeom>
        </p:spPr>
      </p:pic>
    </p:spTree>
    <p:extLst>
      <p:ext uri="{BB962C8B-B14F-4D97-AF65-F5344CB8AC3E}">
        <p14:creationId xmlns:p14="http://schemas.microsoft.com/office/powerpoint/2010/main" val="320597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reateProfileFrame.png"/>
          <p:cNvPicPr>
            <a:picLocks noChangeAspect="1"/>
          </p:cNvPicPr>
          <p:nvPr/>
        </p:nvPicPr>
        <p:blipFill>
          <a:blip r:embed="rId3"/>
          <a:stretch>
            <a:fillRect/>
          </a:stretch>
        </p:blipFill>
        <p:spPr>
          <a:xfrm>
            <a:off x="1620838" y="495300"/>
            <a:ext cx="8990154" cy="6265863"/>
          </a:xfrm>
          <a:prstGeom prst="rect">
            <a:avLst/>
          </a:prstGeom>
        </p:spPr>
      </p:pic>
    </p:spTree>
    <p:extLst>
      <p:ext uri="{BB962C8B-B14F-4D97-AF65-F5344CB8AC3E}">
        <p14:creationId xmlns:p14="http://schemas.microsoft.com/office/powerpoint/2010/main" val="390882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file Page.png"/>
          <p:cNvPicPr>
            <a:picLocks noGrp="1" noChangeAspect="1"/>
          </p:cNvPicPr>
          <p:nvPr>
            <p:ph idx="1"/>
          </p:nvPr>
        </p:nvPicPr>
        <p:blipFill>
          <a:blip r:embed="rId3"/>
          <a:stretch>
            <a:fillRect/>
          </a:stretch>
        </p:blipFill>
        <p:spPr>
          <a:xfrm>
            <a:off x="1506538" y="494424"/>
            <a:ext cx="8966200" cy="6238164"/>
          </a:xfrm>
        </p:spPr>
      </p:pic>
    </p:spTree>
    <p:extLst>
      <p:ext uri="{BB962C8B-B14F-4D97-AF65-F5344CB8AC3E}">
        <p14:creationId xmlns:p14="http://schemas.microsoft.com/office/powerpoint/2010/main" val="456954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18</TotalTime>
  <Words>112</Words>
  <Application>Microsoft Office PowerPoint</Application>
  <PresentationFormat>Widescreen</PresentationFormat>
  <Paragraphs>20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Llama Landmine</vt:lpstr>
      <vt:lpstr>Introduction</vt:lpstr>
      <vt:lpstr>High Level Architecture</vt:lpstr>
      <vt:lpstr>E-R Diagram</vt:lpstr>
      <vt:lpstr>User Personas (1)</vt:lpstr>
      <vt:lpstr>User Personas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2226246w</cp:lastModifiedBy>
  <cp:revision>27</cp:revision>
  <dcterms:created xsi:type="dcterms:W3CDTF">2012-07-27T01:16:44Z</dcterms:created>
  <dcterms:modified xsi:type="dcterms:W3CDTF">2016-02-10T11:50:46Z</dcterms:modified>
</cp:coreProperties>
</file>