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359D265-7D3E-4945-90FF-9A212E9CFD4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C1865D6-3BB7-4BAF-9375-474D2CC4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31195"/>
      </p:ext>
    </p:extLst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D265-7D3E-4945-90FF-9A212E9CFD4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65D6-3BB7-4BAF-9375-474D2CC4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76385"/>
      </p:ext>
    </p:extLst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D265-7D3E-4945-90FF-9A212E9CFD4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65D6-3BB7-4BAF-9375-474D2CC4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59932"/>
      </p:ext>
    </p:extLst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D265-7D3E-4945-90FF-9A212E9CFD4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65D6-3BB7-4BAF-9375-474D2CC4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47665"/>
      </p:ext>
    </p:extLst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D265-7D3E-4945-90FF-9A212E9CFD4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65D6-3BB7-4BAF-9375-474D2CC4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52874"/>
      </p:ext>
    </p:extLst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D265-7D3E-4945-90FF-9A212E9CFD4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65D6-3BB7-4BAF-9375-474D2CC4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35238"/>
      </p:ext>
    </p:extLst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D265-7D3E-4945-90FF-9A212E9CFD4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65D6-3BB7-4BAF-9375-474D2CC4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92981"/>
      </p:ext>
    </p:extLst>
  </p:cSld>
  <p:clrMapOvr>
    <a:masterClrMapping/>
  </p:clrMapOvr>
  <p:transition spd="slow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D265-7D3E-4945-90FF-9A212E9CFD4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65D6-3BB7-4BAF-9375-474D2CC4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3719"/>
      </p:ext>
    </p:extLst>
  </p:cSld>
  <p:clrMapOvr>
    <a:masterClrMapping/>
  </p:clrMapOvr>
  <p:transition spd="slow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D265-7D3E-4945-90FF-9A212E9CFD4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65D6-3BB7-4BAF-9375-474D2CC4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90921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D265-7D3E-4945-90FF-9A212E9CFD4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65D6-3BB7-4BAF-9375-474D2CC4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24612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D265-7D3E-4945-90FF-9A212E9CFD4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65D6-3BB7-4BAF-9375-474D2CC4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52091"/>
      </p:ext>
    </p:extLst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D265-7D3E-4945-90FF-9A212E9CFD4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65D6-3BB7-4BAF-9375-474D2CC4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413"/>
      </p:ext>
    </p:extLst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D265-7D3E-4945-90FF-9A212E9CFD4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65D6-3BB7-4BAF-9375-474D2CC4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25513"/>
      </p:ext>
    </p:extLst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D265-7D3E-4945-90FF-9A212E9CFD4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65D6-3BB7-4BAF-9375-474D2CC4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90166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D265-7D3E-4945-90FF-9A212E9CFD4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65D6-3BB7-4BAF-9375-474D2CC4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91368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D265-7D3E-4945-90FF-9A212E9CFD4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65D6-3BB7-4BAF-9375-474D2CC4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28619"/>
      </p:ext>
    </p:extLst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D265-7D3E-4945-90FF-9A212E9CFD4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65D6-3BB7-4BAF-9375-474D2CC4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98600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359D265-7D3E-4945-90FF-9A212E9CFD4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C1865D6-3BB7-4BAF-9375-474D2CC4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5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transition spd="slow"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D967-0FAC-4D20-9907-6B2177666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Heart Disease 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63D91-7E49-43FA-B841-1C6FBF6FB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taken to clean and understand dataset prior to modeling to predict Heart Disease</a:t>
            </a:r>
          </a:p>
        </p:txBody>
      </p:sp>
    </p:spTree>
    <p:extLst>
      <p:ext uri="{BB962C8B-B14F-4D97-AF65-F5344CB8AC3E}">
        <p14:creationId xmlns:p14="http://schemas.microsoft.com/office/powerpoint/2010/main" val="3943116741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FCE5-8097-42AA-94B7-F5CE13B5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7A60-0276-4042-931D-50B6494B5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use survey information to predict whether an individual will experience heart disease</a:t>
            </a:r>
          </a:p>
          <a:p>
            <a:r>
              <a:rPr lang="en-US" dirty="0"/>
              <a:t>Heart Disease is the leading cause of death in the United States</a:t>
            </a:r>
          </a:p>
          <a:p>
            <a:pPr lvl="1"/>
            <a:r>
              <a:rPr lang="en-US" dirty="0"/>
              <a:t>If we can accurately predict heart disease occurrence, the information and/or model can be used by medical professionals to intervene in higher risk individuals</a:t>
            </a:r>
          </a:p>
        </p:txBody>
      </p:sp>
    </p:spTree>
    <p:extLst>
      <p:ext uri="{BB962C8B-B14F-4D97-AF65-F5344CB8AC3E}">
        <p14:creationId xmlns:p14="http://schemas.microsoft.com/office/powerpoint/2010/main" val="3341024522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00F2-4213-4E6A-B63A-3B017716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77DD2-2EA6-490B-B390-13913D657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701681"/>
            <a:ext cx="5185873" cy="3638763"/>
          </a:xfrm>
        </p:spPr>
        <p:txBody>
          <a:bodyPr>
            <a:normAutofit fontScale="92500"/>
          </a:bodyPr>
          <a:lstStyle/>
          <a:p>
            <a:r>
              <a:rPr lang="en-US" dirty="0"/>
              <a:t>Dataset formed using survey responses from the Behavioral Risk Factor Surveillance System operated by the Center for Disease Control</a:t>
            </a:r>
          </a:p>
          <a:p>
            <a:pPr lvl="1"/>
            <a:r>
              <a:rPr lang="en-US" dirty="0"/>
              <a:t>Important to note that these responses are self-reported by individuals, not clinically measured</a:t>
            </a:r>
          </a:p>
          <a:p>
            <a:pPr lvl="1"/>
            <a:r>
              <a:rPr lang="en-US" dirty="0"/>
              <a:t>Using self-reported metrics can help to identify high risk individuals earlier, vastly decreasing their risk of cardiovascular events</a:t>
            </a:r>
          </a:p>
          <a:p>
            <a:r>
              <a:rPr lang="en-US" dirty="0"/>
              <a:t>Collected in 2015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DBE49-BC91-4778-B42E-CD11A8D079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Original dataset contained 253,690 rows and 22 columns</a:t>
            </a:r>
          </a:p>
          <a:p>
            <a:pPr lvl="1"/>
            <a:r>
              <a:rPr lang="en-US" dirty="0"/>
              <a:t>Each row contains the survey responses from an individual</a:t>
            </a:r>
          </a:p>
          <a:p>
            <a:pPr lvl="2"/>
            <a:r>
              <a:rPr lang="en-US" dirty="0"/>
              <a:t>For the sake of modeling, we utilized a random 100,000 sample from our dataset</a:t>
            </a:r>
          </a:p>
          <a:p>
            <a:pPr lvl="1"/>
            <a:r>
              <a:rPr lang="en-US" dirty="0"/>
              <a:t>Each column contains responses to specific survey questions</a:t>
            </a:r>
          </a:p>
          <a:p>
            <a:pPr lvl="2"/>
            <a:r>
              <a:rPr lang="en-US" dirty="0"/>
              <a:t>Including age, sex, income, health metrics such as blood pressure or cholesterol, smoking, diabetes, and individual reported general, physical, and mental health scores</a:t>
            </a:r>
          </a:p>
        </p:txBody>
      </p:sp>
    </p:spTree>
    <p:extLst>
      <p:ext uri="{BB962C8B-B14F-4D97-AF65-F5344CB8AC3E}">
        <p14:creationId xmlns:p14="http://schemas.microsoft.com/office/powerpoint/2010/main" val="84998008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7264-0BEB-4AC6-A888-F9D688E3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92475-FEF2-4736-899F-0898AE2DD0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 null values to impute</a:t>
            </a:r>
          </a:p>
          <a:p>
            <a:r>
              <a:rPr lang="en-US" dirty="0"/>
              <a:t>All data are properly formatted floats</a:t>
            </a:r>
          </a:p>
          <a:p>
            <a:r>
              <a:rPr lang="en-US" dirty="0"/>
              <a:t>6067 duplicated rows</a:t>
            </a:r>
          </a:p>
          <a:p>
            <a:pPr lvl="1"/>
            <a:r>
              <a:rPr lang="en-US" dirty="0"/>
              <a:t>Dropped using .</a:t>
            </a:r>
            <a:r>
              <a:rPr lang="en-US" dirty="0" err="1"/>
              <a:t>drop_duplicates</a:t>
            </a:r>
            <a:r>
              <a:rPr lang="en-US" dirty="0"/>
              <a:t> method</a:t>
            </a:r>
          </a:p>
          <a:p>
            <a:pPr lvl="2"/>
            <a:r>
              <a:rPr lang="en-US" dirty="0"/>
              <a:t>Utilized keep = ‘first’ to keep one instance of each duplicate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2FAF9-2344-4F60-9AED-9118350FC1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Possible issues to deal with prior to modeling:</a:t>
            </a:r>
          </a:p>
          <a:p>
            <a:pPr lvl="1"/>
            <a:r>
              <a:rPr lang="en-US" dirty="0"/>
              <a:t>Very imbalanced target vector</a:t>
            </a:r>
          </a:p>
          <a:p>
            <a:pPr lvl="2"/>
            <a:r>
              <a:rPr lang="en-US" dirty="0"/>
              <a:t>Must be aware while creating model</a:t>
            </a:r>
          </a:p>
          <a:p>
            <a:pPr lvl="1"/>
            <a:r>
              <a:rPr lang="en-US" dirty="0"/>
              <a:t>Several columns have large quantity of outliers above </a:t>
            </a:r>
            <a:r>
              <a:rPr lang="en-US"/>
              <a:t>statistical maximum</a:t>
            </a:r>
            <a:endParaRPr lang="en-US" dirty="0"/>
          </a:p>
          <a:p>
            <a:pPr lvl="2"/>
            <a:r>
              <a:rPr lang="en-US" dirty="0"/>
              <a:t>Some data engineering may be required to achieve greater results while predicting</a:t>
            </a:r>
          </a:p>
        </p:txBody>
      </p:sp>
    </p:spTree>
    <p:extLst>
      <p:ext uri="{BB962C8B-B14F-4D97-AF65-F5344CB8AC3E}">
        <p14:creationId xmlns:p14="http://schemas.microsoft.com/office/powerpoint/2010/main" val="4004463172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1F7F-3688-45BB-AB70-73741B2D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of Diabetes on Heart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9AE9B-DD54-4E4F-9279-581789651C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Shows us the prevalence of heart disease among different diabetic statuses</a:t>
            </a:r>
          </a:p>
          <a:p>
            <a:pPr lvl="1"/>
            <a:r>
              <a:rPr lang="en-US" dirty="0"/>
              <a:t>Pre-diabetics are almost twice as likely to experience heart disease compared to individuals with non-diabetic individuals</a:t>
            </a:r>
          </a:p>
          <a:p>
            <a:pPr lvl="1"/>
            <a:r>
              <a:rPr lang="en-US" dirty="0"/>
              <a:t>Diabetics are nearly three times as likely to experience heart disease compared to individuals without diabetes</a:t>
            </a:r>
          </a:p>
          <a:p>
            <a:r>
              <a:rPr lang="en-US" dirty="0"/>
              <a:t>This is among the strongest correlations within the dataset</a:t>
            </a:r>
          </a:p>
          <a:p>
            <a:pPr lvl="1"/>
            <a:r>
              <a:rPr lang="en-US" dirty="0"/>
              <a:t>A very important feature for modeling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31567771-12C9-439D-9552-AB4B96FC45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703513"/>
            <a:ext cx="4824412" cy="3216274"/>
          </a:xfrm>
        </p:spPr>
      </p:pic>
    </p:spTree>
    <p:extLst>
      <p:ext uri="{BB962C8B-B14F-4D97-AF65-F5344CB8AC3E}">
        <p14:creationId xmlns:p14="http://schemas.microsoft.com/office/powerpoint/2010/main" val="1045829625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84E0-1923-4606-95E9-72F79F9E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Stroke on Heart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83D02-34BD-4253-A972-60E50EB5C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3429000"/>
            <a:ext cx="4825158" cy="3416301"/>
          </a:xfrm>
        </p:spPr>
        <p:txBody>
          <a:bodyPr/>
          <a:lstStyle/>
          <a:p>
            <a:r>
              <a:rPr lang="en-US" dirty="0"/>
              <a:t>Individuals who have suffered a stroke are nearly four times more likely to experience Heart Disease</a:t>
            </a:r>
          </a:p>
          <a:p>
            <a:r>
              <a:rPr lang="en-US" dirty="0"/>
              <a:t>Will be another important feature for modeling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996A8B40-DD86-455C-A28B-3F1909403D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703513"/>
            <a:ext cx="4824412" cy="3216274"/>
          </a:xfrm>
        </p:spPr>
      </p:pic>
    </p:spTree>
    <p:extLst>
      <p:ext uri="{BB962C8B-B14F-4D97-AF65-F5344CB8AC3E}">
        <p14:creationId xmlns:p14="http://schemas.microsoft.com/office/powerpoint/2010/main" val="3481195721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CEB8-3F5F-43BB-802D-DBD5F900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of Age and General Health on Heart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DD2D-68E3-4D8B-A342-9DDCAB4DD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985240"/>
            <a:ext cx="4825158" cy="3416301"/>
          </a:xfrm>
        </p:spPr>
        <p:txBody>
          <a:bodyPr/>
          <a:lstStyle/>
          <a:p>
            <a:r>
              <a:rPr lang="en-US" dirty="0"/>
              <a:t>Across all health scores, individuals suffering cardiovascular events have a higher average age than those who have not</a:t>
            </a:r>
          </a:p>
          <a:p>
            <a:r>
              <a:rPr lang="en-US" dirty="0"/>
              <a:t>While both Age and General Health Score are correlated to our target, this visual shows that Age may be more important for predictive modeling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38E1ED-DA6F-4162-89E3-6079C71D9F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08713" y="2703513"/>
            <a:ext cx="4824412" cy="3216274"/>
          </a:xfrm>
        </p:spPr>
      </p:pic>
    </p:spTree>
    <p:extLst>
      <p:ext uri="{BB962C8B-B14F-4D97-AF65-F5344CB8AC3E}">
        <p14:creationId xmlns:p14="http://schemas.microsoft.com/office/powerpoint/2010/main" val="3617088748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73C9-9413-42F6-800B-A2394E70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EFB37-834C-490B-ACB4-F3F6CB025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Age, Diabetes, and Stroke will be key features for predictive modeling</a:t>
            </a:r>
          </a:p>
          <a:p>
            <a:r>
              <a:rPr lang="en-US" dirty="0"/>
              <a:t>While the clean dataset provides no obstacles for EDA, the size of the dataset can be challenging for machine learning</a:t>
            </a:r>
          </a:p>
          <a:p>
            <a:pPr lvl="1"/>
            <a:r>
              <a:rPr lang="en-US" dirty="0"/>
              <a:t>This was offset by taking a smaller, random sample of the original dataset</a:t>
            </a:r>
          </a:p>
        </p:txBody>
      </p:sp>
    </p:spTree>
    <p:extLst>
      <p:ext uri="{BB962C8B-B14F-4D97-AF65-F5344CB8AC3E}">
        <p14:creationId xmlns:p14="http://schemas.microsoft.com/office/powerpoint/2010/main" val="661813853"/>
      </p:ext>
    </p:extLst>
  </p:cSld>
  <p:clrMapOvr>
    <a:masterClrMapping/>
  </p:clrMapOvr>
  <p:transition spd="slow"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1462</TotalTime>
  <Words>472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Heart Disease Exploratory Data Analysis</vt:lpstr>
      <vt:lpstr>Purpose</vt:lpstr>
      <vt:lpstr>Data Description</vt:lpstr>
      <vt:lpstr>Data Cleaning</vt:lpstr>
      <vt:lpstr>Effect of Diabetes on Heart Disease</vt:lpstr>
      <vt:lpstr>Effect of Stroke on Heart Disease</vt:lpstr>
      <vt:lpstr>Effect of Age and General Health on Heart Disease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Clark</dc:creator>
  <cp:lastModifiedBy>Gordon Clark</cp:lastModifiedBy>
  <cp:revision>4</cp:revision>
  <dcterms:created xsi:type="dcterms:W3CDTF">2021-12-19T00:48:29Z</dcterms:created>
  <dcterms:modified xsi:type="dcterms:W3CDTF">2021-12-20T01:11:16Z</dcterms:modified>
</cp:coreProperties>
</file>