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9" r:id="rId3"/>
    <p:sldId id="270" r:id="rId4"/>
    <p:sldId id="262" r:id="rId5"/>
    <p:sldId id="265" r:id="rId6"/>
    <p:sldId id="286" r:id="rId7"/>
    <p:sldId id="284" r:id="rId8"/>
    <p:sldId id="287" r:id="rId9"/>
    <p:sldId id="288" r:id="rId10"/>
    <p:sldId id="289" r:id="rId11"/>
    <p:sldId id="290" r:id="rId12"/>
    <p:sldId id="291" r:id="rId13"/>
    <p:sldId id="285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0" autoAdjust="0"/>
    <p:restoredTop sz="81741" autoAdjust="0"/>
  </p:normalViewPr>
  <p:slideViewPr>
    <p:cSldViewPr snapToGrid="0">
      <p:cViewPr varScale="1">
        <p:scale>
          <a:sx n="105" d="100"/>
          <a:sy n="105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Pc\Desktop\&#50528;&#45328;&#47532;&#54001;&#49828;\231129_&#49444;&#47928;&#51312;&#49324;%20&#51221;&#47532;_v2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Pc\Desktop\&#50528;&#45328;&#47532;&#54001;&#49828;\231129_&#49444;&#47928;&#51312;&#49324;%20&#51221;&#47532;_v2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지난</a:t>
            </a:r>
            <a:r>
              <a:rPr lang="en-US" altLang="ko-KR" dirty="0"/>
              <a:t> 1</a:t>
            </a:r>
            <a:r>
              <a:rPr lang="ko-KR" altLang="en-US" dirty="0"/>
              <a:t>년 동안 주로 참여한 여가활동 상위 </a:t>
            </a:r>
            <a:r>
              <a:rPr lang="en-US" altLang="ko-KR" dirty="0"/>
              <a:t>10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TV시청</c:v>
                </c:pt>
                <c:pt idx="1">
                  <c:v>산책 및 걷기</c:v>
                </c:pt>
                <c:pt idx="2">
                  <c:v>인터넷검색</c:v>
                </c:pt>
                <c:pt idx="3">
                  <c:v>잡담/통화하기</c:v>
                </c:pt>
                <c:pt idx="4">
                  <c:v>모바일컨텐츠 시청</c:v>
                </c:pt>
                <c:pt idx="5">
                  <c:v>쇼핑/외식</c:v>
                </c:pt>
                <c:pt idx="6">
                  <c:v>친구만남</c:v>
                </c:pt>
                <c:pt idx="7">
                  <c:v>게임</c:v>
                </c:pt>
                <c:pt idx="8">
                  <c:v>음악감상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0.71</c:v>
                </c:pt>
                <c:pt idx="1">
                  <c:v>0.32</c:v>
                </c:pt>
                <c:pt idx="2">
                  <c:v>0.36</c:v>
                </c:pt>
                <c:pt idx="3">
                  <c:v>0.38</c:v>
                </c:pt>
                <c:pt idx="4">
                  <c:v>0.21</c:v>
                </c:pt>
                <c:pt idx="5">
                  <c:v>0.37</c:v>
                </c:pt>
                <c:pt idx="6">
                  <c:v>0.27</c:v>
                </c:pt>
                <c:pt idx="7">
                  <c:v>0.15</c:v>
                </c:pt>
                <c:pt idx="8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1-458B-BBC5-1DEC6320C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TV시청</c:v>
                </c:pt>
                <c:pt idx="1">
                  <c:v>산책 및 걷기</c:v>
                </c:pt>
                <c:pt idx="2">
                  <c:v>인터넷검색</c:v>
                </c:pt>
                <c:pt idx="3">
                  <c:v>잡담/통화하기</c:v>
                </c:pt>
                <c:pt idx="4">
                  <c:v>모바일컨텐츠 시청</c:v>
                </c:pt>
                <c:pt idx="5">
                  <c:v>쇼핑/외식</c:v>
                </c:pt>
                <c:pt idx="6">
                  <c:v>친구만남</c:v>
                </c:pt>
                <c:pt idx="7">
                  <c:v>게임</c:v>
                </c:pt>
                <c:pt idx="8">
                  <c:v>음악감상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0.68</c:v>
                </c:pt>
                <c:pt idx="1">
                  <c:v>0.41</c:v>
                </c:pt>
                <c:pt idx="2">
                  <c:v>0.34</c:v>
                </c:pt>
                <c:pt idx="3">
                  <c:v>0.33</c:v>
                </c:pt>
                <c:pt idx="4">
                  <c:v>0.33</c:v>
                </c:pt>
                <c:pt idx="5">
                  <c:v>0.27</c:v>
                </c:pt>
                <c:pt idx="6">
                  <c:v>0.26</c:v>
                </c:pt>
                <c:pt idx="7">
                  <c:v>0.19</c:v>
                </c:pt>
                <c:pt idx="8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F1-458B-BBC5-1DEC6320C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369848"/>
        <c:axId val="413363728"/>
      </c:barChart>
      <c:catAx>
        <c:axId val="41336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3363728"/>
        <c:crosses val="autoZero"/>
        <c:auto val="1"/>
        <c:lblAlgn val="ctr"/>
        <c:lblOffset val="100"/>
        <c:noMultiLvlLbl val="0"/>
      </c:catAx>
      <c:valAx>
        <c:axId val="41336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336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지난 </a:t>
            </a:r>
            <a:r>
              <a:rPr lang="en-US" altLang="ko-KR" dirty="0"/>
              <a:t>1</a:t>
            </a:r>
            <a:r>
              <a:rPr lang="ko-KR" altLang="en-US" dirty="0"/>
              <a:t>년 동안 참여한 적 있는 취미</a:t>
            </a:r>
            <a:r>
              <a:rPr lang="en-US" altLang="ko-KR" dirty="0"/>
              <a:t>/</a:t>
            </a:r>
            <a:r>
              <a:rPr lang="ko-KR" altLang="en-US" dirty="0"/>
              <a:t>오락 활동</a:t>
            </a:r>
            <a:r>
              <a:rPr lang="en-US" altLang="ko-KR" dirty="0"/>
              <a:t>(</a:t>
            </a:r>
            <a:r>
              <a:rPr lang="ko-KR" altLang="en-US" dirty="0"/>
              <a:t>복수응답</a:t>
            </a:r>
            <a:r>
              <a:rPr lang="en-US" altLang="ko-KR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쇼핑/외식</c:v>
                </c:pt>
                <c:pt idx="1">
                  <c:v>인터넷검색</c:v>
                </c:pt>
                <c:pt idx="2">
                  <c:v>음주</c:v>
                </c:pt>
                <c:pt idx="3">
                  <c:v>미용</c:v>
                </c:pt>
                <c:pt idx="4">
                  <c:v>게임</c:v>
                </c:pt>
                <c:pt idx="5">
                  <c:v>등산</c:v>
                </c:pt>
                <c:pt idx="6">
                  <c:v>노래방</c:v>
                </c:pt>
                <c:pt idx="7">
                  <c:v>독서</c:v>
                </c:pt>
                <c:pt idx="8">
                  <c:v>요리</c:v>
                </c:pt>
                <c:pt idx="9">
                  <c:v>원예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0.82</c:v>
                </c:pt>
                <c:pt idx="1">
                  <c:v>0.71</c:v>
                </c:pt>
                <c:pt idx="2">
                  <c:v>0.57999999999999996</c:v>
                </c:pt>
                <c:pt idx="3">
                  <c:v>0.47</c:v>
                </c:pt>
                <c:pt idx="4">
                  <c:v>0.33</c:v>
                </c:pt>
                <c:pt idx="5">
                  <c:v>0.28999999999999998</c:v>
                </c:pt>
                <c:pt idx="6">
                  <c:v>0.28000000000000003</c:v>
                </c:pt>
                <c:pt idx="7">
                  <c:v>0.22</c:v>
                </c:pt>
                <c:pt idx="8">
                  <c:v>0.14000000000000001</c:v>
                </c:pt>
                <c:pt idx="9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6-4073-A0C1-11260CAD06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쇼핑/외식</c:v>
                </c:pt>
                <c:pt idx="1">
                  <c:v>인터넷검색</c:v>
                </c:pt>
                <c:pt idx="2">
                  <c:v>음주</c:v>
                </c:pt>
                <c:pt idx="3">
                  <c:v>미용</c:v>
                </c:pt>
                <c:pt idx="4">
                  <c:v>게임</c:v>
                </c:pt>
                <c:pt idx="5">
                  <c:v>등산</c:v>
                </c:pt>
                <c:pt idx="6">
                  <c:v>노래방</c:v>
                </c:pt>
                <c:pt idx="7">
                  <c:v>독서</c:v>
                </c:pt>
                <c:pt idx="8">
                  <c:v>요리</c:v>
                </c:pt>
                <c:pt idx="9">
                  <c:v>원예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0.86</c:v>
                </c:pt>
                <c:pt idx="1">
                  <c:v>0.64</c:v>
                </c:pt>
                <c:pt idx="2">
                  <c:v>0.54</c:v>
                </c:pt>
                <c:pt idx="3">
                  <c:v>0.49</c:v>
                </c:pt>
                <c:pt idx="4">
                  <c:v>0.35</c:v>
                </c:pt>
                <c:pt idx="5">
                  <c:v>0.3</c:v>
                </c:pt>
                <c:pt idx="6">
                  <c:v>0.28000000000000003</c:v>
                </c:pt>
                <c:pt idx="7">
                  <c:v>0.24</c:v>
                </c:pt>
                <c:pt idx="8">
                  <c:v>0.19</c:v>
                </c:pt>
                <c:pt idx="9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6-4073-A0C1-11260CAD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369848"/>
        <c:axId val="413363728"/>
      </c:barChart>
      <c:catAx>
        <c:axId val="41336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3363728"/>
        <c:crosses val="autoZero"/>
        <c:auto val="1"/>
        <c:lblAlgn val="ctr"/>
        <c:lblOffset val="100"/>
        <c:noMultiLvlLbl val="0"/>
      </c:catAx>
      <c:valAx>
        <c:axId val="41336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336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Sheet1!$H$29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61A44E-B0C1-EA45-8FC1-2A41AF8BA18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C644C114-932D-D742-9D2A-DE219F04A44B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FB6C63-6FDA-264B-84C4-9289F57F05B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949980F2-B535-554D-B3C4-2B65C078A52F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Sheet1!$I$29:$J$29</c:f>
              <c:numCache>
                <c:formatCode>0.00%</c:formatCode>
                <c:ptCount val="2"/>
                <c:pt idx="0">
                  <c:v>0.12195121951</c:v>
                </c:pt>
                <c:pt idx="1">
                  <c:v>0.10389610389999999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(Sheet1!$G$19,Sheet1!$G$12)</c15:f>
                <c15:dlblRangeCache>
                  <c:ptCount val="2"/>
                  <c:pt idx="0">
                    <c:v>게임</c:v>
                  </c:pt>
                  <c:pt idx="1">
                    <c:v>독서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575B-1F41-A915-9064B2979F47}"/>
            </c:ext>
          </c:extLst>
        </c:ser>
        <c:ser>
          <c:idx val="1"/>
          <c:order val="1"/>
          <c:tx>
            <c:strRef>
              <c:f>Sheet1!$H$30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A141E37-3E85-9549-AF57-2C5C72D8F0A7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43268748-41EB-F545-AFA0-56C1A2EDA70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2E6922-B426-F44F-B22E-E9B5397B0D3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6D031141-1518-0A48-993E-E74021870B4D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Sheet1!$I$30:$J$30</c:f>
              <c:numCache>
                <c:formatCode>0.00%</c:formatCode>
                <c:ptCount val="2"/>
                <c:pt idx="0">
                  <c:v>8.5365853660000005E-2</c:v>
                </c:pt>
                <c:pt idx="1">
                  <c:v>9.7402597399999999E-2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(Sheet1!$G$20,Sheet1!$G$13)</c15:f>
                <c15:dlblRangeCache>
                  <c:ptCount val="2"/>
                  <c:pt idx="0">
                    <c:v>운동(헬스)</c:v>
                  </c:pt>
                  <c:pt idx="1">
                    <c:v>OTT 시청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575B-1F41-A915-9064B2979F47}"/>
            </c:ext>
          </c:extLst>
        </c:ser>
        <c:ser>
          <c:idx val="2"/>
          <c:order val="2"/>
          <c:tx>
            <c:strRef>
              <c:f>Sheet1!$H$31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DEEADF7-09F2-5A41-9A88-12D5B1D0629D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3418DB7A-6BB2-154C-92F0-304582139C4B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707AA-3877-C346-A394-CC922F37BBED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C69C0E45-0A18-A742-B2AE-76987C7790BA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Sheet1!$I$31:$J$31</c:f>
              <c:numCache>
                <c:formatCode>0.00%</c:formatCode>
                <c:ptCount val="2"/>
                <c:pt idx="0">
                  <c:v>8.5365853660000005E-2</c:v>
                </c:pt>
                <c:pt idx="1">
                  <c:v>9.0909090910000004E-2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(Sheet1!$G$21,Sheet1!$G$14)</c15:f>
                <c15:dlblRangeCache>
                  <c:ptCount val="2"/>
                  <c:pt idx="0">
                    <c:v>음악 및 영화감상</c:v>
                  </c:pt>
                  <c:pt idx="1">
                    <c:v>골프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75B-1F41-A915-9064B2979F47}"/>
            </c:ext>
          </c:extLst>
        </c:ser>
        <c:ser>
          <c:idx val="3"/>
          <c:order val="3"/>
          <c:tx>
            <c:strRef>
              <c:f>Sheet1!$H$32</c:f>
              <c:strCache>
                <c:ptCount val="1"/>
                <c:pt idx="0">
                  <c:v>4순위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69A2464-DE11-1444-AF2C-F77EA36535F5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24013BB-C273-E04E-A6F1-6785C245F5E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 baseline="0" dirty="0"/>
                      <a:t>공연관람</a:t>
                    </a:r>
                  </a:p>
                  <a:p>
                    <a:fld id="{E6F8CCCE-9E84-B246-8B5F-92D98D14A35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Sheet1!$I$32:$J$32</c:f>
              <c:numCache>
                <c:formatCode>0.00%</c:formatCode>
                <c:ptCount val="2"/>
                <c:pt idx="0">
                  <c:v>8.5365853660000005E-2</c:v>
                </c:pt>
                <c:pt idx="1">
                  <c:v>7.7922077919999999E-2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(Sheet1!$G$22,Sheet1!$G$16)</c15:f>
                <c15:dlblRangeCache>
                  <c:ptCount val="2"/>
                  <c:pt idx="0">
                    <c:v>독서</c:v>
                  </c:pt>
                  <c:pt idx="1">
                    <c:v>운동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575B-1F41-A915-9064B2979F47}"/>
            </c:ext>
          </c:extLst>
        </c:ser>
        <c:ser>
          <c:idx val="4"/>
          <c:order val="4"/>
          <c:tx>
            <c:strRef>
              <c:f>Sheet1!$H$33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27C9DC-B366-AF49-BAB5-33A90B7BC93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2D6202F-B5A3-8B47-8887-A914BFB31E7E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69865E-E178-424A-AC05-F787FCBDDE10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37D83ECE-662A-7148-BD28-47058CDF04FD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Sheet1!$I$33:$J$33</c:f>
              <c:numCache>
                <c:formatCode>0.00%</c:formatCode>
                <c:ptCount val="2"/>
                <c:pt idx="0">
                  <c:v>6.097560976E-2</c:v>
                </c:pt>
                <c:pt idx="1">
                  <c:v>6.4935064939999995E-2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(Sheet1!$G$23,Sheet1!$G$16)</c15:f>
                <c15:dlblRangeCache>
                  <c:ptCount val="2"/>
                  <c:pt idx="0">
                    <c:v>축구</c:v>
                  </c:pt>
                  <c:pt idx="1">
                    <c:v>운동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575B-1F41-A915-9064B2979F47}"/>
            </c:ext>
          </c:extLst>
        </c:ser>
        <c:ser>
          <c:idx val="5"/>
          <c:order val="5"/>
          <c:tx>
            <c:strRef>
              <c:f>Sheet1!$H$34</c:f>
              <c:strCache>
                <c:ptCount val="1"/>
                <c:pt idx="0">
                  <c:v>6순위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350FEB-C867-F344-8F75-3BB2DE829597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33D6471A-63E4-D248-BAFF-7ED7F810911E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A38340-6A43-C64E-B176-D02B449FDDEA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1C2CFED9-A3AF-3146-9B71-62E0D6B959C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Sheet1!$I$34:$J$34</c:f>
              <c:numCache>
                <c:formatCode>0.00%</c:formatCode>
                <c:ptCount val="2"/>
                <c:pt idx="0">
                  <c:v>6.097560976E-2</c:v>
                </c:pt>
                <c:pt idx="1">
                  <c:v>4.5454545450000002E-2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(Sheet1!$G$24,Sheet1!$G$17)</c15:f>
                <c15:dlblRangeCache>
                  <c:ptCount val="2"/>
                  <c:pt idx="0">
                    <c:v>창작활동(미술, 음악)</c:v>
                  </c:pt>
                  <c:pt idx="1">
                    <c:v>음악 및 영화감상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575B-1F41-A915-9064B2979F47}"/>
            </c:ext>
          </c:extLst>
        </c:ser>
        <c:ser>
          <c:idx val="6"/>
          <c:order val="6"/>
          <c:tx>
            <c:strRef>
              <c:f>Sheet1!$H$35</c:f>
              <c:strCache>
                <c:ptCount val="1"/>
                <c:pt idx="0">
                  <c:v>7순위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F5815A6-A65C-1C41-8C88-9ED0C1A0CCDF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58F5BDA1-6F2F-8A48-AA7A-269EB9F6DA8D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BB79502-D217-8945-A23B-E3E75DED5041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CD580A1D-BF65-E940-B1E5-B505458221A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Sheet1!$I$28:$J$28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Sheet1!$I$35:$J$35</c:f>
              <c:numCache>
                <c:formatCode>0.00%</c:formatCode>
                <c:ptCount val="2"/>
                <c:pt idx="0">
                  <c:v>6.097560976E-2</c:v>
                </c:pt>
                <c:pt idx="1">
                  <c:v>4.5454545450000002E-2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(Sheet1!$G$25,Sheet1!$G$18)</c15:f>
                <c15:dlblRangeCache>
                  <c:ptCount val="2"/>
                  <c:pt idx="0">
                    <c:v>골프</c:v>
                  </c:pt>
                  <c:pt idx="1">
                    <c:v>운동(헬스)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575B-1F41-A915-9064B2979F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8825824"/>
        <c:axId val="1558972832"/>
      </c:barChart>
      <c:catAx>
        <c:axId val="155882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972832"/>
        <c:crosses val="autoZero"/>
        <c:auto val="1"/>
        <c:lblAlgn val="ctr"/>
        <c:lblOffset val="100"/>
        <c:noMultiLvlLbl val="0"/>
      </c:catAx>
      <c:valAx>
        <c:axId val="15589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8258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'남자(연애)'!$H$29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 baseline="0" dirty="0"/>
                      <a:t>창작활동</a:t>
                    </a:r>
                    <a:r>
                      <a:rPr lang="en-US" altLang="ko-KR" baseline="0" dirty="0"/>
                      <a:t>(</a:t>
                    </a:r>
                    <a:r>
                      <a:rPr lang="ko-KR" altLang="en-US" baseline="0" dirty="0"/>
                      <a:t>미술</a:t>
                    </a:r>
                    <a:r>
                      <a:rPr lang="en-US" altLang="ko-KR" baseline="0" dirty="0"/>
                      <a:t>, </a:t>
                    </a:r>
                    <a:r>
                      <a:rPr lang="ko-KR" altLang="en-US" baseline="0" dirty="0"/>
                      <a:t>음악</a:t>
                    </a:r>
                    <a:r>
                      <a:rPr lang="en-US" altLang="ko-KR" baseline="0" dirty="0"/>
                      <a:t>)</a:t>
                    </a:r>
                    <a:endParaRPr lang="ko-KR" altLang="en-US" baseline="0" dirty="0"/>
                  </a:p>
                  <a:p>
                    <a:fld id="{C644C114-932D-D742-9D2A-DE219F04A44B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FB6C63-6FDA-264B-84C4-9289F57F05B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949980F2-B535-554D-B3C4-2B65C078A52F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'남자(연애)'!$I$29:$J$29</c:f>
              <c:numCache>
                <c:formatCode>0.00%</c:formatCode>
                <c:ptCount val="2"/>
                <c:pt idx="0">
                  <c:v>0.10526315789</c:v>
                </c:pt>
                <c:pt idx="1">
                  <c:v>0.31578947367999999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('남자(연애)'!$G$19,'남자(연애)'!$G$12)</c15:f>
                <c15:dlblRangeCache>
                  <c:ptCount val="2"/>
                  <c:pt idx="0">
                    <c:v>운동</c:v>
                  </c:pt>
                  <c:pt idx="1">
                    <c:v>게임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575B-1F41-A915-9064B2979F47}"/>
            </c:ext>
          </c:extLst>
        </c:ser>
        <c:ser>
          <c:idx val="1"/>
          <c:order val="1"/>
          <c:tx>
            <c:strRef>
              <c:f>'남자(연애)'!$H$30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 baseline="0" dirty="0"/>
                      <a:t>운동</a:t>
                    </a:r>
                  </a:p>
                  <a:p>
                    <a:fld id="{43268748-41EB-F545-AFA0-56C1A2EDA70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2E6922-B426-F44F-B22E-E9B5397B0D3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6D031141-1518-0A48-993E-E74021870B4D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'남자(연애)'!$I$30:$J$30</c:f>
              <c:numCache>
                <c:formatCode>0.00%</c:formatCode>
                <c:ptCount val="2"/>
                <c:pt idx="0">
                  <c:v>0.10526315789</c:v>
                </c:pt>
                <c:pt idx="1">
                  <c:v>0.10526315789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('남자(연애)'!$G$20,'남자(연애)'!$G$13)</c15:f>
                <c15:dlblRangeCache>
                  <c:ptCount val="2"/>
                  <c:pt idx="0">
                    <c:v>창작활동(미술, 음악)</c:v>
                  </c:pt>
                  <c:pt idx="1">
                    <c:v>런닝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575B-1F41-A915-9064B2979F47}"/>
            </c:ext>
          </c:extLst>
        </c:ser>
        <c:ser>
          <c:idx val="2"/>
          <c:order val="2"/>
          <c:tx>
            <c:strRef>
              <c:f>'남자(연애)'!$H$31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DEEADF7-09F2-5A41-9A88-12D5B1D0629D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3418DB7A-6BB2-154C-92F0-304582139C4B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707AA-3877-C346-A394-CC922F37BBED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C69C0E45-0A18-A742-B2AE-76987C7790BA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'남자(연애)'!$I$31:$J$31</c:f>
              <c:numCache>
                <c:formatCode>0.00%</c:formatCode>
                <c:ptCount val="2"/>
                <c:pt idx="0">
                  <c:v>7.8947368419999997E-2</c:v>
                </c:pt>
                <c:pt idx="1">
                  <c:v>0.10526315789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('남자(연애)'!$G$21,'남자(연애)'!$G$14)</c15:f>
                <c15:dlblRangeCache>
                  <c:ptCount val="2"/>
                  <c:pt idx="0">
                    <c:v>운동(헬스)</c:v>
                  </c:pt>
                  <c:pt idx="1">
                    <c:v>독서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75B-1F41-A915-9064B2979F47}"/>
            </c:ext>
          </c:extLst>
        </c:ser>
        <c:ser>
          <c:idx val="3"/>
          <c:order val="3"/>
          <c:tx>
            <c:strRef>
              <c:f>'남자(연애)'!$H$32</c:f>
              <c:strCache>
                <c:ptCount val="1"/>
                <c:pt idx="0">
                  <c:v>4순위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69A2464-DE11-1444-AF2C-F77EA36535F5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24013BB-C273-E04E-A6F1-6785C245F5E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 baseline="0" dirty="0"/>
                      <a:t>음악 및 영화감상</a:t>
                    </a:r>
                  </a:p>
                  <a:p>
                    <a:fld id="{E6F8CCCE-9E84-B246-8B5F-92D98D14A35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'남자(연애)'!$I$32:$J$32</c:f>
              <c:numCache>
                <c:formatCode>0.00%</c:formatCode>
                <c:ptCount val="2"/>
                <c:pt idx="0">
                  <c:v>7.8947368419999997E-2</c:v>
                </c:pt>
                <c:pt idx="1">
                  <c:v>0.10526315789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('남자(연애)'!$G$22,'남자(연애)'!$G$16)</c15:f>
                <c15:dlblRangeCache>
                  <c:ptCount val="2"/>
                  <c:pt idx="0">
                    <c:v>음악 및 영화감상</c:v>
                  </c:pt>
                  <c:pt idx="1">
                    <c:v>등산 및 트레킹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575B-1F41-A915-9064B2979F47}"/>
            </c:ext>
          </c:extLst>
        </c:ser>
        <c:ser>
          <c:idx val="4"/>
          <c:order val="4"/>
          <c:tx>
            <c:strRef>
              <c:f>'남자(연애)'!$H$33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27C9DC-B366-AF49-BAB5-33A90B7BC93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2D6202F-B5A3-8B47-8887-A914BFB31E7E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 dirty="0"/>
                      <a:t>등산</a:t>
                    </a:r>
                  </a:p>
                  <a:p>
                    <a:fld id="{37D83ECE-662A-7148-BD28-47058CDF04FD}" type="VALUE">
                      <a:rPr lang="en-US" altLang="ko-KR" smtClean="0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'남자(연애)'!$I$33:$J$33</c:f>
              <c:numCache>
                <c:formatCode>0.00%</c:formatCode>
                <c:ptCount val="2"/>
                <c:pt idx="0">
                  <c:v>5.2631578950000001E-2</c:v>
                </c:pt>
                <c:pt idx="1">
                  <c:v>5.2631578950000001E-2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('남자(연애)'!$G$23,'남자(연애)'!$G$16)</c15:f>
                <c15:dlblRangeCache>
                  <c:ptCount val="2"/>
                  <c:pt idx="0">
                    <c:v>축구</c:v>
                  </c:pt>
                  <c:pt idx="1">
                    <c:v>등산 및 트레킹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575B-1F41-A915-9064B2979F47}"/>
            </c:ext>
          </c:extLst>
        </c:ser>
        <c:ser>
          <c:idx val="5"/>
          <c:order val="5"/>
          <c:tx>
            <c:strRef>
              <c:f>'남자(연애)'!$H$34</c:f>
              <c:strCache>
                <c:ptCount val="1"/>
                <c:pt idx="0">
                  <c:v>6순위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350FEB-C867-F344-8F75-3BB2DE82959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33D6471A-63E4-D248-BAFF-7ED7F810911E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A38340-6A43-C64E-B176-D02B449FDDEA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1C2CFED9-A3AF-3146-9B71-62E0D6B959C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'남자(연애)'!$I$34:$J$34</c:f>
              <c:numCache>
                <c:formatCode>0.00%</c:formatCode>
                <c:ptCount val="2"/>
                <c:pt idx="0">
                  <c:v>5.2631578950000001E-2</c:v>
                </c:pt>
                <c:pt idx="1">
                  <c:v>5.2631578950000001E-2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('남자(연애)'!$G$24,'남자(연애)'!$G$17)</c15:f>
                <c15:dlblRangeCache>
                  <c:ptCount val="2"/>
                  <c:pt idx="0">
                    <c:v>독서</c:v>
                  </c:pt>
                  <c:pt idx="1">
                    <c:v>골프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575B-1F41-A915-9064B2979F47}"/>
            </c:ext>
          </c:extLst>
        </c:ser>
        <c:ser>
          <c:idx val="6"/>
          <c:order val="6"/>
          <c:tx>
            <c:strRef>
              <c:f>'남자(연애)'!$H$35</c:f>
              <c:strCache>
                <c:ptCount val="1"/>
                <c:pt idx="0">
                  <c:v>7순위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F5815A6-A65C-1C41-8C88-9ED0C1A0CCDF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58F5BDA1-6F2F-8A48-AA7A-269EB9F6DA8D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575B-1F41-A915-9064B2979F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BB79502-D217-8945-A23B-E3E75DED504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CD580A1D-BF65-E940-B1E5-B505458221A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75B-1F41-A915-9064B2979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'남자(연애)'!$I$28:$J$28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'남자(연애)'!$I$35:$J$35</c:f>
              <c:numCache>
                <c:formatCode>0.00%</c:formatCode>
                <c:ptCount val="2"/>
                <c:pt idx="0">
                  <c:v>5.2631578950000001E-2</c:v>
                </c:pt>
                <c:pt idx="1">
                  <c:v>5.2631578950000001E-2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('남자(연애)'!$G$25,'남자(연애)'!$G$18)</c15:f>
                <c15:dlblRangeCache>
                  <c:ptCount val="2"/>
                  <c:pt idx="0">
                    <c:v>게임</c:v>
                  </c:pt>
                  <c:pt idx="1">
                    <c:v>OTT 시청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575B-1F41-A915-9064B2979F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8825824"/>
        <c:axId val="1558972832"/>
      </c:barChart>
      <c:catAx>
        <c:axId val="155882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972832"/>
        <c:crosses val="autoZero"/>
        <c:auto val="1"/>
        <c:lblAlgn val="ctr"/>
        <c:lblOffset val="100"/>
        <c:noMultiLvlLbl val="0"/>
      </c:catAx>
      <c:valAx>
        <c:axId val="15589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8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'여자(연애)'!$H$29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27C316-882A-AA40-83E4-94FFCB008F5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E333B619-F71D-8A47-B838-008A8F37FF7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0E0A16-EE6D-1147-B5D5-F6D3088D2E0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411DB7F4-0E5C-6B46-9076-2E1D6B53A4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'여자(연애)'!$I$29:$J$29</c:f>
              <c:numCache>
                <c:formatCode>0.00%</c:formatCode>
                <c:ptCount val="2"/>
                <c:pt idx="0">
                  <c:v>0.10909090908999999</c:v>
                </c:pt>
                <c:pt idx="1">
                  <c:v>0.11111111110999999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('여자(연애)'!$G$19,'여자(연애)'!$G$12)</c15:f>
                <c15:dlblRangeCache>
                  <c:ptCount val="2"/>
                  <c:pt idx="0">
                    <c:v>운동</c:v>
                  </c:pt>
                  <c:pt idx="1">
                    <c:v>독서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6DF7-2044-A601-EECA476953F7}"/>
            </c:ext>
          </c:extLst>
        </c:ser>
        <c:ser>
          <c:idx val="1"/>
          <c:order val="1"/>
          <c:tx>
            <c:strRef>
              <c:f>'여자(연애)'!$H$30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97988E2-6AAD-CB40-A2CE-83781E737495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0FFA6428-D55F-B24A-8AD5-C4FF0B695F2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EDBD05-6ACE-DE4E-B12E-47EB714396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9773D8FB-2896-8741-8918-B5AC17F94AD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'여자(연애)'!$I$30:$J$30</c:f>
              <c:numCache>
                <c:formatCode>0.00%</c:formatCode>
                <c:ptCount val="2"/>
                <c:pt idx="0">
                  <c:v>0.10909090908999999</c:v>
                </c:pt>
                <c:pt idx="1">
                  <c:v>8.3333333329999995E-2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('여자(연애)'!$G$20,'여자(연애)'!$G$13)</c15:f>
                <c15:dlblRangeCache>
                  <c:ptCount val="2"/>
                  <c:pt idx="0">
                    <c:v>OTT 시청</c:v>
                  </c:pt>
                  <c:pt idx="1">
                    <c:v>골프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6DF7-2044-A601-EECA476953F7}"/>
            </c:ext>
          </c:extLst>
        </c:ser>
        <c:ser>
          <c:idx val="2"/>
          <c:order val="2"/>
          <c:tx>
            <c:strRef>
              <c:f>'여자(연애)'!$H$31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8C21A5-2710-9245-A682-479DF800C7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D35CD10-E91D-724B-A10F-328E689AAAEA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38715B-FF1C-454D-B5DE-7A739866A3E2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12B2F0CA-BF55-E54A-9A57-D0C10658A6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'여자(연애)'!$I$31:$J$31</c:f>
              <c:numCache>
                <c:formatCode>0.00%</c:formatCode>
                <c:ptCount val="2"/>
                <c:pt idx="0">
                  <c:v>9.0909090910000004E-2</c:v>
                </c:pt>
                <c:pt idx="1">
                  <c:v>6.9444444440000003E-2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('여자(연애)'!$G$21,'여자(연애)'!$G$14)</c15:f>
                <c15:dlblRangeCache>
                  <c:ptCount val="2"/>
                  <c:pt idx="0">
                    <c:v>독서</c:v>
                  </c:pt>
                  <c:pt idx="1">
                    <c:v>공연관람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DF7-2044-A601-EECA476953F7}"/>
            </c:ext>
          </c:extLst>
        </c:ser>
        <c:ser>
          <c:idx val="3"/>
          <c:order val="3"/>
          <c:tx>
            <c:strRef>
              <c:f>'여자(연애)'!$H$32</c:f>
              <c:strCache>
                <c:ptCount val="1"/>
                <c:pt idx="0">
                  <c:v>4순위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 baseline="0" dirty="0"/>
                      <a:t>등산</a:t>
                    </a:r>
                  </a:p>
                  <a:p>
                    <a:fld id="{BBABECCF-83F4-4944-93F6-79782E02240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451AA4-B14C-1F47-951C-B2E32F8FDF3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788F8E9C-80CE-E342-9526-4C9DD67E625F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'여자(연애)'!$I$32:$J$32</c:f>
              <c:numCache>
                <c:formatCode>0.00%</c:formatCode>
                <c:ptCount val="2"/>
                <c:pt idx="0">
                  <c:v>7.272727273E-2</c:v>
                </c:pt>
                <c:pt idx="1">
                  <c:v>6.9444444440000003E-2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('여자(연애)'!$G$22,'여자(연애)'!$G$15)</c15:f>
                <c15:dlblRangeCache>
                  <c:ptCount val="2"/>
                  <c:pt idx="0">
                    <c:v>등산 및 트레킹</c:v>
                  </c:pt>
                  <c:pt idx="1">
                    <c:v>OTT 시청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6DF7-2044-A601-EECA476953F7}"/>
            </c:ext>
          </c:extLst>
        </c:ser>
        <c:ser>
          <c:idx val="4"/>
          <c:order val="4"/>
          <c:tx>
            <c:strRef>
              <c:f>'여자(연애)'!$H$33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E27C2AE-2240-2546-BBFD-8EB47F2E844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0859219-2BF7-794E-9901-7359DF35BE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C912CBE-C16E-7A43-8634-EE39E3039CC8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F4BA4903-380C-114C-A5BB-04DC371538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'여자(연애)'!$I$33:$J$33</c:f>
              <c:numCache>
                <c:formatCode>0.00%</c:formatCode>
                <c:ptCount val="2"/>
                <c:pt idx="0">
                  <c:v>5.4545454549999997E-2</c:v>
                </c:pt>
                <c:pt idx="1">
                  <c:v>5.5555555559999997E-2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('여자(연애)'!$G$23,'여자(연애)'!$G$16)</c15:f>
                <c15:dlblRangeCache>
                  <c:ptCount val="2"/>
                  <c:pt idx="0">
                    <c:v>맛집탐방</c:v>
                  </c:pt>
                  <c:pt idx="1">
                    <c:v>런닝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6DF7-2044-A601-EECA476953F7}"/>
            </c:ext>
          </c:extLst>
        </c:ser>
        <c:ser>
          <c:idx val="5"/>
          <c:order val="5"/>
          <c:tx>
            <c:strRef>
              <c:f>'여자(연애)'!$H$34</c:f>
              <c:strCache>
                <c:ptCount val="1"/>
                <c:pt idx="0">
                  <c:v>6순위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E05967-B339-8C48-8C7C-6D4A4B9D329A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656CC8EB-72B9-6A48-AE1F-8FAE70027F98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E66CB7-36F1-1748-B8A6-8943AC20E14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ED185E4E-6931-CB4A-B341-31985F09396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'여자(연애)'!$I$34:$J$34</c:f>
              <c:numCache>
                <c:formatCode>0.00%</c:formatCode>
                <c:ptCount val="2"/>
                <c:pt idx="0">
                  <c:v>5.4545454549999997E-2</c:v>
                </c:pt>
                <c:pt idx="1">
                  <c:v>4.1666666669999998E-2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('여자(연애)'!$G$24,'여자(연애)'!$G$17)</c15:f>
                <c15:dlblRangeCache>
                  <c:ptCount val="2"/>
                  <c:pt idx="0">
                    <c:v>공연관람</c:v>
                  </c:pt>
                  <c:pt idx="1">
                    <c:v>음악 및 영화감상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6DF7-2044-A601-EECA476953F7}"/>
            </c:ext>
          </c:extLst>
        </c:ser>
        <c:ser>
          <c:idx val="6"/>
          <c:order val="6"/>
          <c:tx>
            <c:strRef>
              <c:f>'여자(연애)'!$H$35</c:f>
              <c:strCache>
                <c:ptCount val="1"/>
                <c:pt idx="0">
                  <c:v>7순위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5894C53-3FBF-654C-B657-B9E7DC4C1A3C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F5CB08F-E2D3-0448-ADB0-154E7D87DEB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DF7-2044-A601-EECA476953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8098CA-11A5-C944-90AA-B4E2C1952DD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AC84B4AE-5A13-0B40-8C69-8EABD288787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DF7-2044-A601-EECA47695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'여자(연애)'!$I$28:$J$28</c:f>
              <c:strCache>
                <c:ptCount val="2"/>
                <c:pt idx="0">
                  <c:v>연애</c:v>
                </c:pt>
                <c:pt idx="1">
                  <c:v>휴식</c:v>
                </c:pt>
              </c:strCache>
            </c:strRef>
          </c:cat>
          <c:val>
            <c:numRef>
              <c:f>'여자(연애)'!$I$35:$J$35</c:f>
              <c:numCache>
                <c:formatCode>0.00%</c:formatCode>
                <c:ptCount val="2"/>
                <c:pt idx="0">
                  <c:v>3.636363636E-2</c:v>
                </c:pt>
                <c:pt idx="1">
                  <c:v>4.1666666669999998E-2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('여자(연애)'!$G$25,'여자(연애)'!$G$18)</c15:f>
                <c15:dlblRangeCache>
                  <c:ptCount val="2"/>
                  <c:pt idx="0">
                    <c:v>축구</c:v>
                  </c:pt>
                  <c:pt idx="1">
                    <c:v>휴식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6DF7-2044-A601-EECA476953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8825824"/>
        <c:axId val="1558972832"/>
      </c:barChart>
      <c:catAx>
        <c:axId val="155882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972832"/>
        <c:crosses val="autoZero"/>
        <c:auto val="1"/>
        <c:lblAlgn val="ctr"/>
        <c:lblOffset val="100"/>
        <c:noMultiLvlLbl val="0"/>
      </c:catAx>
      <c:valAx>
        <c:axId val="15589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8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비용!$H$29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27C316-882A-AA40-83E4-94FFCB008F5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E333B619-F71D-8A47-B838-008A8F37FF7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0E0A16-EE6D-1147-B5D5-F6D3088D2E0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411DB7F4-0E5C-6B46-9076-2E1D6B53A4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비용!$I$29:$J$29</c:f>
              <c:numCache>
                <c:formatCode>0.00%</c:formatCode>
                <c:ptCount val="2"/>
                <c:pt idx="0">
                  <c:v>9.0322580649999998E-2</c:v>
                </c:pt>
                <c:pt idx="1">
                  <c:v>0.11956521739000001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(비용!$G$19,비용!$G$12)</c15:f>
                <c15:dlblRangeCache>
                  <c:ptCount val="2"/>
                  <c:pt idx="0">
                    <c:v>독서</c:v>
                  </c:pt>
                  <c:pt idx="1">
                    <c:v>골프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C319-D043-BFF6-003F00CCB704}"/>
            </c:ext>
          </c:extLst>
        </c:ser>
        <c:ser>
          <c:idx val="1"/>
          <c:order val="1"/>
          <c:tx>
            <c:strRef>
              <c:f>비용!$H$30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97988E2-6AAD-CB40-A2CE-83781E737495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0FFA6428-D55F-B24A-8AD5-C4FF0B695F2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EDBD05-6ACE-DE4E-B12E-47EB714396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9773D8FB-2896-8741-8918-B5AC17F94AD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비용!$I$30:$J$30</c:f>
              <c:numCache>
                <c:formatCode>0.00%</c:formatCode>
                <c:ptCount val="2"/>
                <c:pt idx="0">
                  <c:v>8.3870967739999996E-2</c:v>
                </c:pt>
                <c:pt idx="1">
                  <c:v>7.6086956519999999E-2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(비용!$G$20,비용!$G$13)</c15:f>
                <c15:dlblRangeCache>
                  <c:ptCount val="2"/>
                  <c:pt idx="0">
                    <c:v>기타운동</c:v>
                  </c:pt>
                  <c:pt idx="1">
                    <c:v>운동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319-D043-BFF6-003F00CCB704}"/>
            </c:ext>
          </c:extLst>
        </c:ser>
        <c:ser>
          <c:idx val="2"/>
          <c:order val="2"/>
          <c:tx>
            <c:strRef>
              <c:f>비용!$H$31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8C21A5-2710-9245-A682-479DF800C7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D35CD10-E91D-724B-A10F-328E689AAAEA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38715B-FF1C-454D-B5DE-7A739866A3E2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12B2F0CA-BF55-E54A-9A57-D0C10658A6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비용!$I$31:$J$31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6.5217391299999997E-2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(비용!$G$21,비용!$G$14)</c15:f>
                <c15:dlblRangeCache>
                  <c:ptCount val="2"/>
                  <c:pt idx="0">
                    <c:v>OTT 시청</c:v>
                  </c:pt>
                  <c:pt idx="1">
                    <c:v>독서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319-D043-BFF6-003F00CCB704}"/>
            </c:ext>
          </c:extLst>
        </c:ser>
        <c:ser>
          <c:idx val="3"/>
          <c:order val="3"/>
          <c:tx>
            <c:strRef>
              <c:f>비용!$H$32</c:f>
              <c:strCache>
                <c:ptCount val="1"/>
                <c:pt idx="0">
                  <c:v>4순위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3BE744A-5877-3247-B0F4-CBF478968EAE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BBABECCF-83F4-4944-93F6-79782E02240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451AA4-B14C-1F47-951C-B2E32F8FDF3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788F8E9C-80CE-E342-9526-4C9DD67E625F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비용!$I$32:$J$32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(비용!$G$22,비용!$G$15)</c15:f>
                <c15:dlblRangeCache>
                  <c:ptCount val="2"/>
                  <c:pt idx="0">
                    <c:v>운동(헬스)</c:v>
                  </c:pt>
                  <c:pt idx="1">
                    <c:v>휴식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319-D043-BFF6-003F00CCB704}"/>
            </c:ext>
          </c:extLst>
        </c:ser>
        <c:ser>
          <c:idx val="4"/>
          <c:order val="4"/>
          <c:tx>
            <c:strRef>
              <c:f>비용!$H$33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E27C2AE-2240-2546-BBFD-8EB47F2E844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0859219-2BF7-794E-9901-7359DF35BE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C912CBE-C16E-7A43-8634-EE39E3039CC8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F4BA4903-380C-114C-A5BB-04DC371538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비용!$I$33:$J$33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(비용!$G$23,비용!$G$16)</c15:f>
                <c15:dlblRangeCache>
                  <c:ptCount val="2"/>
                  <c:pt idx="0">
                    <c:v>공연관람</c:v>
                  </c:pt>
                  <c:pt idx="1">
                    <c:v>음주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C319-D043-BFF6-003F00CCB704}"/>
            </c:ext>
          </c:extLst>
        </c:ser>
        <c:ser>
          <c:idx val="5"/>
          <c:order val="5"/>
          <c:tx>
            <c:strRef>
              <c:f>비용!$H$34</c:f>
              <c:strCache>
                <c:ptCount val="1"/>
                <c:pt idx="0">
                  <c:v>6순위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E05967-B339-8C48-8C7C-6D4A4B9D329A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656CC8EB-72B9-6A48-AE1F-8FAE70027F98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E66CB7-36F1-1748-B8A6-8943AC20E146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ED185E4E-6931-CB4A-B341-31985F09396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비용!$I$34:$J$34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(비용!$G$24,비용!$G$17)</c15:f>
                <c15:dlblRangeCache>
                  <c:ptCount val="2"/>
                  <c:pt idx="0">
                    <c:v>게임</c:v>
                  </c:pt>
                  <c:pt idx="1">
                    <c:v>유튜브(SNS 활동)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C319-D043-BFF6-003F00CCB704}"/>
            </c:ext>
          </c:extLst>
        </c:ser>
        <c:ser>
          <c:idx val="6"/>
          <c:order val="6"/>
          <c:tx>
            <c:strRef>
              <c:f>비용!$H$35</c:f>
              <c:strCache>
                <c:ptCount val="1"/>
                <c:pt idx="0">
                  <c:v>7순위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5894C53-3FBF-654C-B657-B9E7DC4C1A3C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F5CB08F-E2D3-0448-ADB0-154E7D87DEB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8098CA-11A5-C944-90AA-B4E2C1952DD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AC84B4AE-5A13-0B40-8C69-8EABD288787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비용!$I$35:$J$35</c:f>
              <c:numCache>
                <c:formatCode>0.00%</c:formatCode>
                <c:ptCount val="2"/>
                <c:pt idx="0">
                  <c:v>3.8709677419999998E-2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(비용!$G$25,비용!$G$18)</c15:f>
                <c15:dlblRangeCache>
                  <c:ptCount val="2"/>
                  <c:pt idx="0">
                    <c:v>음악 및 영화감상</c:v>
                  </c:pt>
                  <c:pt idx="1">
                    <c:v>음악 및 영화감상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C319-D043-BFF6-003F00CCB7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8825824"/>
        <c:axId val="1558972832"/>
      </c:barChart>
      <c:catAx>
        <c:axId val="155882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972832"/>
        <c:crosses val="autoZero"/>
        <c:auto val="1"/>
        <c:lblAlgn val="ctr"/>
        <c:lblOffset val="100"/>
        <c:noMultiLvlLbl val="0"/>
      </c:catAx>
      <c:valAx>
        <c:axId val="15589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8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비용!$H$29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27C316-882A-AA40-83E4-94FFCB008F5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E333B619-F71D-8A47-B838-008A8F37FF77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0E0A16-EE6D-1147-B5D5-F6D3088D2E01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411DB7F4-0E5C-6B46-9076-2E1D6B53A4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비용!$I$29:$J$29</c:f>
              <c:numCache>
                <c:formatCode>0.00%</c:formatCode>
                <c:ptCount val="2"/>
                <c:pt idx="0">
                  <c:v>9.0322580649999998E-2</c:v>
                </c:pt>
                <c:pt idx="1">
                  <c:v>0.11956521739000001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(비용!$G$19,비용!$G$12)</c15:f>
                <c15:dlblRangeCache>
                  <c:ptCount val="2"/>
                  <c:pt idx="0">
                    <c:v>독서</c:v>
                  </c:pt>
                  <c:pt idx="1">
                    <c:v>골프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C319-D043-BFF6-003F00CCB704}"/>
            </c:ext>
          </c:extLst>
        </c:ser>
        <c:ser>
          <c:idx val="1"/>
          <c:order val="1"/>
          <c:tx>
            <c:strRef>
              <c:f>비용!$H$30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97988E2-6AAD-CB40-A2CE-83781E737495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0FFA6428-D55F-B24A-8AD5-C4FF0B695F2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EDBD05-6ACE-DE4E-B12E-47EB714396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9773D8FB-2896-8741-8918-B5AC17F94AD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비용!$I$30:$J$30</c:f>
              <c:numCache>
                <c:formatCode>0.00%</c:formatCode>
                <c:ptCount val="2"/>
                <c:pt idx="0">
                  <c:v>8.3870967739999996E-2</c:v>
                </c:pt>
                <c:pt idx="1">
                  <c:v>7.6086956519999999E-2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(비용!$G$20,비용!$G$13)</c15:f>
                <c15:dlblRangeCache>
                  <c:ptCount val="2"/>
                  <c:pt idx="0">
                    <c:v>기타운동</c:v>
                  </c:pt>
                  <c:pt idx="1">
                    <c:v>운동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319-D043-BFF6-003F00CCB704}"/>
            </c:ext>
          </c:extLst>
        </c:ser>
        <c:ser>
          <c:idx val="2"/>
          <c:order val="2"/>
          <c:tx>
            <c:strRef>
              <c:f>비용!$H$31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8C21A5-2710-9245-A682-479DF800C77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D35CD10-E91D-724B-A10F-328E689AAAEA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38715B-FF1C-454D-B5DE-7A739866A3E2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12B2F0CA-BF55-E54A-9A57-D0C10658A6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비용!$I$31:$J$31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6.5217391299999997E-2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(비용!$G$21,비용!$G$14)</c15:f>
                <c15:dlblRangeCache>
                  <c:ptCount val="2"/>
                  <c:pt idx="0">
                    <c:v>OTT 시청</c:v>
                  </c:pt>
                  <c:pt idx="1">
                    <c:v>독서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319-D043-BFF6-003F00CCB704}"/>
            </c:ext>
          </c:extLst>
        </c:ser>
        <c:ser>
          <c:idx val="3"/>
          <c:order val="3"/>
          <c:tx>
            <c:strRef>
              <c:f>비용!$H$32</c:f>
              <c:strCache>
                <c:ptCount val="1"/>
                <c:pt idx="0">
                  <c:v>4순위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3BE744A-5877-3247-B0F4-CBF478968EAE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BBABECCF-83F4-4944-93F6-79782E022403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451AA4-B14C-1F47-951C-B2E32F8FDF37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788F8E9C-80CE-E342-9526-4C9DD67E625F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비용!$I$32:$J$32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(비용!$G$22,비용!$G$15)</c15:f>
                <c15:dlblRangeCache>
                  <c:ptCount val="2"/>
                  <c:pt idx="0">
                    <c:v>운동(헬스)</c:v>
                  </c:pt>
                  <c:pt idx="1">
                    <c:v>휴식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319-D043-BFF6-003F00CCB704}"/>
            </c:ext>
          </c:extLst>
        </c:ser>
        <c:ser>
          <c:idx val="4"/>
          <c:order val="4"/>
          <c:tx>
            <c:strRef>
              <c:f>비용!$H$33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E27C2AE-2240-2546-BBFD-8EB47F2E8446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B0859219-2BF7-794E-9901-7359DF35BED4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C912CBE-C16E-7A43-8634-EE39E3039CC8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F4BA4903-380C-114C-A5BB-04DC37153899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비용!$I$33:$J$33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(비용!$G$23,비용!$G$16)</c15:f>
                <c15:dlblRangeCache>
                  <c:ptCount val="2"/>
                  <c:pt idx="0">
                    <c:v>공연관람</c:v>
                  </c:pt>
                  <c:pt idx="1">
                    <c:v>음주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C319-D043-BFF6-003F00CCB704}"/>
            </c:ext>
          </c:extLst>
        </c:ser>
        <c:ser>
          <c:idx val="5"/>
          <c:order val="5"/>
          <c:tx>
            <c:strRef>
              <c:f>비용!$H$34</c:f>
              <c:strCache>
                <c:ptCount val="1"/>
                <c:pt idx="0">
                  <c:v>6순위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E05967-B339-8C48-8C7C-6D4A4B9D329A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656CC8EB-72B9-6A48-AE1F-8FAE70027F98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E66CB7-36F1-1748-B8A6-8943AC20E146}" type="CELLRANGE">
                      <a:rPr lang="en-US" altLang="ko-KR"/>
                      <a:pPr/>
                      <a:t>[CELLRANGE]</a:t>
                    </a:fld>
                    <a:endParaRPr lang="ko-KR" altLang="en-US" baseline="0"/>
                  </a:p>
                  <a:p>
                    <a:fld id="{ED185E4E-6931-CB4A-B341-31985F09396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비용!$I$34:$J$34</c:f>
              <c:numCache>
                <c:formatCode>0.00%</c:formatCode>
                <c:ptCount val="2"/>
                <c:pt idx="0">
                  <c:v>6.4516129029999994E-2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(비용!$G$24,비용!$G$17)</c15:f>
                <c15:dlblRangeCache>
                  <c:ptCount val="2"/>
                  <c:pt idx="0">
                    <c:v>게임</c:v>
                  </c:pt>
                  <c:pt idx="1">
                    <c:v>유튜브(SNS 활동)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C319-D043-BFF6-003F00CCB704}"/>
            </c:ext>
          </c:extLst>
        </c:ser>
        <c:ser>
          <c:idx val="6"/>
          <c:order val="6"/>
          <c:tx>
            <c:strRef>
              <c:f>비용!$H$35</c:f>
              <c:strCache>
                <c:ptCount val="1"/>
                <c:pt idx="0">
                  <c:v>7순위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5894C53-3FBF-654C-B657-B9E7DC4C1A3C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DF5CB08F-E2D3-0448-ADB0-154E7D87DEB0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C319-D043-BFF6-003F00CCB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8098CA-11A5-C944-90AA-B4E2C1952DD9}" type="CELLRANGE">
                      <a:rPr lang="ko-KR" altLang="en-US"/>
                      <a:pPr/>
                      <a:t>[CELLRANGE]</a:t>
                    </a:fld>
                    <a:endParaRPr lang="ko-KR" altLang="en-US" baseline="0"/>
                  </a:p>
                  <a:p>
                    <a:fld id="{AC84B4AE-5A13-0B40-8C69-8EABD288787C}" type="VALUE">
                      <a:rPr lang="en-US" altLang="ko-KR"/>
                      <a:pPr/>
                      <a:t>[값]</a:t>
                    </a:fld>
                    <a:endParaRPr lang="ko-Kore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C319-D043-BFF6-003F00CCB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비용!$I$28:$J$28</c:f>
              <c:strCache>
                <c:ptCount val="2"/>
                <c:pt idx="0">
                  <c:v>30만원 미만</c:v>
                </c:pt>
                <c:pt idx="1">
                  <c:v>30만원 이상</c:v>
                </c:pt>
              </c:strCache>
            </c:strRef>
          </c:cat>
          <c:val>
            <c:numRef>
              <c:f>비용!$I$35:$J$35</c:f>
              <c:numCache>
                <c:formatCode>0.00%</c:formatCode>
                <c:ptCount val="2"/>
                <c:pt idx="0">
                  <c:v>3.8709677419999998E-2</c:v>
                </c:pt>
                <c:pt idx="1">
                  <c:v>4.347826087E-2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(비용!$G$25,비용!$G$18)</c15:f>
                <c15:dlblRangeCache>
                  <c:ptCount val="2"/>
                  <c:pt idx="0">
                    <c:v>음악 및 영화감상</c:v>
                  </c:pt>
                  <c:pt idx="1">
                    <c:v>음악 및 영화감상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C319-D043-BFF6-003F00CCB7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8825824"/>
        <c:axId val="1558972832"/>
      </c:barChart>
      <c:catAx>
        <c:axId val="155882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972832"/>
        <c:crosses val="autoZero"/>
        <c:auto val="1"/>
        <c:lblAlgn val="ctr"/>
        <c:lblOffset val="100"/>
        <c:noMultiLvlLbl val="0"/>
      </c:catAx>
      <c:valAx>
        <c:axId val="15589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588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0" dirty="0">
                <a:solidFill>
                  <a:schemeClr val="tx1"/>
                </a:solidFill>
              </a:rPr>
              <a:t>최근 취미 트렌드 상위 </a:t>
            </a:r>
            <a:r>
              <a:rPr lang="en-US" altLang="ko-KR" sz="1600" b="0" dirty="0">
                <a:solidFill>
                  <a:schemeClr val="tx1"/>
                </a:solidFill>
              </a:rPr>
              <a:t>5</a:t>
            </a:r>
            <a:r>
              <a:rPr lang="ko-KR" altLang="en-US" sz="1600" b="0" dirty="0">
                <a:solidFill>
                  <a:schemeClr val="tx1"/>
                </a:solidFill>
              </a:rPr>
              <a:t>개 추이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9.1238935824000916E-2"/>
          <c:y val="0.1079702687249857"/>
          <c:w val="0.85155655211972692"/>
          <c:h val="0.7050237931236297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'8. 연도별 취미변화'!$A$2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073CC91D-1147-4D99-B909-B7CF2BC490CD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63690736-6ABE-4F21-944C-99B7B9A5F331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41102D0A-CD7F-453C-B506-3B611C118E58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B871D7F0-7084-4DAC-A2AC-17069788F02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4EDA46F8-D4D6-42C5-87E9-2C8A388B837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C6F28149-B75B-4A56-9862-A4DEE3E0672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취미변화'!$B$2:$W$2</c:f>
              <c:numCache>
                <c:formatCode>0.00%</c:formatCode>
                <c:ptCount val="16"/>
                <c:pt idx="0" formatCode="0.0%">
                  <c:v>0.21296296296296297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7.7586206896551727E-2</c:v>
                </c:pt>
                <c:pt idx="5" formatCode="General">
                  <c:v>0</c:v>
                </c:pt>
                <c:pt idx="6" formatCode="0.0%">
                  <c:v>0.10619469026548672</c:v>
                </c:pt>
                <c:pt idx="8" formatCode="General">
                  <c:v>0</c:v>
                </c:pt>
                <c:pt idx="9" formatCode="0.0%">
                  <c:v>0.15929203539823009</c:v>
                </c:pt>
                <c:pt idx="11" formatCode="General">
                  <c:v>0</c:v>
                </c:pt>
                <c:pt idx="12" formatCode="0.0%">
                  <c:v>0.1092436974789916</c:v>
                </c:pt>
                <c:pt idx="14" formatCode="General">
                  <c:v>0</c:v>
                </c:pt>
                <c:pt idx="15" formatCode="0.0%">
                  <c:v>0.18548387096774194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DC-48B7-BA7E-BC134AEE9C85}"/>
            </c:ext>
          </c:extLst>
        </c:ser>
        <c:ser>
          <c:idx val="1"/>
          <c:order val="1"/>
          <c:tx>
            <c:strRef>
              <c:f>'8. 연도별 취미변화'!$A$3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AE6956C1-1022-4D9A-B5FA-0D5283259484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재테크</a:t>
                    </a:r>
                    <a:fld id="{0C7FF71E-1124-414E-B81C-9F8C608C0D7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11555A92-0C2B-46C8-8FC9-AB719D7C332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D010B3AE-8B08-4264-84F0-78493E3A1EA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A810EAE7-79AF-43C5-979F-7F782353C4B0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F2D5DFF7-6D35-4A38-8D62-8BF91FFAE31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취미변화'!$B$3:$W$3</c:f>
              <c:numCache>
                <c:formatCode>0.00%</c:formatCode>
                <c:ptCount val="16"/>
                <c:pt idx="0" formatCode="0.0%">
                  <c:v>7.407407407407407E-2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7.7586206896551727E-2</c:v>
                </c:pt>
                <c:pt idx="5" formatCode="General">
                  <c:v>0</c:v>
                </c:pt>
                <c:pt idx="6" formatCode="0.0%">
                  <c:v>6.1946902654867256E-2</c:v>
                </c:pt>
                <c:pt idx="8" formatCode="General">
                  <c:v>0</c:v>
                </c:pt>
                <c:pt idx="9" formatCode="0.0%">
                  <c:v>9.7345132743362831E-2</c:v>
                </c:pt>
                <c:pt idx="11" formatCode="General">
                  <c:v>0</c:v>
                </c:pt>
                <c:pt idx="12" formatCode="0.0%">
                  <c:v>0.10084033613445378</c:v>
                </c:pt>
                <c:pt idx="14" formatCode="General">
                  <c:v>0</c:v>
                </c:pt>
                <c:pt idx="15" formatCode="0.0%">
                  <c:v>8.0645161290322578E-2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ADC-48B7-BA7E-BC134AEE9C85}"/>
            </c:ext>
          </c:extLst>
        </c:ser>
        <c:ser>
          <c:idx val="2"/>
          <c:order val="2"/>
          <c:tx>
            <c:strRef>
              <c:f>'8. 연도별 취미변화'!$A$4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독서 </a:t>
                    </a:r>
                    <a:fld id="{60669743-5CB7-4464-A525-172E20F4FEE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OTT </a:t>
                    </a:r>
                    <a:r>
                      <a:rPr lang="ko-KR" altLang="en-US"/>
                      <a:t>시청 </a:t>
                    </a:r>
                    <a:fld id="{ADB9A508-B5E3-443F-9ABD-DB7BD23CEEB2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/>
                      <a:t>OTT </a:t>
                    </a:r>
                    <a:r>
                      <a:rPr lang="ko-KR" altLang="en-US"/>
                      <a:t>시청 </a:t>
                    </a:r>
                    <a:fld id="{1F2DBE18-F534-4262-8EB9-347B9FD2D57E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F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42135C20-A526-4C92-9D96-ACF5856C297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1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92C87F04-6ED3-4654-89D7-2458A22F968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3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EFE1A49A-1278-46A5-A078-BD388E2C65D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5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취미변화'!$B$4:$W$4</c:f>
              <c:numCache>
                <c:formatCode>0.00%</c:formatCode>
                <c:ptCount val="16"/>
                <c:pt idx="0" formatCode="0.0%">
                  <c:v>5.5555555555555552E-2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6.8965517241379309E-2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5.3097345132743362E-2</c:v>
                </c:pt>
                <c:pt idx="11" formatCode="General">
                  <c:v>0</c:v>
                </c:pt>
                <c:pt idx="12" formatCode="0.0%">
                  <c:v>6.7226890756302518E-2</c:v>
                </c:pt>
                <c:pt idx="14" formatCode="General">
                  <c:v>0</c:v>
                </c:pt>
                <c:pt idx="15" formatCode="0.0%">
                  <c:v>6.4516129032258063E-2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ADC-48B7-BA7E-BC134AEE9C85}"/>
            </c:ext>
          </c:extLst>
        </c:ser>
        <c:ser>
          <c:idx val="3"/>
          <c:order val="3"/>
          <c:tx>
            <c:strRef>
              <c:f>'8. 연도별 취미변화'!$A$5</c:f>
              <c:strCache>
                <c:ptCount val="1"/>
                <c:pt idx="0">
                  <c:v>4순위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음주 </a:t>
                    </a:r>
                    <a:fld id="{0B17835A-83FA-4ABF-8698-3B5F97323AB0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7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연애 </a:t>
                    </a:r>
                    <a:fld id="{8DC4F2D0-05CD-474A-86CD-8124453E27F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A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43B70F80-1BC7-43CF-AD80-A1186F78D11B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C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38695028-4551-4375-B0AF-CB3CDE994511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E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8A8EF0D9-FC01-49F2-B864-83573F3C87A7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0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테니스 </a:t>
                    </a:r>
                    <a:fld id="{ADE5C318-E7BF-49B8-9E3B-67A91252CCE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2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취미변화'!$B$5:$W$5</c:f>
              <c:numCache>
                <c:formatCode>0.00%</c:formatCode>
                <c:ptCount val="16"/>
                <c:pt idx="0" formatCode="0.0%">
                  <c:v>5.5555555555555552E-2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5.1724137931034482E-2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5.3097345132743362E-2</c:v>
                </c:pt>
                <c:pt idx="11" formatCode="General">
                  <c:v>0</c:v>
                </c:pt>
                <c:pt idx="12" formatCode="0.0%">
                  <c:v>5.8823529411764705E-2</c:v>
                </c:pt>
                <c:pt idx="14" formatCode="General">
                  <c:v>0</c:v>
                </c:pt>
                <c:pt idx="15" formatCode="0.0%">
                  <c:v>6.4516129032258063E-2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4ADC-48B7-BA7E-BC134AEE9C85}"/>
            </c:ext>
          </c:extLst>
        </c:ser>
        <c:ser>
          <c:idx val="4"/>
          <c:order val="4"/>
          <c:tx>
            <c:strRef>
              <c:f>'8. 연도별 취미변화'!$A$6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rgbClr val="4EE49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연애 </a:t>
                    </a:r>
                    <a:fld id="{3357D127-F7B7-48B0-9BF5-A6115D26316C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4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SNS </a:t>
                    </a:r>
                    <a:fld id="{73154A55-504C-4CB8-BC52-F0551F5BCAA9}" type="VALUE">
                      <a:rPr lang="en-US" altLang="ko-KR"/>
                      <a:pPr/>
                      <a:t>[값]</a:t>
                    </a:fld>
                    <a:endParaRPr lang="en-US" altLang="ko-K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7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헬스 </a:t>
                    </a:r>
                    <a:fld id="{CDC5D88E-34A9-4162-A1D1-7E54FB3BFAB8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9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F1F84F30-FE4D-4666-B610-F2D798CC19E7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B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독서 </a:t>
                    </a:r>
                    <a:fld id="{1A2E1D4C-62CC-4A84-89E0-0DFF054B523D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D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D6BED55A-0C42-461E-85F5-50376A442EDC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F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취미변화'!$B$6:$W$6</c:f>
              <c:numCache>
                <c:formatCode>0.00%</c:formatCode>
                <c:ptCount val="16"/>
                <c:pt idx="0" formatCode="0.0%">
                  <c:v>4.6296296296296294E-2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4.3103448275862072E-2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4.4247787610619468E-2</c:v>
                </c:pt>
                <c:pt idx="11" formatCode="General">
                  <c:v>0</c:v>
                </c:pt>
                <c:pt idx="12" formatCode="0.0%">
                  <c:v>4.2016806722689079E-2</c:v>
                </c:pt>
                <c:pt idx="14" formatCode="General">
                  <c:v>0</c:v>
                </c:pt>
                <c:pt idx="15" formatCode="0.0%">
                  <c:v>4.8387096774193547E-2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4ADC-48B7-BA7E-BC134AEE9C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3650392"/>
        <c:axId val="913655640"/>
      </c:barChart>
      <c:catAx>
        <c:axId val="91365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913655640"/>
        <c:crosses val="autoZero"/>
        <c:auto val="1"/>
        <c:lblAlgn val="ctr"/>
        <c:lblOffset val="100"/>
        <c:noMultiLvlLbl val="0"/>
      </c:catAx>
      <c:valAx>
        <c:axId val="913655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1365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0" dirty="0">
                <a:solidFill>
                  <a:schemeClr val="tx1"/>
                </a:solidFill>
              </a:rPr>
              <a:t>최근 취미 트렌드 상위 </a:t>
            </a:r>
            <a:r>
              <a:rPr lang="en-US" altLang="ko-KR" sz="1600" b="0" dirty="0">
                <a:solidFill>
                  <a:schemeClr val="tx1"/>
                </a:solidFill>
              </a:rPr>
              <a:t>5</a:t>
            </a:r>
            <a:r>
              <a:rPr lang="ko-KR" altLang="en-US" sz="1600" b="0" dirty="0">
                <a:solidFill>
                  <a:schemeClr val="tx1"/>
                </a:solidFill>
              </a:rPr>
              <a:t>개 추이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9.1238935824000916E-2"/>
          <c:y val="0.1079702687249857"/>
          <c:w val="0.85155655211972692"/>
          <c:h val="0.7050237931236297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'8. 연도별 취미변화'!$A$2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073CC91D-1147-4D99-B909-B7CF2BC490CD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63690736-6ABE-4F21-944C-99B7B9A5F331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41102D0A-CD7F-453C-B506-3B611C118E58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B871D7F0-7084-4DAC-A2AC-17069788F02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4EDA46F8-D4D6-42C5-87E9-2C8A388B837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C6F28149-B75B-4A56-9862-A4DEE3E0672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취미변화'!$B$2:$W$2</c:f>
              <c:numCache>
                <c:formatCode>0.00%</c:formatCode>
                <c:ptCount val="16"/>
                <c:pt idx="0" formatCode="0.0%">
                  <c:v>0.21296296296296297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7.7586206896551727E-2</c:v>
                </c:pt>
                <c:pt idx="5" formatCode="General">
                  <c:v>0</c:v>
                </c:pt>
                <c:pt idx="6" formatCode="0.0%">
                  <c:v>0.10619469026548672</c:v>
                </c:pt>
                <c:pt idx="8" formatCode="General">
                  <c:v>0</c:v>
                </c:pt>
                <c:pt idx="9" formatCode="0.0%">
                  <c:v>0.15929203539823009</c:v>
                </c:pt>
                <c:pt idx="11" formatCode="General">
                  <c:v>0</c:v>
                </c:pt>
                <c:pt idx="12" formatCode="0.0%">
                  <c:v>0.1092436974789916</c:v>
                </c:pt>
                <c:pt idx="14" formatCode="General">
                  <c:v>0</c:v>
                </c:pt>
                <c:pt idx="15" formatCode="0.0%">
                  <c:v>0.18548387096774194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DC-48B7-BA7E-BC134AEE9C85}"/>
            </c:ext>
          </c:extLst>
        </c:ser>
        <c:ser>
          <c:idx val="1"/>
          <c:order val="1"/>
          <c:tx>
            <c:strRef>
              <c:f>'8. 연도별 취미변화'!$A$3</c:f>
              <c:strCache>
                <c:ptCount val="1"/>
                <c:pt idx="0">
                  <c:v>2순위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AE6956C1-1022-4D9A-B5FA-0D5283259484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재테크</a:t>
                    </a:r>
                    <a:fld id="{0C7FF71E-1124-414E-B81C-9F8C608C0D7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11555A92-0C2B-46C8-8FC9-AB719D7C332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D010B3AE-8B08-4264-84F0-78493E3A1EA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A810EAE7-79AF-43C5-979F-7F782353C4B0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F2D5DFF7-6D35-4A38-8D62-8BF91FFAE31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취미변화'!$B$3:$W$3</c:f>
              <c:numCache>
                <c:formatCode>0.00%</c:formatCode>
                <c:ptCount val="16"/>
                <c:pt idx="0" formatCode="0.0%">
                  <c:v>7.407407407407407E-2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7.7586206896551727E-2</c:v>
                </c:pt>
                <c:pt idx="5" formatCode="General">
                  <c:v>0</c:v>
                </c:pt>
                <c:pt idx="6" formatCode="0.0%">
                  <c:v>6.1946902654867256E-2</c:v>
                </c:pt>
                <c:pt idx="8" formatCode="General">
                  <c:v>0</c:v>
                </c:pt>
                <c:pt idx="9" formatCode="0.0%">
                  <c:v>9.7345132743362831E-2</c:v>
                </c:pt>
                <c:pt idx="11" formatCode="General">
                  <c:v>0</c:v>
                </c:pt>
                <c:pt idx="12" formatCode="0.0%">
                  <c:v>0.10084033613445378</c:v>
                </c:pt>
                <c:pt idx="14" formatCode="General">
                  <c:v>0</c:v>
                </c:pt>
                <c:pt idx="15" formatCode="0.0%">
                  <c:v>8.0645161290322578E-2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ADC-48B7-BA7E-BC134AEE9C85}"/>
            </c:ext>
          </c:extLst>
        </c:ser>
        <c:ser>
          <c:idx val="2"/>
          <c:order val="2"/>
          <c:tx>
            <c:strRef>
              <c:f>'8. 연도별 취미변화'!$A$4</c:f>
              <c:strCache>
                <c:ptCount val="1"/>
                <c:pt idx="0">
                  <c:v>3순위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독서 </a:t>
                    </a:r>
                    <a:fld id="{60669743-5CB7-4464-A525-172E20F4FEE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OTT </a:t>
                    </a:r>
                    <a:r>
                      <a:rPr lang="ko-KR" altLang="en-US"/>
                      <a:t>시청 </a:t>
                    </a:r>
                    <a:fld id="{ADB9A508-B5E3-443F-9ABD-DB7BD23CEEB2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/>
                      <a:t>OTT </a:t>
                    </a:r>
                    <a:r>
                      <a:rPr lang="ko-KR" altLang="en-US"/>
                      <a:t>시청 </a:t>
                    </a:r>
                    <a:fld id="{1F2DBE18-F534-4262-8EB9-347B9FD2D57E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F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42135C20-A526-4C92-9D96-ACF5856C2973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1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92C87F04-6ED3-4654-89D7-2458A22F9686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3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골프 </a:t>
                    </a:r>
                    <a:fld id="{EFE1A49A-1278-46A5-A078-BD388E2C65D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5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취미변화'!$B$4:$W$4</c:f>
              <c:numCache>
                <c:formatCode>0.00%</c:formatCode>
                <c:ptCount val="16"/>
                <c:pt idx="0" formatCode="0.0%">
                  <c:v>5.5555555555555552E-2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6.8965517241379309E-2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5.3097345132743362E-2</c:v>
                </c:pt>
                <c:pt idx="11" formatCode="General">
                  <c:v>0</c:v>
                </c:pt>
                <c:pt idx="12" formatCode="0.0%">
                  <c:v>6.7226890756302518E-2</c:v>
                </c:pt>
                <c:pt idx="14" formatCode="General">
                  <c:v>0</c:v>
                </c:pt>
                <c:pt idx="15" formatCode="0.0%">
                  <c:v>6.4516129032258063E-2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ADC-48B7-BA7E-BC134AEE9C85}"/>
            </c:ext>
          </c:extLst>
        </c:ser>
        <c:ser>
          <c:idx val="3"/>
          <c:order val="3"/>
          <c:tx>
            <c:strRef>
              <c:f>'8. 연도별 취미변화'!$A$5</c:f>
              <c:strCache>
                <c:ptCount val="1"/>
                <c:pt idx="0">
                  <c:v>4순위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음주 </a:t>
                    </a:r>
                    <a:fld id="{0B17835A-83FA-4ABF-8698-3B5F97323AB0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7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연애 </a:t>
                    </a:r>
                    <a:fld id="{8DC4F2D0-05CD-474A-86CD-8124453E27FF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A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여행 </a:t>
                    </a:r>
                    <a:fld id="{43B70F80-1BC7-43CF-AD80-A1186F78D11B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C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38695028-4551-4375-B0AF-CB3CDE994511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E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재테크 </a:t>
                    </a:r>
                    <a:fld id="{8A8EF0D9-FC01-49F2-B864-83573F3C87A7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0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테니스 </a:t>
                    </a:r>
                    <a:fld id="{ADE5C318-E7BF-49B8-9E3B-67A91252CCE5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2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취미변화'!$B$5:$W$5</c:f>
              <c:numCache>
                <c:formatCode>0.00%</c:formatCode>
                <c:ptCount val="16"/>
                <c:pt idx="0" formatCode="0.0%">
                  <c:v>5.5555555555555552E-2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5.1724137931034482E-2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5.3097345132743362E-2</c:v>
                </c:pt>
                <c:pt idx="11" formatCode="General">
                  <c:v>0</c:v>
                </c:pt>
                <c:pt idx="12" formatCode="0.0%">
                  <c:v>5.8823529411764705E-2</c:v>
                </c:pt>
                <c:pt idx="14" formatCode="General">
                  <c:v>0</c:v>
                </c:pt>
                <c:pt idx="15" formatCode="0.0%">
                  <c:v>6.4516129032258063E-2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4ADC-48B7-BA7E-BC134AEE9C85}"/>
            </c:ext>
          </c:extLst>
        </c:ser>
        <c:ser>
          <c:idx val="4"/>
          <c:order val="4"/>
          <c:tx>
            <c:strRef>
              <c:f>'8. 연도별 취미변화'!$A$6</c:f>
              <c:strCache>
                <c:ptCount val="1"/>
                <c:pt idx="0">
                  <c:v>5순위</c:v>
                </c:pt>
              </c:strCache>
            </c:strRef>
          </c:tx>
          <c:spPr>
            <a:solidFill>
              <a:srgbClr val="4EE49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연애 </a:t>
                    </a:r>
                    <a:fld id="{3357D127-F7B7-48B0-9BF5-A6115D26316C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4-4ADC-48B7-BA7E-BC134AEE9C8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4ADC-48B7-BA7E-BC134AEE9C8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4ADC-48B7-BA7E-BC134AEE9C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SNS </a:t>
                    </a:r>
                    <a:fld id="{73154A55-504C-4CB8-BC52-F0551F5BCAA9}" type="VALUE">
                      <a:rPr lang="en-US" altLang="ko-KR"/>
                      <a:pPr/>
                      <a:t>[값]</a:t>
                    </a:fld>
                    <a:endParaRPr lang="en-US" altLang="ko-K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7-4ADC-48B7-BA7E-BC134AEE9C8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4ADC-48B7-BA7E-BC134AEE9C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ko-KR" altLang="en-US"/>
                      <a:t>헬스 </a:t>
                    </a:r>
                    <a:fld id="{CDC5D88E-34A9-4162-A1D1-7E54FB3BFAB8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9-4ADC-48B7-BA7E-BC134AEE9C8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4ADC-48B7-BA7E-BC134AEE9C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ko-KR" altLang="en-US"/>
                      <a:t>게임 </a:t>
                    </a:r>
                    <a:fld id="{F1F84F30-FE4D-4666-B610-F2D798CC19E7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B-4ADC-48B7-BA7E-BC134AEE9C8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4ADC-48B7-BA7E-BC134AEE9C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ko-KR" altLang="en-US"/>
                      <a:t>독서 </a:t>
                    </a:r>
                    <a:fld id="{1A2E1D4C-62CC-4A84-89E0-0DFF054B523D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D-4ADC-48B7-BA7E-BC134AEE9C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4ADC-48B7-BA7E-BC134AEE9C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ko-KR" altLang="en-US"/>
                      <a:t>자기개발 </a:t>
                    </a:r>
                    <a:fld id="{D6BED55A-0C42-461E-85F5-50376A442EDC}" type="VALUE">
                      <a:rPr lang="en-US" altLang="ko-KR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3F-4ADC-48B7-BA7E-BC134AEE9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연도별 취미변화'!$A$1:$W$1</c:f>
              <c:strCache>
                <c:ptCount val="16"/>
                <c:pt idx="0">
                  <c:v>2019년</c:v>
                </c:pt>
                <c:pt idx="3">
                  <c:v>2020년 </c:v>
                </c:pt>
                <c:pt idx="6">
                  <c:v>2021년 </c:v>
                </c:pt>
                <c:pt idx="9">
                  <c:v>2022년 </c:v>
                </c:pt>
                <c:pt idx="12">
                  <c:v>2023년 </c:v>
                </c:pt>
                <c:pt idx="15">
                  <c:v>2024년(E)</c:v>
                </c:pt>
              </c:strCache>
            </c:strRef>
          </c:cat>
          <c:val>
            <c:numRef>
              <c:f>'8. 연도별 취미변화'!$B$6:$W$6</c:f>
              <c:numCache>
                <c:formatCode>0.00%</c:formatCode>
                <c:ptCount val="16"/>
                <c:pt idx="0" formatCode="0.0%">
                  <c:v>4.6296296296296294E-2</c:v>
                </c:pt>
                <c:pt idx="1">
                  <c:v>0</c:v>
                </c:pt>
                <c:pt idx="2" formatCode="General">
                  <c:v>0</c:v>
                </c:pt>
                <c:pt idx="3" formatCode="0.0%">
                  <c:v>4.3103448275862072E-2</c:v>
                </c:pt>
                <c:pt idx="5" formatCode="General">
                  <c:v>0</c:v>
                </c:pt>
                <c:pt idx="6" formatCode="0.0%">
                  <c:v>5.3097345132743362E-2</c:v>
                </c:pt>
                <c:pt idx="8" formatCode="General">
                  <c:v>0</c:v>
                </c:pt>
                <c:pt idx="9" formatCode="0.0%">
                  <c:v>4.4247787610619468E-2</c:v>
                </c:pt>
                <c:pt idx="11" formatCode="General">
                  <c:v>0</c:v>
                </c:pt>
                <c:pt idx="12" formatCode="0.0%">
                  <c:v>4.2016806722689079E-2</c:v>
                </c:pt>
                <c:pt idx="14" formatCode="General">
                  <c:v>0</c:v>
                </c:pt>
                <c:pt idx="15" formatCode="0.0%">
                  <c:v>4.8387096774193547E-2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4ADC-48B7-BA7E-BC134AEE9C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3650392"/>
        <c:axId val="913655640"/>
      </c:barChart>
      <c:catAx>
        <c:axId val="91365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913655640"/>
        <c:crosses val="autoZero"/>
        <c:auto val="1"/>
        <c:lblAlgn val="ctr"/>
        <c:lblOffset val="100"/>
        <c:noMultiLvlLbl val="0"/>
      </c:catAx>
      <c:valAx>
        <c:axId val="913655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1365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0.10086</cdr:x>
      <cdr:y>0.46141</cdr:y>
    </cdr:from>
    <cdr:to>
      <cdr:x>0.13545</cdr:x>
      <cdr:y>0.8199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CC2C44BA-B54B-4BE5-BEAF-78128D7BEFDE}"/>
            </a:ext>
          </a:extLst>
        </cdr:cNvPr>
        <cdr:cNvSpPr/>
      </cdr:nvSpPr>
      <cdr:spPr>
        <a:xfrm xmlns:a="http://schemas.openxmlformats.org/drawingml/2006/main">
          <a:off x="1000126" y="2562225"/>
          <a:ext cx="342900" cy="19907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0.42011</cdr:x>
      <cdr:y>0.21498</cdr:y>
    </cdr:from>
    <cdr:to>
      <cdr:x>0.45469</cdr:x>
      <cdr:y>0.34134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33AAF0E0-DBED-4516-B647-86DB8C1A65CE}"/>
            </a:ext>
          </a:extLst>
        </cdr:cNvPr>
        <cdr:cNvSpPr/>
      </cdr:nvSpPr>
      <cdr:spPr>
        <a:xfrm xmlns:a="http://schemas.openxmlformats.org/drawingml/2006/main">
          <a:off x="4165600" y="1193800"/>
          <a:ext cx="342900" cy="701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0.57957</cdr:x>
      <cdr:y>0.52716</cdr:y>
    </cdr:from>
    <cdr:to>
      <cdr:x>0.61415</cdr:x>
      <cdr:y>0.81818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175C76B8-ED60-4DE2-BF6E-7163201C10C1}"/>
            </a:ext>
          </a:extLst>
        </cdr:cNvPr>
        <cdr:cNvSpPr/>
      </cdr:nvSpPr>
      <cdr:spPr>
        <a:xfrm xmlns:a="http://schemas.openxmlformats.org/drawingml/2006/main">
          <a:off x="5746750" y="2927350"/>
          <a:ext cx="342900" cy="16160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0.73903</cdr:x>
      <cdr:y>0.41052</cdr:y>
    </cdr:from>
    <cdr:to>
      <cdr:x>0.77362</cdr:x>
      <cdr:y>0.61921</cdr:y>
    </cdr:to>
    <cdr:sp macro="" textlink="">
      <cdr:nvSpPr>
        <cdr:cNvPr id="5" name="직사각형 4">
          <a:extLst xmlns:a="http://schemas.openxmlformats.org/drawingml/2006/main">
            <a:ext uri="{FF2B5EF4-FFF2-40B4-BE49-F238E27FC236}">
              <a16:creationId xmlns:a16="http://schemas.microsoft.com/office/drawing/2014/main" id="{E2EDB664-E5B4-4BAB-82A5-51C839AE95C8}"/>
            </a:ext>
          </a:extLst>
        </cdr:cNvPr>
        <cdr:cNvSpPr/>
      </cdr:nvSpPr>
      <cdr:spPr>
        <a:xfrm xmlns:a="http://schemas.openxmlformats.org/drawingml/2006/main">
          <a:off x="7327900" y="2279650"/>
          <a:ext cx="342900" cy="11588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0.89946</cdr:x>
      <cdr:y>0.51547</cdr:y>
    </cdr:from>
    <cdr:to>
      <cdr:x>0.93404</cdr:x>
      <cdr:y>0.81304</cdr:y>
    </cdr:to>
    <cdr:sp macro="" textlink="">
      <cdr:nvSpPr>
        <cdr:cNvPr id="6" name="직사각형 5">
          <a:extLst xmlns:a="http://schemas.openxmlformats.org/drawingml/2006/main">
            <a:ext uri="{FF2B5EF4-FFF2-40B4-BE49-F238E27FC236}">
              <a16:creationId xmlns:a16="http://schemas.microsoft.com/office/drawing/2014/main" id="{AAB7EC08-A140-43AE-AE06-0CCF1EEECEC2}"/>
            </a:ext>
          </a:extLst>
        </cdr:cNvPr>
        <cdr:cNvSpPr/>
      </cdr:nvSpPr>
      <cdr:spPr>
        <a:xfrm xmlns:a="http://schemas.openxmlformats.org/drawingml/2006/main">
          <a:off x="5646296" y="2679019"/>
          <a:ext cx="217074" cy="15465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0.25942</cdr:x>
      <cdr:y>0.45551</cdr:y>
    </cdr:from>
    <cdr:to>
      <cdr:x>0.294</cdr:x>
      <cdr:y>0.65371</cdr:y>
    </cdr:to>
    <cdr:sp macro="" textlink="">
      <cdr:nvSpPr>
        <cdr:cNvPr id="8" name="직사각형 7">
          <a:extLst xmlns:a="http://schemas.openxmlformats.org/drawingml/2006/main">
            <a:ext uri="{FF2B5EF4-FFF2-40B4-BE49-F238E27FC236}">
              <a16:creationId xmlns:a16="http://schemas.microsoft.com/office/drawing/2014/main" id="{1BAC4C7E-AEE8-46EE-AFAD-160706EC6FA2}"/>
            </a:ext>
          </a:extLst>
        </cdr:cNvPr>
        <cdr:cNvSpPr/>
      </cdr:nvSpPr>
      <cdr:spPr>
        <a:xfrm xmlns:a="http://schemas.openxmlformats.org/drawingml/2006/main">
          <a:off x="1628469" y="2367396"/>
          <a:ext cx="217073" cy="1030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0.42011</cdr:x>
      <cdr:y>0.5742</cdr:y>
    </cdr:from>
    <cdr:to>
      <cdr:x>0.45469</cdr:x>
      <cdr:y>0.82127</cdr:y>
    </cdr:to>
    <cdr:sp macro="" textlink="">
      <cdr:nvSpPr>
        <cdr:cNvPr id="9" name="직사각형 8">
          <a:extLst xmlns:a="http://schemas.openxmlformats.org/drawingml/2006/main">
            <a:ext uri="{FF2B5EF4-FFF2-40B4-BE49-F238E27FC236}">
              <a16:creationId xmlns:a16="http://schemas.microsoft.com/office/drawing/2014/main" id="{6325D199-DEDA-410D-BE06-A225810E0E92}"/>
            </a:ext>
          </a:extLst>
        </cdr:cNvPr>
        <cdr:cNvSpPr/>
      </cdr:nvSpPr>
      <cdr:spPr>
        <a:xfrm xmlns:a="http://schemas.openxmlformats.org/drawingml/2006/main">
          <a:off x="2637212" y="2984253"/>
          <a:ext cx="217073" cy="1284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0.57965</cdr:x>
      <cdr:y>0.17345</cdr:y>
    </cdr:from>
    <cdr:to>
      <cdr:x>0.61423</cdr:x>
      <cdr:y>0.28786</cdr:y>
    </cdr:to>
    <cdr:sp macro="" textlink="">
      <cdr:nvSpPr>
        <cdr:cNvPr id="10" name="직사각형 9">
          <a:extLst xmlns:a="http://schemas.openxmlformats.org/drawingml/2006/main">
            <a:ext uri="{FF2B5EF4-FFF2-40B4-BE49-F238E27FC236}">
              <a16:creationId xmlns:a16="http://schemas.microsoft.com/office/drawing/2014/main" id="{406FC5E7-CA70-402C-A570-0F9304886367}"/>
            </a:ext>
          </a:extLst>
        </cdr:cNvPr>
        <cdr:cNvSpPr/>
      </cdr:nvSpPr>
      <cdr:spPr>
        <a:xfrm xmlns:a="http://schemas.openxmlformats.org/drawingml/2006/main">
          <a:off x="3638698" y="901453"/>
          <a:ext cx="217073" cy="5946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0.74265</cdr:x>
      <cdr:y>0.1762</cdr:y>
    </cdr:from>
    <cdr:to>
      <cdr:x>0.77723</cdr:x>
      <cdr:y>0.29062</cdr:y>
    </cdr:to>
    <cdr:sp macro="" textlink="">
      <cdr:nvSpPr>
        <cdr:cNvPr id="11" name="직사각형 10">
          <a:extLst xmlns:a="http://schemas.openxmlformats.org/drawingml/2006/main">
            <a:ext uri="{FF2B5EF4-FFF2-40B4-BE49-F238E27FC236}">
              <a16:creationId xmlns:a16="http://schemas.microsoft.com/office/drawing/2014/main" id="{2E13D7AB-53AE-40D2-9C2A-CFD846A892D7}"/>
            </a:ext>
          </a:extLst>
        </cdr:cNvPr>
        <cdr:cNvSpPr/>
      </cdr:nvSpPr>
      <cdr:spPr>
        <a:xfrm xmlns:a="http://schemas.openxmlformats.org/drawingml/2006/main">
          <a:off x="4661956" y="915750"/>
          <a:ext cx="217073" cy="5946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0.89872</cdr:x>
      <cdr:y>0.38011</cdr:y>
    </cdr:from>
    <cdr:to>
      <cdr:x>0.9333</cdr:x>
      <cdr:y>0.51826</cdr:y>
    </cdr:to>
    <cdr:sp macro="" textlink="">
      <cdr:nvSpPr>
        <cdr:cNvPr id="12" name="직사각형 11">
          <a:extLst xmlns:a="http://schemas.openxmlformats.org/drawingml/2006/main">
            <a:ext uri="{FF2B5EF4-FFF2-40B4-BE49-F238E27FC236}">
              <a16:creationId xmlns:a16="http://schemas.microsoft.com/office/drawing/2014/main" id="{10B77580-3021-43BD-A7B6-47EBBB63464D}"/>
            </a:ext>
          </a:extLst>
        </cdr:cNvPr>
        <cdr:cNvSpPr/>
      </cdr:nvSpPr>
      <cdr:spPr>
        <a:xfrm xmlns:a="http://schemas.openxmlformats.org/drawingml/2006/main">
          <a:off x="5641669" y="1975510"/>
          <a:ext cx="217073" cy="71802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0.13545</cdr:x>
      <cdr:y>0.27816</cdr:y>
    </cdr:from>
    <cdr:to>
      <cdr:x>0.42011</cdr:x>
      <cdr:y>0.64066</cdr:y>
    </cdr:to>
    <cdr:cxnSp macro="">
      <cdr:nvCxnSpPr>
        <cdr:cNvPr id="14" name="직선 화살표 연결선 13">
          <a:extLst xmlns:a="http://schemas.openxmlformats.org/drawingml/2006/main">
            <a:ext uri="{FF2B5EF4-FFF2-40B4-BE49-F238E27FC236}">
              <a16:creationId xmlns:a16="http://schemas.microsoft.com/office/drawing/2014/main" id="{8D1583A1-3397-4297-858B-F20FA61C3733}"/>
            </a:ext>
          </a:extLst>
        </cdr:cNvPr>
        <cdr:cNvCxnSpPr>
          <a:stCxn xmlns:a="http://schemas.openxmlformats.org/drawingml/2006/main" id="2" idx="3"/>
          <a:endCxn xmlns:a="http://schemas.openxmlformats.org/drawingml/2006/main" id="3" idx="1"/>
        </cdr:cNvCxnSpPr>
      </cdr:nvCxnSpPr>
      <cdr:spPr>
        <a:xfrm xmlns:a="http://schemas.openxmlformats.org/drawingml/2006/main" flipV="1">
          <a:off x="850278" y="1445667"/>
          <a:ext cx="1786933" cy="1883976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0.45581</cdr:x>
      <cdr:y>0.2813</cdr:y>
    </cdr:from>
    <cdr:to>
      <cdr:x>0.57957</cdr:x>
      <cdr:y>0.67267</cdr:y>
    </cdr:to>
    <cdr:cxnSp macro="">
      <cdr:nvCxnSpPr>
        <cdr:cNvPr id="15" name="직선 화살표 연결선 14">
          <a:extLst xmlns:a="http://schemas.openxmlformats.org/drawingml/2006/main">
            <a:ext uri="{FF2B5EF4-FFF2-40B4-BE49-F238E27FC236}">
              <a16:creationId xmlns:a16="http://schemas.microsoft.com/office/drawing/2014/main" id="{16660181-3CCA-4F0F-A19F-EB5AB359B40F}"/>
            </a:ext>
          </a:extLst>
        </cdr:cNvPr>
        <cdr:cNvCxnSpPr>
          <a:endCxn xmlns:a="http://schemas.openxmlformats.org/drawingml/2006/main" id="4" idx="1"/>
        </cdr:cNvCxnSpPr>
      </cdr:nvCxnSpPr>
      <cdr:spPr>
        <a:xfrm xmlns:a="http://schemas.openxmlformats.org/drawingml/2006/main">
          <a:off x="2861328" y="1462008"/>
          <a:ext cx="776882" cy="2034025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0.61766</cdr:x>
      <cdr:y>0.51486</cdr:y>
    </cdr:from>
    <cdr:to>
      <cdr:x>0.73903</cdr:x>
      <cdr:y>0.67102</cdr:y>
    </cdr:to>
    <cdr:cxnSp macro="">
      <cdr:nvCxnSpPr>
        <cdr:cNvPr id="18" name="직선 화살표 연결선 17">
          <a:extLst xmlns:a="http://schemas.openxmlformats.org/drawingml/2006/main">
            <a:ext uri="{FF2B5EF4-FFF2-40B4-BE49-F238E27FC236}">
              <a16:creationId xmlns:a16="http://schemas.microsoft.com/office/drawing/2014/main" id="{EE79677A-EAB8-4C3F-8E28-8E1D5975F11A}"/>
            </a:ext>
          </a:extLst>
        </cdr:cNvPr>
        <cdr:cNvCxnSpPr>
          <a:endCxn xmlns:a="http://schemas.openxmlformats.org/drawingml/2006/main" id="5" idx="1"/>
        </cdr:cNvCxnSpPr>
      </cdr:nvCxnSpPr>
      <cdr:spPr>
        <a:xfrm xmlns:a="http://schemas.openxmlformats.org/drawingml/2006/main" flipV="1">
          <a:off x="3877329" y="2675881"/>
          <a:ext cx="761879" cy="81158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0.77373</cdr:x>
      <cdr:y>0.5258</cdr:y>
    </cdr:from>
    <cdr:to>
      <cdr:x>0.8948</cdr:x>
      <cdr:y>0.67744</cdr:y>
    </cdr:to>
    <cdr:cxnSp macro="">
      <cdr:nvCxnSpPr>
        <cdr:cNvPr id="21" name="직선 화살표 연결선 20">
          <a:extLst xmlns:a="http://schemas.openxmlformats.org/drawingml/2006/main">
            <a:ext uri="{FF2B5EF4-FFF2-40B4-BE49-F238E27FC236}">
              <a16:creationId xmlns:a16="http://schemas.microsoft.com/office/drawing/2014/main" id="{82D37068-9A09-457B-A074-91B4ED3A77A0}"/>
            </a:ext>
          </a:extLst>
        </cdr:cNvPr>
        <cdr:cNvCxnSpPr/>
      </cdr:nvCxnSpPr>
      <cdr:spPr>
        <a:xfrm xmlns:a="http://schemas.openxmlformats.org/drawingml/2006/main">
          <a:off x="4857043" y="2732721"/>
          <a:ext cx="759986" cy="788127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0.2973</cdr:x>
      <cdr:y>0.56246</cdr:y>
    </cdr:from>
    <cdr:to>
      <cdr:x>0.41619</cdr:x>
      <cdr:y>0.70258</cdr:y>
    </cdr:to>
    <cdr:cxnSp macro="">
      <cdr:nvCxnSpPr>
        <cdr:cNvPr id="24" name="직선 화살표 연결선 23">
          <a:extLst xmlns:a="http://schemas.openxmlformats.org/drawingml/2006/main">
            <a:ext uri="{FF2B5EF4-FFF2-40B4-BE49-F238E27FC236}">
              <a16:creationId xmlns:a16="http://schemas.microsoft.com/office/drawing/2014/main" id="{67CAEAB7-2CE8-4464-9F6D-749FF8942B0C}"/>
            </a:ext>
          </a:extLst>
        </cdr:cNvPr>
        <cdr:cNvCxnSpPr/>
      </cdr:nvCxnSpPr>
      <cdr:spPr>
        <a:xfrm xmlns:a="http://schemas.openxmlformats.org/drawingml/2006/main">
          <a:off x="1866278" y="2923243"/>
          <a:ext cx="746294" cy="728233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0.45568</cdr:x>
      <cdr:y>0.23066</cdr:y>
    </cdr:from>
    <cdr:to>
      <cdr:x>0.57965</cdr:x>
      <cdr:y>0.70349</cdr:y>
    </cdr:to>
    <cdr:cxnSp macro="">
      <cdr:nvCxnSpPr>
        <cdr:cNvPr id="26" name="직선 화살표 연결선 25">
          <a:extLst xmlns:a="http://schemas.openxmlformats.org/drawingml/2006/main">
            <a:ext uri="{FF2B5EF4-FFF2-40B4-BE49-F238E27FC236}">
              <a16:creationId xmlns:a16="http://schemas.microsoft.com/office/drawing/2014/main" id="{9D877868-47A5-4395-8242-3FC1778A5EC7}"/>
            </a:ext>
          </a:extLst>
        </cdr:cNvPr>
        <cdr:cNvCxnSpPr>
          <a:endCxn xmlns:a="http://schemas.openxmlformats.org/drawingml/2006/main" id="10" idx="1"/>
        </cdr:cNvCxnSpPr>
      </cdr:nvCxnSpPr>
      <cdr:spPr>
        <a:xfrm xmlns:a="http://schemas.openxmlformats.org/drawingml/2006/main" flipV="1">
          <a:off x="2860507" y="1198779"/>
          <a:ext cx="778191" cy="2457435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0.61361</cdr:x>
      <cdr:y>0.24458</cdr:y>
    </cdr:from>
    <cdr:to>
      <cdr:x>0.73873</cdr:x>
      <cdr:y>0.24458</cdr:y>
    </cdr:to>
    <cdr:cxnSp macro="">
      <cdr:nvCxnSpPr>
        <cdr:cNvPr id="28" name="직선 화살표 연결선 27">
          <a:extLst xmlns:a="http://schemas.openxmlformats.org/drawingml/2006/main">
            <a:ext uri="{FF2B5EF4-FFF2-40B4-BE49-F238E27FC236}">
              <a16:creationId xmlns:a16="http://schemas.microsoft.com/office/drawing/2014/main" id="{75A5D058-31A1-4867-BC62-CD27149F50F2}"/>
            </a:ext>
          </a:extLst>
        </cdr:cNvPr>
        <cdr:cNvCxnSpPr/>
      </cdr:nvCxnSpPr>
      <cdr:spPr>
        <a:xfrm xmlns:a="http://schemas.openxmlformats.org/drawingml/2006/main" flipV="1">
          <a:off x="3851904" y="1271134"/>
          <a:ext cx="785411" cy="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0.77893</cdr:x>
      <cdr:y>0.24458</cdr:y>
    </cdr:from>
    <cdr:to>
      <cdr:x>0.89872</cdr:x>
      <cdr:y>0.44918</cdr:y>
    </cdr:to>
    <cdr:cxnSp macro="">
      <cdr:nvCxnSpPr>
        <cdr:cNvPr id="32" name="직선 화살표 연결선 31">
          <a:extLst xmlns:a="http://schemas.openxmlformats.org/drawingml/2006/main">
            <a:ext uri="{FF2B5EF4-FFF2-40B4-BE49-F238E27FC236}">
              <a16:creationId xmlns:a16="http://schemas.microsoft.com/office/drawing/2014/main" id="{967BE03B-22E4-476C-89C2-B6AA8687E34E}"/>
            </a:ext>
          </a:extLst>
        </cdr:cNvPr>
        <cdr:cNvCxnSpPr>
          <a:endCxn xmlns:a="http://schemas.openxmlformats.org/drawingml/2006/main" id="12" idx="1"/>
        </cdr:cNvCxnSpPr>
      </cdr:nvCxnSpPr>
      <cdr:spPr>
        <a:xfrm xmlns:a="http://schemas.openxmlformats.org/drawingml/2006/main">
          <a:off x="4889676" y="1271136"/>
          <a:ext cx="751993" cy="1063386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0.10086</cdr:x>
      <cdr:y>0.46141</cdr:y>
    </cdr:from>
    <cdr:to>
      <cdr:x>0.13545</cdr:x>
      <cdr:y>0.8199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CC2C44BA-B54B-4BE5-BEAF-78128D7BEFDE}"/>
            </a:ext>
          </a:extLst>
        </cdr:cNvPr>
        <cdr:cNvSpPr/>
      </cdr:nvSpPr>
      <cdr:spPr>
        <a:xfrm xmlns:a="http://schemas.openxmlformats.org/drawingml/2006/main">
          <a:off x="1000126" y="2562225"/>
          <a:ext cx="342900" cy="19907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0.42011</cdr:x>
      <cdr:y>0.21498</cdr:y>
    </cdr:from>
    <cdr:to>
      <cdr:x>0.45469</cdr:x>
      <cdr:y>0.34134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33AAF0E0-DBED-4516-B647-86DB8C1A65CE}"/>
            </a:ext>
          </a:extLst>
        </cdr:cNvPr>
        <cdr:cNvSpPr/>
      </cdr:nvSpPr>
      <cdr:spPr>
        <a:xfrm xmlns:a="http://schemas.openxmlformats.org/drawingml/2006/main">
          <a:off x="4165600" y="1193800"/>
          <a:ext cx="342900" cy="701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0.57957</cdr:x>
      <cdr:y>0.52716</cdr:y>
    </cdr:from>
    <cdr:to>
      <cdr:x>0.61415</cdr:x>
      <cdr:y>0.81818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175C76B8-ED60-4DE2-BF6E-7163201C10C1}"/>
            </a:ext>
          </a:extLst>
        </cdr:cNvPr>
        <cdr:cNvSpPr/>
      </cdr:nvSpPr>
      <cdr:spPr>
        <a:xfrm xmlns:a="http://schemas.openxmlformats.org/drawingml/2006/main">
          <a:off x="5746750" y="2927350"/>
          <a:ext cx="342900" cy="16160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0.73903</cdr:x>
      <cdr:y>0.41052</cdr:y>
    </cdr:from>
    <cdr:to>
      <cdr:x>0.77362</cdr:x>
      <cdr:y>0.61921</cdr:y>
    </cdr:to>
    <cdr:sp macro="" textlink="">
      <cdr:nvSpPr>
        <cdr:cNvPr id="5" name="직사각형 4">
          <a:extLst xmlns:a="http://schemas.openxmlformats.org/drawingml/2006/main">
            <a:ext uri="{FF2B5EF4-FFF2-40B4-BE49-F238E27FC236}">
              <a16:creationId xmlns:a16="http://schemas.microsoft.com/office/drawing/2014/main" id="{E2EDB664-E5B4-4BAB-82A5-51C839AE95C8}"/>
            </a:ext>
          </a:extLst>
        </cdr:cNvPr>
        <cdr:cNvSpPr/>
      </cdr:nvSpPr>
      <cdr:spPr>
        <a:xfrm xmlns:a="http://schemas.openxmlformats.org/drawingml/2006/main">
          <a:off x="7327900" y="2279650"/>
          <a:ext cx="342900" cy="11588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0.89946</cdr:x>
      <cdr:y>0.51547</cdr:y>
    </cdr:from>
    <cdr:to>
      <cdr:x>0.93404</cdr:x>
      <cdr:y>0.81304</cdr:y>
    </cdr:to>
    <cdr:sp macro="" textlink="">
      <cdr:nvSpPr>
        <cdr:cNvPr id="6" name="직사각형 5">
          <a:extLst xmlns:a="http://schemas.openxmlformats.org/drawingml/2006/main">
            <a:ext uri="{FF2B5EF4-FFF2-40B4-BE49-F238E27FC236}">
              <a16:creationId xmlns:a16="http://schemas.microsoft.com/office/drawing/2014/main" id="{AAB7EC08-A140-43AE-AE06-0CCF1EEECEC2}"/>
            </a:ext>
          </a:extLst>
        </cdr:cNvPr>
        <cdr:cNvSpPr/>
      </cdr:nvSpPr>
      <cdr:spPr>
        <a:xfrm xmlns:a="http://schemas.openxmlformats.org/drawingml/2006/main">
          <a:off x="5646296" y="2679019"/>
          <a:ext cx="217074" cy="15465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66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0.25942</cdr:x>
      <cdr:y>0.45551</cdr:y>
    </cdr:from>
    <cdr:to>
      <cdr:x>0.294</cdr:x>
      <cdr:y>0.65371</cdr:y>
    </cdr:to>
    <cdr:sp macro="" textlink="">
      <cdr:nvSpPr>
        <cdr:cNvPr id="8" name="직사각형 7">
          <a:extLst xmlns:a="http://schemas.openxmlformats.org/drawingml/2006/main">
            <a:ext uri="{FF2B5EF4-FFF2-40B4-BE49-F238E27FC236}">
              <a16:creationId xmlns:a16="http://schemas.microsoft.com/office/drawing/2014/main" id="{1BAC4C7E-AEE8-46EE-AFAD-160706EC6FA2}"/>
            </a:ext>
          </a:extLst>
        </cdr:cNvPr>
        <cdr:cNvSpPr/>
      </cdr:nvSpPr>
      <cdr:spPr>
        <a:xfrm xmlns:a="http://schemas.openxmlformats.org/drawingml/2006/main">
          <a:off x="1628469" y="2367396"/>
          <a:ext cx="217073" cy="1030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0.42011</cdr:x>
      <cdr:y>0.5742</cdr:y>
    </cdr:from>
    <cdr:to>
      <cdr:x>0.45469</cdr:x>
      <cdr:y>0.82127</cdr:y>
    </cdr:to>
    <cdr:sp macro="" textlink="">
      <cdr:nvSpPr>
        <cdr:cNvPr id="9" name="직사각형 8">
          <a:extLst xmlns:a="http://schemas.openxmlformats.org/drawingml/2006/main">
            <a:ext uri="{FF2B5EF4-FFF2-40B4-BE49-F238E27FC236}">
              <a16:creationId xmlns:a16="http://schemas.microsoft.com/office/drawing/2014/main" id="{6325D199-DEDA-410D-BE06-A225810E0E92}"/>
            </a:ext>
          </a:extLst>
        </cdr:cNvPr>
        <cdr:cNvSpPr/>
      </cdr:nvSpPr>
      <cdr:spPr>
        <a:xfrm xmlns:a="http://schemas.openxmlformats.org/drawingml/2006/main">
          <a:off x="2637212" y="2984253"/>
          <a:ext cx="217073" cy="1284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0.57965</cdr:x>
      <cdr:y>0.17345</cdr:y>
    </cdr:from>
    <cdr:to>
      <cdr:x>0.61423</cdr:x>
      <cdr:y>0.28786</cdr:y>
    </cdr:to>
    <cdr:sp macro="" textlink="">
      <cdr:nvSpPr>
        <cdr:cNvPr id="10" name="직사각형 9">
          <a:extLst xmlns:a="http://schemas.openxmlformats.org/drawingml/2006/main">
            <a:ext uri="{FF2B5EF4-FFF2-40B4-BE49-F238E27FC236}">
              <a16:creationId xmlns:a16="http://schemas.microsoft.com/office/drawing/2014/main" id="{406FC5E7-CA70-402C-A570-0F9304886367}"/>
            </a:ext>
          </a:extLst>
        </cdr:cNvPr>
        <cdr:cNvSpPr/>
      </cdr:nvSpPr>
      <cdr:spPr>
        <a:xfrm xmlns:a="http://schemas.openxmlformats.org/drawingml/2006/main">
          <a:off x="3638698" y="901453"/>
          <a:ext cx="217073" cy="5946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0.74265</cdr:x>
      <cdr:y>0.1762</cdr:y>
    </cdr:from>
    <cdr:to>
      <cdr:x>0.77723</cdr:x>
      <cdr:y>0.29062</cdr:y>
    </cdr:to>
    <cdr:sp macro="" textlink="">
      <cdr:nvSpPr>
        <cdr:cNvPr id="11" name="직사각형 10">
          <a:extLst xmlns:a="http://schemas.openxmlformats.org/drawingml/2006/main">
            <a:ext uri="{FF2B5EF4-FFF2-40B4-BE49-F238E27FC236}">
              <a16:creationId xmlns:a16="http://schemas.microsoft.com/office/drawing/2014/main" id="{2E13D7AB-53AE-40D2-9C2A-CFD846A892D7}"/>
            </a:ext>
          </a:extLst>
        </cdr:cNvPr>
        <cdr:cNvSpPr/>
      </cdr:nvSpPr>
      <cdr:spPr>
        <a:xfrm xmlns:a="http://schemas.openxmlformats.org/drawingml/2006/main">
          <a:off x="4661956" y="915750"/>
          <a:ext cx="217073" cy="59465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0.89872</cdr:x>
      <cdr:y>0.38011</cdr:y>
    </cdr:from>
    <cdr:to>
      <cdr:x>0.9333</cdr:x>
      <cdr:y>0.51826</cdr:y>
    </cdr:to>
    <cdr:sp macro="" textlink="">
      <cdr:nvSpPr>
        <cdr:cNvPr id="12" name="직사각형 11">
          <a:extLst xmlns:a="http://schemas.openxmlformats.org/drawingml/2006/main">
            <a:ext uri="{FF2B5EF4-FFF2-40B4-BE49-F238E27FC236}">
              <a16:creationId xmlns:a16="http://schemas.microsoft.com/office/drawing/2014/main" id="{10B77580-3021-43BD-A7B6-47EBBB63464D}"/>
            </a:ext>
          </a:extLst>
        </cdr:cNvPr>
        <cdr:cNvSpPr/>
      </cdr:nvSpPr>
      <cdr:spPr>
        <a:xfrm xmlns:a="http://schemas.openxmlformats.org/drawingml/2006/main">
          <a:off x="5641669" y="1975510"/>
          <a:ext cx="217073" cy="71802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0000FF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0.13545</cdr:x>
      <cdr:y>0.27816</cdr:y>
    </cdr:from>
    <cdr:to>
      <cdr:x>0.42011</cdr:x>
      <cdr:y>0.64066</cdr:y>
    </cdr:to>
    <cdr:cxnSp macro="">
      <cdr:nvCxnSpPr>
        <cdr:cNvPr id="14" name="직선 화살표 연결선 13">
          <a:extLst xmlns:a="http://schemas.openxmlformats.org/drawingml/2006/main">
            <a:ext uri="{FF2B5EF4-FFF2-40B4-BE49-F238E27FC236}">
              <a16:creationId xmlns:a16="http://schemas.microsoft.com/office/drawing/2014/main" id="{8D1583A1-3397-4297-858B-F20FA61C3733}"/>
            </a:ext>
          </a:extLst>
        </cdr:cNvPr>
        <cdr:cNvCxnSpPr>
          <a:stCxn xmlns:a="http://schemas.openxmlformats.org/drawingml/2006/main" id="2" idx="3"/>
          <a:endCxn xmlns:a="http://schemas.openxmlformats.org/drawingml/2006/main" id="3" idx="1"/>
        </cdr:cNvCxnSpPr>
      </cdr:nvCxnSpPr>
      <cdr:spPr>
        <a:xfrm xmlns:a="http://schemas.openxmlformats.org/drawingml/2006/main" flipV="1">
          <a:off x="850278" y="1445667"/>
          <a:ext cx="1786933" cy="1883976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0.45581</cdr:x>
      <cdr:y>0.2813</cdr:y>
    </cdr:from>
    <cdr:to>
      <cdr:x>0.57957</cdr:x>
      <cdr:y>0.67267</cdr:y>
    </cdr:to>
    <cdr:cxnSp macro="">
      <cdr:nvCxnSpPr>
        <cdr:cNvPr id="15" name="직선 화살표 연결선 14">
          <a:extLst xmlns:a="http://schemas.openxmlformats.org/drawingml/2006/main">
            <a:ext uri="{FF2B5EF4-FFF2-40B4-BE49-F238E27FC236}">
              <a16:creationId xmlns:a16="http://schemas.microsoft.com/office/drawing/2014/main" id="{16660181-3CCA-4F0F-A19F-EB5AB359B40F}"/>
            </a:ext>
          </a:extLst>
        </cdr:cNvPr>
        <cdr:cNvCxnSpPr>
          <a:endCxn xmlns:a="http://schemas.openxmlformats.org/drawingml/2006/main" id="4" idx="1"/>
        </cdr:cNvCxnSpPr>
      </cdr:nvCxnSpPr>
      <cdr:spPr>
        <a:xfrm xmlns:a="http://schemas.openxmlformats.org/drawingml/2006/main">
          <a:off x="2861328" y="1462008"/>
          <a:ext cx="776882" cy="2034025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0.61766</cdr:x>
      <cdr:y>0.51486</cdr:y>
    </cdr:from>
    <cdr:to>
      <cdr:x>0.73903</cdr:x>
      <cdr:y>0.67102</cdr:y>
    </cdr:to>
    <cdr:cxnSp macro="">
      <cdr:nvCxnSpPr>
        <cdr:cNvPr id="18" name="직선 화살표 연결선 17">
          <a:extLst xmlns:a="http://schemas.openxmlformats.org/drawingml/2006/main">
            <a:ext uri="{FF2B5EF4-FFF2-40B4-BE49-F238E27FC236}">
              <a16:creationId xmlns:a16="http://schemas.microsoft.com/office/drawing/2014/main" id="{EE79677A-EAB8-4C3F-8E28-8E1D5975F11A}"/>
            </a:ext>
          </a:extLst>
        </cdr:cNvPr>
        <cdr:cNvCxnSpPr>
          <a:endCxn xmlns:a="http://schemas.openxmlformats.org/drawingml/2006/main" id="5" idx="1"/>
        </cdr:cNvCxnSpPr>
      </cdr:nvCxnSpPr>
      <cdr:spPr>
        <a:xfrm xmlns:a="http://schemas.openxmlformats.org/drawingml/2006/main" flipV="1">
          <a:off x="3877329" y="2675881"/>
          <a:ext cx="761879" cy="81158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0.77373</cdr:x>
      <cdr:y>0.5258</cdr:y>
    </cdr:from>
    <cdr:to>
      <cdr:x>0.8948</cdr:x>
      <cdr:y>0.67744</cdr:y>
    </cdr:to>
    <cdr:cxnSp macro="">
      <cdr:nvCxnSpPr>
        <cdr:cNvPr id="21" name="직선 화살표 연결선 20">
          <a:extLst xmlns:a="http://schemas.openxmlformats.org/drawingml/2006/main">
            <a:ext uri="{FF2B5EF4-FFF2-40B4-BE49-F238E27FC236}">
              <a16:creationId xmlns:a16="http://schemas.microsoft.com/office/drawing/2014/main" id="{82D37068-9A09-457B-A074-91B4ED3A77A0}"/>
            </a:ext>
          </a:extLst>
        </cdr:cNvPr>
        <cdr:cNvCxnSpPr/>
      </cdr:nvCxnSpPr>
      <cdr:spPr>
        <a:xfrm xmlns:a="http://schemas.openxmlformats.org/drawingml/2006/main">
          <a:off x="4857043" y="2732721"/>
          <a:ext cx="759986" cy="788127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0.2973</cdr:x>
      <cdr:y>0.56246</cdr:y>
    </cdr:from>
    <cdr:to>
      <cdr:x>0.41619</cdr:x>
      <cdr:y>0.70258</cdr:y>
    </cdr:to>
    <cdr:cxnSp macro="">
      <cdr:nvCxnSpPr>
        <cdr:cNvPr id="24" name="직선 화살표 연결선 23">
          <a:extLst xmlns:a="http://schemas.openxmlformats.org/drawingml/2006/main">
            <a:ext uri="{FF2B5EF4-FFF2-40B4-BE49-F238E27FC236}">
              <a16:creationId xmlns:a16="http://schemas.microsoft.com/office/drawing/2014/main" id="{67CAEAB7-2CE8-4464-9F6D-749FF8942B0C}"/>
            </a:ext>
          </a:extLst>
        </cdr:cNvPr>
        <cdr:cNvCxnSpPr/>
      </cdr:nvCxnSpPr>
      <cdr:spPr>
        <a:xfrm xmlns:a="http://schemas.openxmlformats.org/drawingml/2006/main">
          <a:off x="1866278" y="2923243"/>
          <a:ext cx="746294" cy="728233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0.45568</cdr:x>
      <cdr:y>0.23066</cdr:y>
    </cdr:from>
    <cdr:to>
      <cdr:x>0.57965</cdr:x>
      <cdr:y>0.70349</cdr:y>
    </cdr:to>
    <cdr:cxnSp macro="">
      <cdr:nvCxnSpPr>
        <cdr:cNvPr id="26" name="직선 화살표 연결선 25">
          <a:extLst xmlns:a="http://schemas.openxmlformats.org/drawingml/2006/main">
            <a:ext uri="{FF2B5EF4-FFF2-40B4-BE49-F238E27FC236}">
              <a16:creationId xmlns:a16="http://schemas.microsoft.com/office/drawing/2014/main" id="{9D877868-47A5-4395-8242-3FC1778A5EC7}"/>
            </a:ext>
          </a:extLst>
        </cdr:cNvPr>
        <cdr:cNvCxnSpPr>
          <a:endCxn xmlns:a="http://schemas.openxmlformats.org/drawingml/2006/main" id="10" idx="1"/>
        </cdr:cNvCxnSpPr>
      </cdr:nvCxnSpPr>
      <cdr:spPr>
        <a:xfrm xmlns:a="http://schemas.openxmlformats.org/drawingml/2006/main" flipV="1">
          <a:off x="2860507" y="1198779"/>
          <a:ext cx="778191" cy="2457435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0.61361</cdr:x>
      <cdr:y>0.24458</cdr:y>
    </cdr:from>
    <cdr:to>
      <cdr:x>0.73873</cdr:x>
      <cdr:y>0.24458</cdr:y>
    </cdr:to>
    <cdr:cxnSp macro="">
      <cdr:nvCxnSpPr>
        <cdr:cNvPr id="28" name="직선 화살표 연결선 27">
          <a:extLst xmlns:a="http://schemas.openxmlformats.org/drawingml/2006/main">
            <a:ext uri="{FF2B5EF4-FFF2-40B4-BE49-F238E27FC236}">
              <a16:creationId xmlns:a16="http://schemas.microsoft.com/office/drawing/2014/main" id="{75A5D058-31A1-4867-BC62-CD27149F50F2}"/>
            </a:ext>
          </a:extLst>
        </cdr:cNvPr>
        <cdr:cNvCxnSpPr/>
      </cdr:nvCxnSpPr>
      <cdr:spPr>
        <a:xfrm xmlns:a="http://schemas.openxmlformats.org/drawingml/2006/main" flipV="1">
          <a:off x="3851904" y="1271134"/>
          <a:ext cx="785411" cy="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0.77893</cdr:x>
      <cdr:y>0.24458</cdr:y>
    </cdr:from>
    <cdr:to>
      <cdr:x>0.89872</cdr:x>
      <cdr:y>0.44918</cdr:y>
    </cdr:to>
    <cdr:cxnSp macro="">
      <cdr:nvCxnSpPr>
        <cdr:cNvPr id="32" name="직선 화살표 연결선 31">
          <a:extLst xmlns:a="http://schemas.openxmlformats.org/drawingml/2006/main">
            <a:ext uri="{FF2B5EF4-FFF2-40B4-BE49-F238E27FC236}">
              <a16:creationId xmlns:a16="http://schemas.microsoft.com/office/drawing/2014/main" id="{967BE03B-22E4-476C-89C2-B6AA8687E34E}"/>
            </a:ext>
          </a:extLst>
        </cdr:cNvPr>
        <cdr:cNvCxnSpPr>
          <a:endCxn xmlns:a="http://schemas.openxmlformats.org/drawingml/2006/main" id="12" idx="1"/>
        </cdr:cNvCxnSpPr>
      </cdr:nvCxnSpPr>
      <cdr:spPr>
        <a:xfrm xmlns:a="http://schemas.openxmlformats.org/drawingml/2006/main">
          <a:off x="4889676" y="1271136"/>
          <a:ext cx="751993" cy="1063386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00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1DC3-4E68-4BFF-8913-9D4CFA69D78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82D1-52B2-497A-BC23-247E9171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</a:t>
            </a:r>
            <a:r>
              <a:rPr lang="ko-KR" altLang="en-US" dirty="0"/>
              <a:t>년 이전의 취미활동 트렌드입니다</a:t>
            </a:r>
            <a:r>
              <a:rPr lang="en-US" altLang="ko-KR" dirty="0"/>
              <a:t>. 2019</a:t>
            </a:r>
            <a:r>
              <a:rPr lang="ko-KR" altLang="en-US" dirty="0"/>
              <a:t>년부터 </a:t>
            </a:r>
            <a:r>
              <a:rPr lang="ko-KR" altLang="en-US" dirty="0" err="1"/>
              <a:t>넷플릭스</a:t>
            </a:r>
            <a:r>
              <a:rPr lang="ko-KR" altLang="en-US" dirty="0"/>
              <a:t> 오리지널 콘텐츠를 제작하기 시작하면서 전체의 약 </a:t>
            </a:r>
            <a:r>
              <a:rPr lang="en-US" altLang="ko-KR" dirty="0"/>
              <a:t>70%</a:t>
            </a:r>
            <a:r>
              <a:rPr lang="ko-KR" altLang="en-US" dirty="0"/>
              <a:t>가 </a:t>
            </a:r>
            <a:r>
              <a:rPr lang="en-US" altLang="ko-KR" dirty="0"/>
              <a:t>TV</a:t>
            </a:r>
            <a:r>
              <a:rPr lang="ko-KR" altLang="en-US" dirty="0"/>
              <a:t>시청을 통한 여가활동을 즐김</a:t>
            </a:r>
            <a:r>
              <a:rPr lang="en-US" altLang="ko-KR" dirty="0"/>
              <a:t>. </a:t>
            </a:r>
            <a:r>
              <a:rPr lang="ko-KR" altLang="en-US" dirty="0"/>
              <a:t>그 외에는 쇼핑</a:t>
            </a:r>
            <a:r>
              <a:rPr lang="en-US" altLang="ko-KR" dirty="0"/>
              <a:t>, </a:t>
            </a:r>
            <a:r>
              <a:rPr lang="ko-KR" altLang="en-US" dirty="0"/>
              <a:t>산책</a:t>
            </a:r>
            <a:r>
              <a:rPr lang="en-US" altLang="ko-KR" dirty="0"/>
              <a:t>, </a:t>
            </a:r>
            <a:r>
              <a:rPr lang="ko-KR" altLang="en-US" dirty="0"/>
              <a:t>잡담 등 외부활동을 많이 즐겼으며</a:t>
            </a:r>
            <a:r>
              <a:rPr lang="en-US" altLang="ko-KR" dirty="0"/>
              <a:t>, </a:t>
            </a:r>
            <a:r>
              <a:rPr lang="ko-KR" altLang="en-US" dirty="0"/>
              <a:t>원예</a:t>
            </a:r>
            <a:r>
              <a:rPr lang="en-US" altLang="ko-KR" dirty="0"/>
              <a:t>, </a:t>
            </a:r>
            <a:r>
              <a:rPr lang="ko-KR" altLang="en-US" dirty="0"/>
              <a:t>요리</a:t>
            </a:r>
            <a:r>
              <a:rPr lang="en-US" altLang="ko-KR" dirty="0"/>
              <a:t>, </a:t>
            </a:r>
            <a:r>
              <a:rPr lang="ko-KR" altLang="en-US" dirty="0"/>
              <a:t>독서 등의 실내활동은 낮은 순위를 차지함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5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비용에 따른 취미 빈부격차가 일부 있는 것으로 조사되었는데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아무래도 비용이 필요한 골프</a:t>
            </a:r>
            <a:r>
              <a:rPr lang="en-US" altLang="ko-KR" dirty="0"/>
              <a:t>, </a:t>
            </a:r>
            <a:r>
              <a:rPr lang="ko-KR" altLang="en-US" dirty="0"/>
              <a:t>음주와 같은 취미가 높은 비용을 사용하는 그룹에서 비중을 차지하고 </a:t>
            </a:r>
            <a:r>
              <a:rPr lang="ko-KR" altLang="en-US" dirty="0" err="1"/>
              <a:t>있으며며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반면 상대적으로 적은 비용을 </a:t>
            </a:r>
            <a:r>
              <a:rPr lang="ko-KR" altLang="en-US" dirty="0" err="1"/>
              <a:t>필요로하는</a:t>
            </a:r>
            <a:r>
              <a:rPr lang="ko-KR" altLang="en-US" dirty="0"/>
              <a:t> </a:t>
            </a:r>
            <a:r>
              <a:rPr lang="en-US" altLang="ko-KR" dirty="0"/>
              <a:t>OTT </a:t>
            </a:r>
            <a:r>
              <a:rPr lang="ko-KR" altLang="en-US" dirty="0"/>
              <a:t>시청</a:t>
            </a:r>
            <a:r>
              <a:rPr lang="en-US" altLang="ko-KR" dirty="0"/>
              <a:t>, </a:t>
            </a:r>
            <a:r>
              <a:rPr lang="ko-KR" altLang="en-US" dirty="0"/>
              <a:t>게임과 같은 경우 낮은 비용 사용 그룹에서 크게 보이고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0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주로 외부 활동을</a:t>
            </a:r>
            <a:r>
              <a:rPr lang="en-US" altLang="ko-KR" dirty="0"/>
              <a:t>, I</a:t>
            </a:r>
            <a:r>
              <a:rPr lang="ko-KR" altLang="en-US" dirty="0"/>
              <a:t>는 개인성향 활동을 많이 하는 것으로 확인할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dirty="0"/>
              <a:t>독서</a:t>
            </a:r>
            <a:r>
              <a:rPr lang="en-US" altLang="ko-Kore-KR" dirty="0"/>
              <a:t>, </a:t>
            </a:r>
            <a:r>
              <a:rPr lang="ko-Kore-KR" altLang="en-US" dirty="0"/>
              <a:t>게임</a:t>
            </a:r>
            <a:r>
              <a:rPr lang="en-US" altLang="ko-Kore-KR" dirty="0"/>
              <a:t>, </a:t>
            </a:r>
            <a:r>
              <a:rPr lang="ko-Kore-KR" altLang="en-US" dirty="0"/>
              <a:t>음주를 좋아하는 사람에게는 너 </a:t>
            </a:r>
            <a:r>
              <a:rPr lang="en-US" altLang="ko-Kore-KR" dirty="0"/>
              <a:t>T</a:t>
            </a:r>
            <a:r>
              <a:rPr lang="ko-Kore-KR" altLang="en-US" dirty="0"/>
              <a:t>야</a:t>
            </a:r>
            <a:r>
              <a:rPr lang="en-US" altLang="ko-Kore-KR" dirty="0"/>
              <a:t>? </a:t>
            </a:r>
            <a:r>
              <a:rPr lang="ko-Kore-KR" altLang="en-US" dirty="0"/>
              <a:t>라고 한 번 여쭤보면 좋을 것 같습니다</a:t>
            </a:r>
            <a:r>
              <a:rPr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멘트</a:t>
            </a:r>
            <a:r>
              <a:rPr lang="en-US" altLang="ko-KR" dirty="0"/>
              <a:t>&gt; </a:t>
            </a:r>
          </a:p>
          <a:p>
            <a:endParaRPr lang="en-US" altLang="ko-KR" dirty="0"/>
          </a:p>
          <a:p>
            <a:r>
              <a:rPr lang="ko-KR" altLang="en-US" dirty="0"/>
              <a:t>코로나 이전에 비해 새롭게 관심을 </a:t>
            </a:r>
            <a:r>
              <a:rPr lang="ko-KR" altLang="en-US" dirty="0" err="1"/>
              <a:t>갖게된</a:t>
            </a:r>
            <a:r>
              <a:rPr lang="ko-KR" altLang="en-US" dirty="0"/>
              <a:t> 활동에 대해서 재테크가 압도적으로 높았는데</a:t>
            </a:r>
            <a:r>
              <a:rPr lang="en-US" altLang="ko-KR" dirty="0"/>
              <a:t>, </a:t>
            </a:r>
            <a:r>
              <a:rPr lang="ko-KR" altLang="en-US" dirty="0"/>
              <a:t>설문조사 대상자로 </a:t>
            </a:r>
            <a:r>
              <a:rPr lang="ko-KR" altLang="en-US" dirty="0" err="1"/>
              <a:t>분석해본결과</a:t>
            </a:r>
            <a:r>
              <a:rPr lang="ko-KR" altLang="en-US" dirty="0"/>
              <a:t> 코로나가 본격적으로 시작된 </a:t>
            </a:r>
            <a:r>
              <a:rPr lang="en-US" altLang="ko-KR" dirty="0"/>
              <a:t>’20</a:t>
            </a:r>
            <a:r>
              <a:rPr lang="ko-KR" altLang="en-US" dirty="0"/>
              <a:t>년부터 재테크에 관심도가 높아졌다가</a:t>
            </a:r>
            <a:r>
              <a:rPr lang="en-US" altLang="ko-KR" dirty="0"/>
              <a:t> ’21</a:t>
            </a:r>
            <a:r>
              <a:rPr lang="ko-KR" altLang="en-US" dirty="0"/>
              <a:t>년부터 이른바 동학개미운동에 따른 재테크가 취미활동 </a:t>
            </a:r>
            <a:r>
              <a:rPr lang="en-US" altLang="ko-KR" dirty="0"/>
              <a:t>1</a:t>
            </a:r>
            <a:r>
              <a:rPr lang="ko-KR" altLang="en-US" dirty="0"/>
              <a:t>위를 차지하고 </a:t>
            </a:r>
            <a:r>
              <a:rPr lang="en-US" altLang="ko-KR" dirty="0"/>
              <a:t>’22</a:t>
            </a:r>
            <a:r>
              <a:rPr lang="ko-KR" altLang="en-US" dirty="0"/>
              <a:t>년부터 다소 주춤한 모습을 보이고 있는데</a:t>
            </a:r>
            <a:r>
              <a:rPr lang="en-US" altLang="ko-KR" dirty="0"/>
              <a:t>, </a:t>
            </a:r>
            <a:r>
              <a:rPr lang="ko-KR" altLang="en-US" dirty="0"/>
              <a:t>국내 코스피 최고점이 </a:t>
            </a:r>
            <a:r>
              <a:rPr lang="en-US" altLang="ko-KR" dirty="0"/>
              <a:t> ’21.6.25</a:t>
            </a:r>
            <a:r>
              <a:rPr lang="ko-KR" altLang="en-US" dirty="0"/>
              <a:t>일 </a:t>
            </a:r>
            <a:r>
              <a:rPr lang="en-US" altLang="ko-KR" dirty="0"/>
              <a:t>3302.84</a:t>
            </a:r>
            <a:r>
              <a:rPr lang="ko-KR" altLang="en-US" dirty="0"/>
              <a:t> 이후 </a:t>
            </a:r>
            <a:r>
              <a:rPr lang="en-US" altLang="ko-KR" dirty="0"/>
              <a:t>’22.10.30</a:t>
            </a:r>
            <a:r>
              <a:rPr lang="ko-KR" altLang="en-US" dirty="0"/>
              <a:t>일 </a:t>
            </a:r>
            <a:r>
              <a:rPr lang="en-US" altLang="ko-KR" dirty="0"/>
              <a:t>2,155.49 </a:t>
            </a:r>
            <a:r>
              <a:rPr lang="ko-KR" altLang="en-US" dirty="0"/>
              <a:t>포인트를 기록하는 등 </a:t>
            </a:r>
            <a:r>
              <a:rPr lang="en-US" altLang="ko-KR" dirty="0"/>
              <a:t>1</a:t>
            </a:r>
            <a:r>
              <a:rPr lang="ko-KR" altLang="en-US" dirty="0"/>
              <a:t>년</a:t>
            </a:r>
            <a:r>
              <a:rPr lang="en-US" altLang="ko-KR" dirty="0"/>
              <a:t>4</a:t>
            </a:r>
            <a:r>
              <a:rPr lang="ko-KR" altLang="en-US" dirty="0"/>
              <a:t>개월만에 </a:t>
            </a:r>
            <a:r>
              <a:rPr lang="en-US" altLang="ko-KR" dirty="0"/>
              <a:t>34.7% </a:t>
            </a:r>
            <a:r>
              <a:rPr lang="ko-KR" altLang="en-US" dirty="0"/>
              <a:t>하락하고 이후 횡보하고 있는 모습으로 </a:t>
            </a:r>
            <a:r>
              <a:rPr lang="ko-KR" altLang="en-US" dirty="0" err="1"/>
              <a:t>볼때</a:t>
            </a:r>
            <a:r>
              <a:rPr lang="ko-KR" altLang="en-US" dirty="0"/>
              <a:t> 설문조사 대상자들 일부는 고점에 물려서 반강제적으로 가치투자를 하고 있는게 아닌가 하는 생각이 </a:t>
            </a:r>
            <a:r>
              <a:rPr lang="ko-KR" altLang="en-US" dirty="0" err="1"/>
              <a:t>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2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멘트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설문조사 응답자 중에 취미생활로 월 </a:t>
            </a:r>
            <a:r>
              <a:rPr lang="en-US" altLang="ko-KR" dirty="0"/>
              <a:t>100</a:t>
            </a:r>
            <a:r>
              <a:rPr lang="ko-KR" altLang="en-US" dirty="0"/>
              <a:t>만원 이상 지출하고 계신 분들을 정보를 정리해 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기타 특이사항으로 가장 저렴한 취미에는 조깅과 </a:t>
            </a:r>
            <a:r>
              <a:rPr lang="ko-KR" altLang="en-US" dirty="0" err="1"/>
              <a:t>웹소설</a:t>
            </a:r>
            <a:r>
              <a:rPr lang="en-US" altLang="ko-KR" dirty="0"/>
              <a:t>(1</a:t>
            </a:r>
            <a:r>
              <a:rPr lang="ko-KR" altLang="en-US" dirty="0"/>
              <a:t>만원 이하</a:t>
            </a:r>
            <a:r>
              <a:rPr lang="en-US" altLang="ko-KR" dirty="0"/>
              <a:t>)</a:t>
            </a:r>
            <a:r>
              <a:rPr lang="ko-KR" altLang="en-US" dirty="0"/>
              <a:t>이 있었으며</a:t>
            </a:r>
            <a:r>
              <a:rPr lang="en-US" altLang="ko-KR" dirty="0"/>
              <a:t>, </a:t>
            </a:r>
            <a:r>
              <a:rPr lang="ko-KR" altLang="en-US" dirty="0"/>
              <a:t>클래식음악을 감상하는 여성분</a:t>
            </a:r>
            <a:r>
              <a:rPr lang="en-US" altLang="ko-KR" dirty="0"/>
              <a:t>, </a:t>
            </a:r>
            <a:r>
              <a:rPr lang="ko-KR" altLang="en-US" dirty="0" err="1"/>
              <a:t>아이돌덕질을</a:t>
            </a:r>
            <a:r>
              <a:rPr lang="ko-KR" altLang="en-US" dirty="0"/>
              <a:t> 열심하 </a:t>
            </a:r>
            <a:r>
              <a:rPr lang="ko-KR" altLang="en-US" dirty="0" err="1"/>
              <a:t>하고계시는</a:t>
            </a:r>
            <a:r>
              <a:rPr lang="ko-KR" altLang="en-US" dirty="0"/>
              <a:t> 여성분</a:t>
            </a:r>
            <a:r>
              <a:rPr lang="en-US" altLang="ko-KR" dirty="0"/>
              <a:t>, </a:t>
            </a:r>
            <a:r>
              <a:rPr lang="ko-KR" altLang="en-US" dirty="0"/>
              <a:t>레고를 열심히 만들고 계시는 </a:t>
            </a:r>
            <a:r>
              <a:rPr lang="en-US" altLang="ko-KR" dirty="0"/>
              <a:t>‘1981 ~ ‘1990</a:t>
            </a:r>
            <a:r>
              <a:rPr lang="ko-KR" altLang="en-US" dirty="0"/>
              <a:t>년생 기혼 남성분</a:t>
            </a:r>
            <a:r>
              <a:rPr lang="en-US" altLang="ko-KR" dirty="0"/>
              <a:t>, </a:t>
            </a:r>
            <a:r>
              <a:rPr lang="ko-KR" altLang="en-US" dirty="0"/>
              <a:t>폴댄스하고 계시는 여성분 등 다양한 분들이 </a:t>
            </a:r>
            <a:endParaRPr lang="en-US" altLang="ko-KR" dirty="0"/>
          </a:p>
          <a:p>
            <a:r>
              <a:rPr lang="ko-KR" altLang="en-US" dirty="0"/>
              <a:t>있었습니다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여가활동의 목적 및 선택 기준은 개인의 즐거움이 가장 높았으며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년에 접어들면서 휴식을 위한 취미보다 스트레스 해소를 위한 취미로 옮겨간 것으로 보임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</a:t>
            </a:r>
            <a:r>
              <a:rPr lang="ko-KR" altLang="en-US" dirty="0"/>
              <a:t>년에 접어들며 </a:t>
            </a:r>
            <a:r>
              <a:rPr lang="ko-KR" altLang="en-US" dirty="0" err="1"/>
              <a:t>비즈공예와</a:t>
            </a:r>
            <a:r>
              <a:rPr lang="ko-KR" altLang="en-US" dirty="0"/>
              <a:t> 베이킹</a:t>
            </a:r>
            <a:r>
              <a:rPr lang="en-US" altLang="ko-KR" dirty="0"/>
              <a:t> </a:t>
            </a:r>
            <a:r>
              <a:rPr lang="ko-KR" altLang="en-US" dirty="0"/>
              <a:t>등의 취미 키워드 유입이 눈에 띄게 늘어났으며 </a:t>
            </a:r>
            <a:endParaRPr lang="en-US" altLang="ko-KR" dirty="0"/>
          </a:p>
          <a:p>
            <a:r>
              <a:rPr lang="ko-KR" altLang="en-US" dirty="0"/>
              <a:t>미술과 비누 및 캔들 만들기 등 손재주가 필요한 취미들의 키워드 유입이 높았음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블로그와 유튜브가 활발해지며 </a:t>
            </a: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사진</a:t>
            </a:r>
            <a:r>
              <a:rPr lang="en-US" altLang="ko-KR" dirty="0"/>
              <a:t>/</a:t>
            </a:r>
            <a:r>
              <a:rPr lang="ko-KR" altLang="en-US" dirty="0"/>
              <a:t>동영상 취미 키워드 유입이 급격히 상승하였으며</a:t>
            </a:r>
            <a:endParaRPr lang="en-US" altLang="ko-KR" dirty="0"/>
          </a:p>
          <a:p>
            <a:r>
              <a:rPr lang="ko-KR" altLang="en-US" dirty="0"/>
              <a:t>도구가 필요한 가죽 및 목공예의 경우 낮지만 꾸준한 키워드 유입이 있었음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년은 오히려 건강을 위해 활동적인 취미에 대한 관심이 증가하였다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ko-KR" altLang="en-US" dirty="0" err="1"/>
              <a:t>스트릿우먼파이터라는</a:t>
            </a:r>
            <a:r>
              <a:rPr lang="ko-KR" altLang="en-US" dirty="0"/>
              <a:t> 댄스 프로그램이 </a:t>
            </a:r>
            <a:r>
              <a:rPr lang="en-US" altLang="ko-KR" dirty="0"/>
              <a:t>2021</a:t>
            </a:r>
            <a:r>
              <a:rPr lang="ko-KR" altLang="en-US" dirty="0"/>
              <a:t>년 말 성공적으로 종영하며 댄스에 대한 관심이 크게 높아졌다</a:t>
            </a:r>
            <a:endParaRPr lang="en-US" altLang="ko-KR" dirty="0"/>
          </a:p>
          <a:p>
            <a:r>
              <a:rPr lang="ko-KR" altLang="en-US" dirty="0"/>
              <a:t>요가의 경우 매출이 </a:t>
            </a:r>
            <a:r>
              <a:rPr lang="en-US" altLang="ko-KR" dirty="0"/>
              <a:t>94% </a:t>
            </a:r>
            <a:r>
              <a:rPr lang="ko-KR" altLang="en-US" dirty="0"/>
              <a:t>상승하였고</a:t>
            </a:r>
            <a:r>
              <a:rPr lang="en-US" altLang="ko-KR" dirty="0"/>
              <a:t>, </a:t>
            </a:r>
            <a:r>
              <a:rPr lang="ko-KR" altLang="en-US" dirty="0"/>
              <a:t>댄스학원 판매량은 </a:t>
            </a:r>
            <a:r>
              <a:rPr lang="en-US" altLang="ko-KR" dirty="0"/>
              <a:t>92% </a:t>
            </a:r>
            <a:r>
              <a:rPr lang="ko-KR" altLang="en-US" dirty="0"/>
              <a:t>증가하였으며</a:t>
            </a:r>
            <a:r>
              <a:rPr lang="en-US" altLang="ko-KR" dirty="0"/>
              <a:t>, </a:t>
            </a:r>
            <a:r>
              <a:rPr lang="ko-KR" altLang="en-US" dirty="0"/>
              <a:t>테니스 스쿼시 등 라켓 스포츠의 매출 또한 </a:t>
            </a:r>
            <a:r>
              <a:rPr lang="en-US" altLang="ko-KR" dirty="0"/>
              <a:t>70% </a:t>
            </a:r>
            <a:r>
              <a:rPr lang="ko-KR" altLang="en-US" dirty="0"/>
              <a:t>증가하였다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재미와 스트레스 해소 목적으로 선택한 취미는 운동이 가장 높고</a:t>
            </a:r>
            <a:r>
              <a:rPr lang="en-US" altLang="ko-KR" dirty="0"/>
              <a:t>, </a:t>
            </a:r>
            <a:r>
              <a:rPr lang="ko-KR" altLang="en-US" dirty="0"/>
              <a:t>다음으로 요리 및 어학 등의 취미 선호 비중이 높음</a:t>
            </a:r>
            <a:r>
              <a:rPr lang="en-US" altLang="ko-KR" dirty="0"/>
              <a:t>. </a:t>
            </a:r>
            <a:r>
              <a:rPr lang="ko-KR" altLang="en-US" dirty="0"/>
              <a:t>오른쪽 그림을 보면 </a:t>
            </a:r>
            <a:r>
              <a:rPr lang="en-US" altLang="ko-KR" dirty="0"/>
              <a:t>2022</a:t>
            </a:r>
            <a:r>
              <a:rPr lang="ko-KR" altLang="en-US" dirty="0"/>
              <a:t>년의 메인 키워드는 헬스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주식으로 자기개발과 스포츠에 많은 관심을 보이는 것을 알 수 있음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dirty="0"/>
              <a:t>남녀간 취미 차이는 생각보다 상당했는데</a:t>
            </a:r>
            <a:r>
              <a:rPr lang="en-US" altLang="ko-Kore-KR" dirty="0"/>
              <a:t>, </a:t>
            </a:r>
            <a:r>
              <a:rPr lang="ko-Kore-KR" altLang="en-US" dirty="0"/>
              <a:t>상위 </a:t>
            </a:r>
            <a:r>
              <a:rPr lang="en-US" altLang="ko-Kore-KR" dirty="0"/>
              <a:t>7</a:t>
            </a:r>
            <a:r>
              <a:rPr lang="ko-Kore-KR" altLang="en-US" dirty="0"/>
              <a:t>개 취미 중 </a:t>
            </a:r>
            <a:r>
              <a:rPr lang="en-US" altLang="ko-Kore-KR" dirty="0"/>
              <a:t>4</a:t>
            </a:r>
            <a:r>
              <a:rPr lang="ko-Kore-KR" altLang="en-US" dirty="0"/>
              <a:t>개만 겹치고 나머지는 아예 다른 내용이었음</a:t>
            </a:r>
            <a:endParaRPr lang="en-US" altLang="ko-Kore-KR" dirty="0"/>
          </a:p>
          <a:p>
            <a:endParaRPr lang="en-US" altLang="ko-KR" dirty="0"/>
          </a:p>
          <a:p>
            <a:r>
              <a:rPr lang="ko-KR" altLang="en-US" dirty="0"/>
              <a:t>서로 다른 취미들을 보면 남자는 게임</a:t>
            </a:r>
            <a:r>
              <a:rPr lang="en-US" altLang="ko-KR" dirty="0"/>
              <a:t>, </a:t>
            </a:r>
            <a:r>
              <a:rPr lang="ko-KR" altLang="en-US" dirty="0"/>
              <a:t>축구</a:t>
            </a:r>
            <a:r>
              <a:rPr lang="en-US" altLang="ko-KR" dirty="0"/>
              <a:t>, </a:t>
            </a:r>
            <a:r>
              <a:rPr lang="ko-KR" altLang="en-US" dirty="0"/>
              <a:t>창작활동으로 스스로 무언가를 동작하는 취미를 주로 </a:t>
            </a:r>
            <a:r>
              <a:rPr lang="ko-KR" altLang="en-US" dirty="0" err="1"/>
              <a:t>많이했음</a:t>
            </a:r>
            <a:r>
              <a:rPr lang="en-US" altLang="ko-KR" dirty="0"/>
              <a:t>(</a:t>
            </a:r>
            <a:r>
              <a:rPr lang="ko-KR" altLang="en-US" dirty="0"/>
              <a:t>독서와 영화감상도 많지만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반면 여자는 </a:t>
            </a:r>
            <a:r>
              <a:rPr lang="en-US" altLang="ko-KR" dirty="0"/>
              <a:t>OTT </a:t>
            </a:r>
            <a:r>
              <a:rPr lang="ko-KR" altLang="en-US" dirty="0"/>
              <a:t>시청</a:t>
            </a:r>
            <a:r>
              <a:rPr lang="en-US" altLang="ko-KR" dirty="0"/>
              <a:t>, </a:t>
            </a:r>
            <a:r>
              <a:rPr lang="ko-KR" altLang="en-US" dirty="0"/>
              <a:t>공연관람과 같은 </a:t>
            </a:r>
            <a:r>
              <a:rPr lang="ko-KR" altLang="en-US" dirty="0" err="1"/>
              <a:t>시청각적인</a:t>
            </a:r>
            <a:r>
              <a:rPr lang="ko-KR" altLang="en-US" dirty="0"/>
              <a:t> 취미를 많이 하는 것으로 조사되었음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연애를 하고 싶으면 남자분들은 시청각 취미 동호회에</a:t>
            </a:r>
            <a:r>
              <a:rPr lang="en-US" altLang="ko-KR" dirty="0"/>
              <a:t>, </a:t>
            </a:r>
            <a:r>
              <a:rPr lang="ko-KR" altLang="en-US" dirty="0"/>
              <a:t>여자분들은 액티비티 동호회에 가입하시는 걸 추천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연애여부로 나눠보면</a:t>
            </a:r>
            <a:r>
              <a:rPr lang="en-US" altLang="ko-KR" dirty="0"/>
              <a:t>, </a:t>
            </a:r>
            <a:r>
              <a:rPr lang="ko-KR" altLang="en-US" dirty="0"/>
              <a:t>남자는 연애를 하게 되면 취미가 많이 변화하는 것으로 나타났음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한우물이던</a:t>
            </a:r>
            <a:r>
              <a:rPr lang="ko-KR" altLang="en-US" dirty="0"/>
              <a:t> 남자 취미가 </a:t>
            </a:r>
            <a:r>
              <a:rPr lang="ko-KR" altLang="en-US" dirty="0" err="1"/>
              <a:t>연애하게되면</a:t>
            </a:r>
            <a:r>
              <a:rPr lang="ko-KR" altLang="en-US" dirty="0"/>
              <a:t> 창작활동</a:t>
            </a:r>
            <a:r>
              <a:rPr lang="en-US" altLang="ko-KR" dirty="0"/>
              <a:t>, </a:t>
            </a:r>
            <a:r>
              <a:rPr lang="ko-KR" altLang="en-US" dirty="0"/>
              <a:t>운동 비중이 커지고 게임 비중이 줄어드는 것으로 조사되었음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여자는 남자의 게임 만큼의 차이는 없지만 상위권 구성이 조금 바뀌는 것을 확인할 수 있었음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운동이 비중이 늘어나고</a:t>
            </a:r>
            <a:r>
              <a:rPr lang="en-US" altLang="ko-KR" dirty="0"/>
              <a:t>, </a:t>
            </a:r>
            <a:r>
              <a:rPr lang="ko-KR" altLang="en-US" dirty="0"/>
              <a:t>등산</a:t>
            </a:r>
            <a:r>
              <a:rPr lang="en-US" altLang="ko-KR" dirty="0"/>
              <a:t>, </a:t>
            </a:r>
            <a:r>
              <a:rPr lang="ko-KR" altLang="en-US" dirty="0"/>
              <a:t>축구와 같은 취미가 비중이 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연애하는 여자의 축구 취미가 생각보다 비중이 높다는 점에서 흥미로운 점임</a:t>
            </a:r>
            <a:r>
              <a:rPr lang="en-US" altLang="ko-KR" dirty="0"/>
              <a:t>(</a:t>
            </a:r>
            <a:r>
              <a:rPr lang="ko-KR" altLang="en-US" dirty="0" err="1"/>
              <a:t>모수가</a:t>
            </a:r>
            <a:r>
              <a:rPr lang="ko-KR" altLang="en-US" dirty="0"/>
              <a:t> 작아서 나온 통계 오류일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비용에 따른 취미 빈부격차가 일부 있는 것으로 조사되었는데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아무래도 비용이 필요한 골프</a:t>
            </a:r>
            <a:r>
              <a:rPr lang="en-US" altLang="ko-KR" dirty="0"/>
              <a:t>, </a:t>
            </a:r>
            <a:r>
              <a:rPr lang="ko-KR" altLang="en-US" dirty="0"/>
              <a:t>음주와 같은 취미가 높은 비용을 사용하는 그룹에서 비중을 차지하고 </a:t>
            </a:r>
            <a:r>
              <a:rPr lang="ko-KR" altLang="en-US" dirty="0" err="1"/>
              <a:t>있으며며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반면 상대적으로 적은 비용을 </a:t>
            </a:r>
            <a:r>
              <a:rPr lang="ko-KR" altLang="en-US" dirty="0" err="1"/>
              <a:t>필요로하는</a:t>
            </a:r>
            <a:r>
              <a:rPr lang="ko-KR" altLang="en-US" dirty="0"/>
              <a:t> </a:t>
            </a:r>
            <a:r>
              <a:rPr lang="en-US" altLang="ko-KR" dirty="0"/>
              <a:t>OTT </a:t>
            </a:r>
            <a:r>
              <a:rPr lang="ko-KR" altLang="en-US" dirty="0"/>
              <a:t>시청</a:t>
            </a:r>
            <a:r>
              <a:rPr lang="en-US" altLang="ko-KR" dirty="0"/>
              <a:t>, </a:t>
            </a:r>
            <a:r>
              <a:rPr lang="ko-KR" altLang="en-US" dirty="0"/>
              <a:t>게임과 같은 경우 낮은 비용 사용 그룹에서 크게 보이고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82D1-52B2-497A-BC23-247E917146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451AD-7825-661F-CDD8-498FED1A4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E15EE-A857-9E93-6B24-333D37E2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A154-7AA3-F21C-E8F4-F48D125B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E5F1-9A5D-BCCB-D395-67DC98A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2746-4319-4FA3-5D31-46077E77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D564-717A-B378-BDCE-5F7D6CCE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B7844-C231-0798-D187-D87A98E8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232B9-4A3A-440E-3A61-7F40DA9C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7F028-23F9-B098-3109-AF5AFA6C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37742-F78D-F781-B713-BBE74D1A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C82499-FDDF-6DA6-1F94-10C3DEBC1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A77E7-C438-D22D-B0C3-FD67E596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0F9AC-3ED9-F008-7340-5C994FB7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4986-C9D2-7AE0-3FB2-179EF7F0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A93CC-09F5-0845-760F-34B60BD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169CA-32BF-DFA6-C814-A0780540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35E07-4835-C1EA-9E1C-D3A2EEF0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7505B-5E11-D02E-BD9E-550AA492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C4B69-7B84-4DE4-53D5-5273021B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F5849-626C-2BBD-0AB1-DB5BA39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1F39-920E-E991-1247-721A702F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F768-C7EC-83C8-4977-08701133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C4BDF-159A-B723-0770-A752D23D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1F7CC-19E6-F831-FF81-CD04F063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33772-0CBF-3241-A3FF-EB64F32D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F1E44-E3FB-D36F-3019-0BD08869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609B-4EB3-FD18-F20F-DEAE1EBC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2F760-97AF-3BB0-24B3-81B703E2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5B91-1062-BD51-AFF6-3DE86B9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88A68-491A-EEC2-98AE-34BA34D5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805ED-B459-10EB-0733-6D747B44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E26D-86D7-0353-9AE5-6EE31AB2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6D64B-82D4-0F96-B727-5A5E9344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CEBDA-1334-3BF4-296D-EBEE3CE9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97DF1-9394-DAD8-38F8-819295C8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58A8A3-069A-A3D3-6C77-A99C94ED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9EB233-57ED-3DBE-BE42-D3B14A68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660C1-DE59-133B-3B69-242A7AD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F68C09-758E-A0E9-F2AF-5F7416FB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58B8-290E-5A09-F63F-AF478E36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A6E2F-3A9E-7D13-1727-6467FFA6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27A37E-9F20-32BC-955E-5ED5A545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4204C-BFF3-921A-7D98-FEFD4A6A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77943-29AB-3368-9B54-B6425475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DBB98-FF19-A17E-B900-BA931806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EFC56-E3E9-CAA7-75D9-8F219BD7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1C5-C6B0-4971-EDD5-6BBDEF1D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BBBB0-6421-108E-6025-7B5E54E4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DF277-9416-A34E-42BD-A2376E29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01480-082C-AEBD-08F5-0135BF5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58A56-8C9C-2164-42C5-63766609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0A678-9914-6F99-B75A-394B87E5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6ADC-945D-A9EF-36FD-F8D343FB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567D6-FE4D-4741-1996-D028A545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E075C-1EF5-0828-E05D-57E90B75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4C1A5-1DD7-B1CB-C9DA-E2FDC9BF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27CA8-54D3-B771-7CD7-B8C13C0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4B6D0-4277-8EF8-7F27-DFED72F5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ECF1-C66F-0C63-5D2B-BABD8ED3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EF74B-7A2A-51A1-A031-23407612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447AF-2D56-05A5-1545-2CF73CFED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162B-6341-4ADB-9B1B-C90A10F2A95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41D6B-C66C-A1B5-177B-DB5A8B298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79546-77E9-5ED1-64F9-13F134F8A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B3F2-181E-49CB-AD6E-E8EC4DA3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DA19D5C-92F1-146B-4A33-59E9600E1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966221"/>
              </p:ext>
            </p:extLst>
          </p:nvPr>
        </p:nvGraphicFramePr>
        <p:xfrm>
          <a:off x="420914" y="844248"/>
          <a:ext cx="5021943" cy="471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3EF1AB-5D40-17EC-21FE-ABB8F57B3B1B}"/>
              </a:ext>
            </a:extLst>
          </p:cNvPr>
          <p:cNvSpPr txBox="1"/>
          <p:nvPr/>
        </p:nvSpPr>
        <p:spPr>
          <a:xfrm>
            <a:off x="420914" y="232229"/>
            <a:ext cx="18662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2021</a:t>
            </a:r>
            <a:r>
              <a:rPr lang="ko-KR" altLang="en-US" sz="2500" b="1" dirty="0"/>
              <a:t>년 이전</a:t>
            </a:r>
            <a:endParaRPr lang="en-US" altLang="ko-KR" sz="2500" b="1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6DF322E-D388-4265-C848-D8A1A70D8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740622"/>
              </p:ext>
            </p:extLst>
          </p:nvPr>
        </p:nvGraphicFramePr>
        <p:xfrm>
          <a:off x="5950857" y="762003"/>
          <a:ext cx="5464626" cy="471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18352B-5D15-2C7D-2147-0CECDDA61B7B}"/>
              </a:ext>
            </a:extLst>
          </p:cNvPr>
          <p:cNvSpPr txBox="1"/>
          <p:nvPr/>
        </p:nvSpPr>
        <p:spPr>
          <a:xfrm>
            <a:off x="544286" y="5702441"/>
            <a:ext cx="7927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2019, 2020</a:t>
            </a:r>
            <a:r>
              <a:rPr lang="ko-KR" altLang="en-US" dirty="0"/>
              <a:t>년 </a:t>
            </a:r>
            <a:r>
              <a:rPr lang="en-US" dirty="0"/>
              <a:t>TV</a:t>
            </a:r>
            <a:r>
              <a:rPr lang="ko-KR" altLang="en-US" dirty="0"/>
              <a:t>시청이 여가활동의 압도적인 </a:t>
            </a:r>
            <a:r>
              <a:rPr lang="en-US" altLang="ko-KR" dirty="0"/>
              <a:t>1</a:t>
            </a:r>
            <a:r>
              <a:rPr lang="ko-KR" altLang="en-US" dirty="0"/>
              <a:t>위를 차지함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산책</a:t>
            </a:r>
            <a:r>
              <a:rPr lang="en-US" altLang="ko-KR" dirty="0"/>
              <a:t>, </a:t>
            </a:r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외식 등의 외부활동의 순위가 높았음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낮은 순위에는 독서</a:t>
            </a:r>
            <a:r>
              <a:rPr lang="en-US" altLang="ko-KR" dirty="0"/>
              <a:t>, </a:t>
            </a:r>
            <a:r>
              <a:rPr lang="ko-KR" altLang="en-US" dirty="0"/>
              <a:t>요리</a:t>
            </a:r>
            <a:r>
              <a:rPr lang="en-US" altLang="ko-KR" dirty="0"/>
              <a:t>, </a:t>
            </a:r>
            <a:r>
              <a:rPr lang="ko-KR" altLang="en-US" dirty="0"/>
              <a:t>원예</a:t>
            </a:r>
            <a:r>
              <a:rPr lang="en-US" altLang="ko-KR" dirty="0"/>
              <a:t>, </a:t>
            </a:r>
            <a:r>
              <a:rPr lang="ko-KR" altLang="en-US" dirty="0"/>
              <a:t>음악감상</a:t>
            </a:r>
            <a:r>
              <a:rPr lang="en-US" altLang="ko-KR" dirty="0"/>
              <a:t>, </a:t>
            </a:r>
            <a:r>
              <a:rPr lang="ko-KR" altLang="en-US" dirty="0"/>
              <a:t>게임 등 실내활동의 비중이 높음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3C042AB-F9E3-864E-9205-FFF58C65EAD7}"/>
              </a:ext>
            </a:extLst>
          </p:cNvPr>
          <p:cNvGraphicFramePr>
            <a:graphicFrameLocks/>
          </p:cNvGraphicFramePr>
          <p:nvPr/>
        </p:nvGraphicFramePr>
        <p:xfrm>
          <a:off x="742950" y="1594104"/>
          <a:ext cx="10706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0B6A81-1A18-6780-8B20-5A63EF5BFD5E}"/>
              </a:ext>
            </a:extLst>
          </p:cNvPr>
          <p:cNvSpPr txBox="1"/>
          <p:nvPr/>
        </p:nvSpPr>
        <p:spPr>
          <a:xfrm>
            <a:off x="4671536" y="106366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비용에 따른 취미 상위 </a:t>
            </a:r>
            <a:r>
              <a:rPr kumimoji="1" lang="en-US" altLang="ko-Kore-KR" dirty="0"/>
              <a:t>7</a:t>
            </a:r>
            <a:r>
              <a:rPr kumimoji="1" lang="ko-Kore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66017-486A-ACEE-65A6-186C5E61DC66}"/>
              </a:ext>
            </a:extLst>
          </p:cNvPr>
          <p:cNvSpPr/>
          <p:nvPr/>
        </p:nvSpPr>
        <p:spPr>
          <a:xfrm>
            <a:off x="1511808" y="1944625"/>
            <a:ext cx="2670048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075691-716A-0FC5-BF8A-14241DCEA2DD}"/>
              </a:ext>
            </a:extLst>
          </p:cNvPr>
          <p:cNvSpPr/>
          <p:nvPr/>
        </p:nvSpPr>
        <p:spPr>
          <a:xfrm>
            <a:off x="8296656" y="1944625"/>
            <a:ext cx="944880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05C17-93DA-A0C2-38D2-B12BAF8EA01C}"/>
              </a:ext>
            </a:extLst>
          </p:cNvPr>
          <p:cNvSpPr/>
          <p:nvPr/>
        </p:nvSpPr>
        <p:spPr>
          <a:xfrm>
            <a:off x="5084064" y="2965704"/>
            <a:ext cx="1328928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43B89-D94D-0F75-5D28-43E253D9291C}"/>
              </a:ext>
            </a:extLst>
          </p:cNvPr>
          <p:cNvSpPr/>
          <p:nvPr/>
        </p:nvSpPr>
        <p:spPr>
          <a:xfrm>
            <a:off x="9052560" y="2968318"/>
            <a:ext cx="1328928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4A516-07A6-9B58-3057-F1CBC3E6598F}"/>
              </a:ext>
            </a:extLst>
          </p:cNvPr>
          <p:cNvSpPr txBox="1"/>
          <p:nvPr/>
        </p:nvSpPr>
        <p:spPr>
          <a:xfrm>
            <a:off x="203512" y="5534302"/>
            <a:ext cx="1198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골프와 음주가 </a:t>
            </a:r>
            <a:r>
              <a:rPr lang="en-US" altLang="ko-Kore-KR" sz="1600" dirty="0"/>
              <a:t>30</a:t>
            </a:r>
            <a:r>
              <a:rPr lang="ko-Kore-KR" altLang="en-US" sz="1600" dirty="0"/>
              <a:t>만원 이상 취미비용 사용자들에게서 많이 보인 것에 비해</a:t>
            </a:r>
            <a:r>
              <a:rPr lang="en-US" altLang="ko-Kore-KR" sz="1600" dirty="0"/>
              <a:t>, </a:t>
            </a:r>
            <a:br>
              <a:rPr lang="en-US" altLang="ko-Kore-KR" sz="1600" dirty="0"/>
            </a:br>
            <a:r>
              <a:rPr lang="en-US" altLang="ko-Kore-KR" sz="1600" dirty="0"/>
              <a:t>30</a:t>
            </a:r>
            <a:r>
              <a:rPr lang="ko-Kore-KR" altLang="en-US" sz="1600" dirty="0"/>
              <a:t>만원 미만인 경우 </a:t>
            </a:r>
            <a:r>
              <a:rPr lang="en-US" altLang="ko-Kore-KR" sz="1600" dirty="0"/>
              <a:t>OTT </a:t>
            </a:r>
            <a:r>
              <a:rPr lang="ko-Kore-KR" altLang="en-US" sz="1600" dirty="0"/>
              <a:t>시청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게임과 같은 취미가 상대적으로 비중이 높은 것을 볼 수 있음</a:t>
            </a:r>
            <a:endParaRPr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7160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0D381F11-F18C-AAB8-E19D-B2892440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5" y="1260520"/>
            <a:ext cx="12027575" cy="38845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04A516-07A6-9B58-3057-F1CBC3E6598F}"/>
              </a:ext>
            </a:extLst>
          </p:cNvPr>
          <p:cNvSpPr txBox="1"/>
          <p:nvPr/>
        </p:nvSpPr>
        <p:spPr>
          <a:xfrm>
            <a:off x="203512" y="5534302"/>
            <a:ext cx="1198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ore-KR" sz="1600" dirty="0"/>
              <a:t>E</a:t>
            </a:r>
            <a:r>
              <a:rPr lang="ko-Kore-KR" altLang="en-US" sz="1600" dirty="0"/>
              <a:t>는 골프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공연관람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음주</a:t>
            </a:r>
            <a:r>
              <a:rPr lang="en-US" altLang="ko-Kore-KR" sz="1600" dirty="0"/>
              <a:t>, </a:t>
            </a:r>
            <a:r>
              <a:rPr lang="en-US" altLang="ko-KR" sz="1600" dirty="0"/>
              <a:t>SNS </a:t>
            </a:r>
            <a:r>
              <a:rPr lang="ko-KR" altLang="en-US" sz="1600" dirty="0"/>
              <a:t>활동 등의 외부 활동이 많았고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</a:t>
            </a:r>
            <a:r>
              <a:rPr lang="ko-KR" altLang="en-US" sz="1600" dirty="0"/>
              <a:t>는 독서</a:t>
            </a:r>
            <a:r>
              <a:rPr lang="en-US" altLang="ko-KR" sz="1600" dirty="0"/>
              <a:t>, </a:t>
            </a:r>
            <a:r>
              <a:rPr lang="ko-KR" altLang="en-US" sz="1600" dirty="0"/>
              <a:t>게임</a:t>
            </a:r>
            <a:r>
              <a:rPr lang="en-US" altLang="ko-KR" sz="1600" dirty="0"/>
              <a:t>, </a:t>
            </a:r>
            <a:r>
              <a:rPr lang="ko-KR" altLang="en-US" sz="1600" dirty="0"/>
              <a:t>음악감상 같은 개인 활동이 많은 걸 확인할 수 있었음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B6A81-1A18-6780-8B20-5A63EF5BFD5E}"/>
              </a:ext>
            </a:extLst>
          </p:cNvPr>
          <p:cNvSpPr txBox="1"/>
          <p:nvPr/>
        </p:nvSpPr>
        <p:spPr>
          <a:xfrm>
            <a:off x="5733849" y="738923"/>
            <a:ext cx="72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MBTI </a:t>
            </a:r>
            <a:br>
              <a:rPr kumimoji="1" lang="en-US" altLang="ko-Kore-KR" dirty="0"/>
            </a:br>
            <a:r>
              <a:rPr kumimoji="1" lang="en-US" altLang="ko-Kore-KR" dirty="0"/>
              <a:t>E vs I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944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D70153C8-4876-7D29-3D34-48C0FAE33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2" y="1137106"/>
            <a:ext cx="12183274" cy="39713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04A516-07A6-9B58-3057-F1CBC3E6598F}"/>
              </a:ext>
            </a:extLst>
          </p:cNvPr>
          <p:cNvSpPr txBox="1"/>
          <p:nvPr/>
        </p:nvSpPr>
        <p:spPr>
          <a:xfrm>
            <a:off x="203512" y="5534302"/>
            <a:ext cx="11988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독서는 순위권에 보이지 않는 </a:t>
            </a:r>
            <a:r>
              <a:rPr lang="en-US" altLang="ko-KR" sz="1600" dirty="0"/>
              <a:t>F</a:t>
            </a:r>
            <a:r>
              <a:rPr lang="ko-KR" altLang="en-US" sz="1600" dirty="0"/>
              <a:t>와 달리 </a:t>
            </a:r>
            <a:r>
              <a:rPr lang="en-US" altLang="ko-KR" sz="1600" dirty="0"/>
              <a:t>T</a:t>
            </a:r>
            <a:r>
              <a:rPr lang="ko-KR" altLang="en-US" sz="1600" dirty="0"/>
              <a:t>는 당당하게 독서가 </a:t>
            </a:r>
            <a:r>
              <a:rPr lang="en-US" altLang="ko-KR" sz="1600" dirty="0"/>
              <a:t>1</a:t>
            </a:r>
            <a:r>
              <a:rPr lang="ko-KR" altLang="en-US" sz="1600" dirty="0"/>
              <a:t>순위이며</a:t>
            </a:r>
            <a:r>
              <a:rPr lang="en-US" altLang="ko-KR" sz="1600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F</a:t>
            </a:r>
            <a:r>
              <a:rPr lang="ko-KR" altLang="en-US" sz="1600" dirty="0"/>
              <a:t>는 공감능력이 좋아서 그런지 음악 및 영화감상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맛집탐방이</a:t>
            </a:r>
            <a:r>
              <a:rPr lang="ko-KR" altLang="en-US" sz="1600" dirty="0"/>
              <a:t> 높은 순위를 가졌음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B6A81-1A18-6780-8B20-5A63EF5BFD5E}"/>
              </a:ext>
            </a:extLst>
          </p:cNvPr>
          <p:cNvSpPr txBox="1"/>
          <p:nvPr/>
        </p:nvSpPr>
        <p:spPr>
          <a:xfrm>
            <a:off x="5733849" y="738923"/>
            <a:ext cx="72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MBTI </a:t>
            </a:r>
            <a:br>
              <a:rPr kumimoji="1" lang="en-US" altLang="ko-Kore-KR" dirty="0"/>
            </a:br>
            <a:r>
              <a:rPr kumimoji="1" lang="en-US" altLang="ko-Kore-KR" dirty="0"/>
              <a:t>F vs 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858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C4EBB97-6305-436B-B06C-09B313B3C5D8}"/>
              </a:ext>
            </a:extLst>
          </p:cNvPr>
          <p:cNvGraphicFramePr>
            <a:graphicFrameLocks/>
          </p:cNvGraphicFramePr>
          <p:nvPr/>
        </p:nvGraphicFramePr>
        <p:xfrm>
          <a:off x="5609771" y="223838"/>
          <a:ext cx="6277429" cy="519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DCF20A-2D91-44F2-800D-26DF8912CA17}"/>
              </a:ext>
            </a:extLst>
          </p:cNvPr>
          <p:cNvSpPr txBox="1"/>
          <p:nvPr/>
        </p:nvSpPr>
        <p:spPr>
          <a:xfrm>
            <a:off x="203512" y="5534302"/>
            <a:ext cx="119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설문조사 응답자를 대상으로 최근 </a:t>
            </a:r>
            <a:r>
              <a:rPr lang="en-US" altLang="ko-KR" sz="1600" dirty="0"/>
              <a:t>6</a:t>
            </a:r>
            <a:r>
              <a:rPr lang="ko-KR" altLang="en-US" sz="1600" dirty="0"/>
              <a:t>년간의 트렌드를 살펴보면 여행과 재테크가 가장 많았으며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응답자의 </a:t>
            </a:r>
            <a:r>
              <a:rPr lang="en-US" altLang="ko-KR" sz="1600" dirty="0"/>
              <a:t>84.3%</a:t>
            </a:r>
            <a:r>
              <a:rPr lang="ko-KR" altLang="en-US" sz="1600" dirty="0"/>
              <a:t>가 </a:t>
            </a:r>
            <a:r>
              <a:rPr lang="en-US" altLang="ko-KR" sz="1600" dirty="0"/>
              <a:t>43</a:t>
            </a:r>
            <a:r>
              <a:rPr lang="ko-KR" altLang="en-US" sz="1600" dirty="0"/>
              <a:t>세</a:t>
            </a:r>
            <a:r>
              <a:rPr lang="en-US" altLang="ko-KR" sz="1600" dirty="0"/>
              <a:t>~28</a:t>
            </a:r>
            <a:r>
              <a:rPr lang="ko-KR" altLang="en-US" sz="1600" dirty="0"/>
              <a:t>세 임을 감안 경제적 안정성과 이동의 자유로움이 반영된 취미활동으로 분석됨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2019</a:t>
            </a:r>
            <a:r>
              <a:rPr lang="ko-KR" altLang="en-US" sz="1600" dirty="0"/>
              <a:t>년 </a:t>
            </a:r>
            <a:r>
              <a:rPr lang="en-US" altLang="ko-KR" sz="1600" dirty="0"/>
              <a:t>21.3%</a:t>
            </a:r>
            <a:r>
              <a:rPr lang="ko-KR" altLang="en-US" sz="1600" dirty="0"/>
              <a:t>로 압도적으로 높았던 여행이 </a:t>
            </a:r>
            <a:r>
              <a:rPr lang="en-US" altLang="ko-KR" sz="1600" dirty="0"/>
              <a:t>2020</a:t>
            </a:r>
            <a:r>
              <a:rPr lang="ko-KR" altLang="en-US" sz="1600" dirty="0"/>
              <a:t>년에 순위밖으로 밀려나게 되는데 이는 </a:t>
            </a:r>
            <a:r>
              <a:rPr lang="en-US" altLang="ko-KR" sz="1600" dirty="0"/>
              <a:t>2020</a:t>
            </a:r>
            <a:r>
              <a:rPr lang="ko-KR" altLang="en-US" sz="1600" dirty="0"/>
              <a:t>년 코로나로 인한 </a:t>
            </a:r>
            <a:r>
              <a:rPr lang="ko-KR" altLang="en-US" sz="1600" dirty="0" err="1"/>
              <a:t>셧다운</a:t>
            </a:r>
            <a:r>
              <a:rPr lang="ko-KR" altLang="en-US" sz="1600" dirty="0"/>
              <a:t> 때문으로 추정되며</a:t>
            </a:r>
            <a:r>
              <a:rPr lang="en-US" altLang="ko-KR" sz="1600" dirty="0"/>
              <a:t>,</a:t>
            </a:r>
            <a:r>
              <a:rPr lang="ko-KR" altLang="en-US" sz="1600" dirty="0"/>
              <a:t> 같은 시기 전년도 순위밖에 있던 재테크와 </a:t>
            </a:r>
            <a:r>
              <a:rPr lang="en-US" altLang="ko-KR" sz="1600" dirty="0"/>
              <a:t>OTT </a:t>
            </a:r>
            <a:r>
              <a:rPr lang="ko-KR" altLang="en-US" sz="1600" dirty="0"/>
              <a:t>시청이 </a:t>
            </a:r>
            <a:r>
              <a:rPr lang="en-US" altLang="ko-KR" sz="1600" dirty="0"/>
              <a:t>2</a:t>
            </a:r>
            <a:r>
              <a:rPr lang="ko-KR" altLang="en-US" sz="1600" dirty="0"/>
              <a:t>위와 </a:t>
            </a:r>
            <a:r>
              <a:rPr lang="en-US" altLang="ko-KR" sz="1600" dirty="0"/>
              <a:t>3</a:t>
            </a:r>
            <a:r>
              <a:rPr lang="ko-KR" altLang="en-US" sz="1600" dirty="0"/>
              <a:t>위를 차지함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또한</a:t>
            </a:r>
            <a:r>
              <a:rPr lang="en-US" altLang="ko-KR" sz="1600" dirty="0"/>
              <a:t>, 2021</a:t>
            </a:r>
            <a:r>
              <a:rPr lang="ko-KR" altLang="en-US" sz="1600" dirty="0"/>
              <a:t>년부터 방역수칙에 따라 실내활동이 제한된 다른 활동에 비해 비교적 활동이 자유로운 골프로 사람들이 몰리기 시작함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DC1D0A-C7CB-4660-A564-84408C62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7" y="496762"/>
            <a:ext cx="4862326" cy="998210"/>
          </a:xfrm>
          <a:prstGeom prst="rect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B48629-0E16-482D-9CBD-1A71F1AE7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5" y="1031650"/>
            <a:ext cx="5036496" cy="926644"/>
          </a:xfrm>
          <a:prstGeom prst="rect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662D1C-1D35-4A42-BF00-6A6D585B2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7" y="2104709"/>
            <a:ext cx="5294104" cy="2943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3CFF6-DCA9-4989-BD26-C06518667195}"/>
              </a:ext>
            </a:extLst>
          </p:cNvPr>
          <p:cNvSpPr/>
          <p:nvPr/>
        </p:nvSpPr>
        <p:spPr>
          <a:xfrm>
            <a:off x="2402116" y="3294743"/>
            <a:ext cx="616857" cy="1589314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C4EBB97-6305-436B-B06C-09B313B3C5D8}"/>
              </a:ext>
            </a:extLst>
          </p:cNvPr>
          <p:cNvGraphicFramePr>
            <a:graphicFrameLocks/>
          </p:cNvGraphicFramePr>
          <p:nvPr/>
        </p:nvGraphicFramePr>
        <p:xfrm>
          <a:off x="5609771" y="223838"/>
          <a:ext cx="6277429" cy="519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DCF20A-2D91-44F2-800D-26DF8912CA17}"/>
              </a:ext>
            </a:extLst>
          </p:cNvPr>
          <p:cNvSpPr txBox="1"/>
          <p:nvPr/>
        </p:nvSpPr>
        <p:spPr>
          <a:xfrm>
            <a:off x="203512" y="5534302"/>
            <a:ext cx="119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코로나 전</a:t>
            </a:r>
            <a:r>
              <a:rPr lang="en-US" altLang="ko-KR" sz="1600" dirty="0"/>
              <a:t>∙</a:t>
            </a:r>
            <a:r>
              <a:rPr lang="ko-KR" altLang="en-US" sz="1600" dirty="0"/>
              <a:t>후로 일시적인 취미활동의 변화가 있었으나</a:t>
            </a:r>
            <a:r>
              <a:rPr lang="en-US" altLang="ko-KR" sz="1600" dirty="0"/>
              <a:t>, </a:t>
            </a:r>
            <a:r>
              <a:rPr lang="ko-KR" altLang="en-US" sz="1600" dirty="0"/>
              <a:t> 개인의 취미활동은 자주 바뀌지 않고 한두가지 활동을 꾸준하게 이어가는 경향이 있음 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코로나 이후 다시 여행이 증가하고  </a:t>
            </a:r>
            <a:r>
              <a:rPr lang="en-US" altLang="ko-KR" sz="1600" dirty="0"/>
              <a:t>OTT</a:t>
            </a:r>
            <a:r>
              <a:rPr lang="ko-KR" altLang="en-US" sz="1600" dirty="0"/>
              <a:t> 시청이 하락하는 것으로 미루어 </a:t>
            </a:r>
            <a:r>
              <a:rPr lang="ko-KR" altLang="en-US" sz="1600" dirty="0" err="1"/>
              <a:t>짐작컨데</a:t>
            </a:r>
            <a:r>
              <a:rPr lang="ko-KR" altLang="en-US" sz="1600" dirty="0"/>
              <a:t> 취미활동은 개별적인 취향에 따라 바뀌기 보다는 사회적 환경</a:t>
            </a:r>
            <a:r>
              <a:rPr lang="en-US" altLang="ko-KR" sz="1600" dirty="0"/>
              <a:t>, </a:t>
            </a:r>
            <a:r>
              <a:rPr lang="ko-KR" altLang="en-US" sz="1600" dirty="0"/>
              <a:t>최근 트렌드</a:t>
            </a:r>
            <a:r>
              <a:rPr lang="en-US" altLang="ko-KR" sz="1600" dirty="0"/>
              <a:t> </a:t>
            </a:r>
            <a:r>
              <a:rPr lang="ko-KR" altLang="en-US" sz="1600" dirty="0"/>
              <a:t>및 경제적 여건 등에 따라 변화하는 것으로 판단됨</a:t>
            </a:r>
            <a:r>
              <a:rPr lang="en-US" altLang="ko-KR" sz="16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DC1D0A-C7CB-4660-A564-84408C62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7" y="496762"/>
            <a:ext cx="4862326" cy="998210"/>
          </a:xfrm>
          <a:prstGeom prst="rect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B48629-0E16-482D-9CBD-1A71F1AE7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5" y="1031650"/>
            <a:ext cx="5036496" cy="926644"/>
          </a:xfrm>
          <a:prstGeom prst="rect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C54A772-93A7-4625-8B7E-FB85C09DAB85}"/>
              </a:ext>
            </a:extLst>
          </p:cNvPr>
          <p:cNvGrpSpPr/>
          <p:nvPr/>
        </p:nvGrpSpPr>
        <p:grpSpPr>
          <a:xfrm>
            <a:off x="203512" y="2844800"/>
            <a:ext cx="5406259" cy="2689502"/>
            <a:chOff x="304800" y="2102091"/>
            <a:chExt cx="5646058" cy="29578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1A4F63-08A6-433A-9B9A-66FCDA6F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102091"/>
              <a:ext cx="5646058" cy="2957857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2C92E6E-4B67-4045-B3F9-4F58B4D3E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963" y="2822462"/>
              <a:ext cx="1801417" cy="116112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AD5E2A-6A97-42A8-B14E-CDA7B3A9F919}"/>
                </a:ext>
              </a:extLst>
            </p:cNvPr>
            <p:cNvSpPr txBox="1"/>
            <p:nvPr/>
          </p:nvSpPr>
          <p:spPr>
            <a:xfrm>
              <a:off x="1651001" y="3991392"/>
              <a:ext cx="696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FF"/>
                  </a:solidFill>
                </a:rPr>
                <a:t>U$263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D0990E-8E2E-439E-8183-FD90559502D2}"/>
                </a:ext>
              </a:extLst>
            </p:cNvPr>
            <p:cNvSpPr/>
            <p:nvPr/>
          </p:nvSpPr>
          <p:spPr>
            <a:xfrm>
              <a:off x="3518380" y="2545802"/>
              <a:ext cx="314728" cy="301714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DDB4-84B1-4F8F-97E9-D6A1E42EAC1D}"/>
                </a:ext>
              </a:extLst>
            </p:cNvPr>
            <p:cNvSpPr txBox="1"/>
            <p:nvPr/>
          </p:nvSpPr>
          <p:spPr>
            <a:xfrm>
              <a:off x="3775529" y="2582578"/>
              <a:ext cx="696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FF"/>
                  </a:solidFill>
                </a:rPr>
                <a:t>U$690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C9A965-D42B-4F1E-AD32-14FCAACEAAF6}"/>
                </a:ext>
              </a:extLst>
            </p:cNvPr>
            <p:cNvSpPr txBox="1"/>
            <p:nvPr/>
          </p:nvSpPr>
          <p:spPr>
            <a:xfrm>
              <a:off x="2531408" y="3373225"/>
              <a:ext cx="986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FF"/>
                  </a:solidFill>
                </a:rPr>
                <a:t>262% </a:t>
              </a:r>
              <a:r>
                <a:rPr lang="ko-KR" altLang="en-US" sz="1200" dirty="0">
                  <a:solidFill>
                    <a:srgbClr val="0000FF"/>
                  </a:solidFill>
                </a:rPr>
                <a:t>증가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7BA1521-2B29-4A9E-B446-996A0A6FB9EB}"/>
                </a:ext>
              </a:extLst>
            </p:cNvPr>
            <p:cNvSpPr/>
            <p:nvPr/>
          </p:nvSpPr>
          <p:spPr>
            <a:xfrm>
              <a:off x="1363676" y="3949803"/>
              <a:ext cx="314728" cy="301714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EBC7C4-B643-4744-B423-F6527F6E68F9}"/>
              </a:ext>
            </a:extLst>
          </p:cNvPr>
          <p:cNvSpPr txBox="1"/>
          <p:nvPr/>
        </p:nvSpPr>
        <p:spPr>
          <a:xfrm>
            <a:off x="2061029" y="2227943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넷플릭스</a:t>
            </a:r>
            <a:r>
              <a:rPr lang="ko-KR" altLang="en-US" dirty="0"/>
              <a:t> 주가</a:t>
            </a:r>
          </a:p>
        </p:txBody>
      </p:sp>
    </p:spTree>
    <p:extLst>
      <p:ext uri="{BB962C8B-B14F-4D97-AF65-F5344CB8AC3E}">
        <p14:creationId xmlns:p14="http://schemas.microsoft.com/office/powerpoint/2010/main" val="141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CDEF10-0255-4F98-9703-CFD1D2A99D85}"/>
              </a:ext>
            </a:extLst>
          </p:cNvPr>
          <p:cNvSpPr txBox="1"/>
          <p:nvPr/>
        </p:nvSpPr>
        <p:spPr>
          <a:xfrm>
            <a:off x="529771" y="391887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설문자</a:t>
            </a:r>
            <a:r>
              <a:rPr lang="ko-KR" altLang="en-US" dirty="0"/>
              <a:t> 에피소드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08F37D-C887-4C2A-950E-72E2F486A01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1184280"/>
            <a:ext cx="1440000" cy="14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613C55-8FDE-43CF-BD3A-13E403A0C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9" y="3863566"/>
            <a:ext cx="1562318" cy="14861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8C8995-F465-4B28-8798-40680A1FC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65" y="3692167"/>
            <a:ext cx="1676634" cy="163852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1EF6B65-6E67-4192-8295-4BCD4F5A8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65" y="1017691"/>
            <a:ext cx="1543265" cy="15718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D556AC-6216-4A03-9320-ACB1B38FB7EE}"/>
              </a:ext>
            </a:extLst>
          </p:cNvPr>
          <p:cNvSpPr txBox="1"/>
          <p:nvPr/>
        </p:nvSpPr>
        <p:spPr>
          <a:xfrm>
            <a:off x="2266339" y="1179233"/>
            <a:ext cx="381725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나이</a:t>
            </a:r>
            <a:r>
              <a:rPr lang="en-US" altLang="ko-KR" sz="1600" dirty="0"/>
              <a:t>: 1981</a:t>
            </a:r>
            <a:r>
              <a:rPr lang="ko-KR" altLang="en-US" sz="1600" dirty="0"/>
              <a:t>년</a:t>
            </a:r>
            <a:r>
              <a:rPr lang="en-US" altLang="ko-KR" sz="1600" dirty="0"/>
              <a:t> ~ 1990</a:t>
            </a:r>
            <a:r>
              <a:rPr lang="ko-KR" altLang="en-US" sz="1600" dirty="0"/>
              <a:t>년 어딘가</a:t>
            </a:r>
            <a:r>
              <a:rPr lang="en-US" altLang="ko-KR" sz="1600" dirty="0"/>
              <a:t> </a:t>
            </a:r>
          </a:p>
          <a:p>
            <a:endParaRPr lang="en-US" altLang="ko-KR" sz="500" dirty="0"/>
          </a:p>
          <a:p>
            <a:r>
              <a:rPr lang="ko-KR" altLang="en-US" sz="1600" dirty="0"/>
              <a:t>취미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바이크타기</a:t>
            </a:r>
            <a:r>
              <a:rPr lang="en-US" altLang="ko-KR" sz="1600" dirty="0"/>
              <a:t>, </a:t>
            </a:r>
            <a:r>
              <a:rPr lang="ko-KR" altLang="en-US" sz="1600" dirty="0"/>
              <a:t>악기연주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월지출액</a:t>
            </a:r>
            <a:r>
              <a:rPr lang="en-US" altLang="ko-KR" sz="1600" dirty="0">
                <a:solidFill>
                  <a:srgbClr val="FF0000"/>
                </a:solidFill>
              </a:rPr>
              <a:t>: 100</a:t>
            </a:r>
            <a:r>
              <a:rPr lang="ko-KR" altLang="en-US" sz="1600" dirty="0">
                <a:solidFill>
                  <a:srgbClr val="FF0000"/>
                </a:solidFill>
              </a:rPr>
              <a:t>만원 초과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r>
              <a:rPr lang="ko-KR" altLang="en-US" sz="1600" dirty="0"/>
              <a:t>직업</a:t>
            </a:r>
            <a:r>
              <a:rPr lang="en-US" altLang="ko-KR" sz="1600" dirty="0"/>
              <a:t>: CEO</a:t>
            </a:r>
          </a:p>
          <a:p>
            <a:endParaRPr lang="en-US" altLang="ko-KR" sz="500" dirty="0"/>
          </a:p>
          <a:p>
            <a:r>
              <a:rPr lang="ko-KR" altLang="en-US" sz="1600" dirty="0" err="1"/>
              <a:t>사는곳</a:t>
            </a:r>
            <a:r>
              <a:rPr lang="en-US" altLang="ko-KR" sz="1600" dirty="0"/>
              <a:t>: </a:t>
            </a:r>
            <a:r>
              <a:rPr lang="ko-KR" altLang="en-US" sz="1600" dirty="0"/>
              <a:t>이탈리아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/>
              <a:t>기타사항</a:t>
            </a:r>
            <a:r>
              <a:rPr lang="en-US" altLang="ko-KR" sz="1600" dirty="0"/>
              <a:t>: ‘24</a:t>
            </a:r>
            <a:r>
              <a:rPr lang="ko-KR" altLang="en-US" sz="1600" dirty="0"/>
              <a:t>년도에</a:t>
            </a:r>
            <a:r>
              <a:rPr lang="en-US" altLang="ko-KR" sz="1600" dirty="0"/>
              <a:t>  </a:t>
            </a:r>
            <a:r>
              <a:rPr lang="ko-KR" altLang="en-US" sz="1600" dirty="0"/>
              <a:t>좋은 자동차 구매</a:t>
            </a:r>
            <a:r>
              <a:rPr lang="en-US" altLang="ko-KR" sz="16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7FB642-6430-4675-94C3-D0DB5019CDCC}"/>
              </a:ext>
            </a:extLst>
          </p:cNvPr>
          <p:cNvSpPr txBox="1"/>
          <p:nvPr/>
        </p:nvSpPr>
        <p:spPr>
          <a:xfrm>
            <a:off x="261257" y="2491738"/>
            <a:ext cx="1872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남자</a:t>
            </a:r>
            <a:r>
              <a:rPr lang="en-US" altLang="ko-KR" sz="1800" dirty="0"/>
              <a:t>1 (</a:t>
            </a:r>
            <a:r>
              <a:rPr lang="ko-KR" altLang="en-US" sz="1800" dirty="0"/>
              <a:t>기혼</a:t>
            </a:r>
            <a:r>
              <a:rPr lang="en-US" altLang="ko-KR" sz="1800" dirty="0"/>
              <a:t>/INFP)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46632-2975-4778-AFD3-B2A32B5F4436}"/>
              </a:ext>
            </a:extLst>
          </p:cNvPr>
          <p:cNvSpPr txBox="1"/>
          <p:nvPr/>
        </p:nvSpPr>
        <p:spPr>
          <a:xfrm>
            <a:off x="313600" y="5165007"/>
            <a:ext cx="187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남자</a:t>
            </a:r>
            <a:r>
              <a:rPr lang="en-US" altLang="ko-KR" sz="1800" dirty="0"/>
              <a:t>2(</a:t>
            </a:r>
            <a:r>
              <a:rPr lang="ko-KR" altLang="en-US" sz="1800" dirty="0"/>
              <a:t>기혼</a:t>
            </a:r>
            <a:r>
              <a:rPr lang="en-US" altLang="ko-KR" sz="1800" dirty="0"/>
              <a:t>/ESFP)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43739D-D55E-4766-A4CF-C00F8F437848}"/>
              </a:ext>
            </a:extLst>
          </p:cNvPr>
          <p:cNvSpPr txBox="1"/>
          <p:nvPr/>
        </p:nvSpPr>
        <p:spPr>
          <a:xfrm>
            <a:off x="2313060" y="3844076"/>
            <a:ext cx="354148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나이</a:t>
            </a:r>
            <a:r>
              <a:rPr lang="en-US" altLang="ko-KR" sz="1600" dirty="0"/>
              <a:t>: 1981</a:t>
            </a:r>
            <a:r>
              <a:rPr lang="ko-KR" altLang="en-US" sz="1600" dirty="0"/>
              <a:t>년</a:t>
            </a:r>
            <a:r>
              <a:rPr lang="en-US" altLang="ko-KR" sz="1600" dirty="0"/>
              <a:t> ~ 1990</a:t>
            </a:r>
            <a:r>
              <a:rPr lang="ko-KR" altLang="en-US" sz="1600" dirty="0"/>
              <a:t>년 어딘가</a:t>
            </a:r>
            <a:r>
              <a:rPr lang="en-US" altLang="ko-KR" sz="1600" dirty="0"/>
              <a:t> </a:t>
            </a:r>
          </a:p>
          <a:p>
            <a:endParaRPr lang="en-US" altLang="ko-KR" sz="500" dirty="0"/>
          </a:p>
          <a:p>
            <a:r>
              <a:rPr lang="ko-KR" altLang="en-US" sz="1600" dirty="0"/>
              <a:t>취미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홀덤</a:t>
            </a:r>
            <a:r>
              <a:rPr lang="en-US" altLang="ko-KR" sz="1600" dirty="0"/>
              <a:t>, </a:t>
            </a:r>
            <a:r>
              <a:rPr lang="ko-KR" altLang="en-US" sz="1600" dirty="0"/>
              <a:t>낚시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월지출액</a:t>
            </a:r>
            <a:r>
              <a:rPr lang="en-US" altLang="ko-KR" sz="1600" dirty="0">
                <a:solidFill>
                  <a:srgbClr val="FF0000"/>
                </a:solidFill>
              </a:rPr>
              <a:t>: 100</a:t>
            </a:r>
            <a:r>
              <a:rPr lang="ko-KR" altLang="en-US" sz="1600" dirty="0">
                <a:solidFill>
                  <a:srgbClr val="FF0000"/>
                </a:solidFill>
              </a:rPr>
              <a:t>만원 초과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r>
              <a:rPr lang="ko-KR" altLang="en-US" sz="1600" dirty="0"/>
              <a:t>직업</a:t>
            </a:r>
            <a:r>
              <a:rPr lang="en-US" altLang="ko-KR" sz="1600" dirty="0"/>
              <a:t>: </a:t>
            </a:r>
            <a:r>
              <a:rPr lang="ko-KR" altLang="en-US" sz="1600" dirty="0"/>
              <a:t>의료인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 err="1"/>
              <a:t>사는곳</a:t>
            </a:r>
            <a:r>
              <a:rPr lang="en-US" altLang="ko-KR" sz="1600" dirty="0"/>
              <a:t>: </a:t>
            </a:r>
            <a:r>
              <a:rPr lang="ko-KR" altLang="en-US" sz="1600" dirty="0"/>
              <a:t>서울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/>
              <a:t>기타사항</a:t>
            </a:r>
            <a:r>
              <a:rPr lang="en-US" altLang="ko-KR" sz="1600" dirty="0"/>
              <a:t>:  ‘23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홀덤대회</a:t>
            </a:r>
            <a:r>
              <a:rPr lang="ko-KR" altLang="en-US" sz="1600" dirty="0"/>
              <a:t> 우승</a:t>
            </a:r>
            <a:r>
              <a:rPr lang="en-US" altLang="ko-KR" sz="16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4B397E-264E-4B61-B232-78C61E52F8A1}"/>
              </a:ext>
            </a:extLst>
          </p:cNvPr>
          <p:cNvSpPr txBox="1"/>
          <p:nvPr/>
        </p:nvSpPr>
        <p:spPr>
          <a:xfrm>
            <a:off x="6264286" y="2404869"/>
            <a:ext cx="1856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</a:t>
            </a:r>
            <a:r>
              <a:rPr lang="ko-KR" altLang="en-US" sz="1800" dirty="0"/>
              <a:t>자</a:t>
            </a:r>
            <a:r>
              <a:rPr lang="en-US" altLang="ko-KR" sz="1800" dirty="0"/>
              <a:t>1 (</a:t>
            </a:r>
            <a:r>
              <a:rPr lang="ko-KR" altLang="en-US" sz="1800" dirty="0"/>
              <a:t>미혼</a:t>
            </a:r>
            <a:r>
              <a:rPr lang="en-US" altLang="ko-KR" sz="1800" dirty="0"/>
              <a:t>/ESFJ)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4DA1A-5D9F-4260-AE78-7438F2457A16}"/>
              </a:ext>
            </a:extLst>
          </p:cNvPr>
          <p:cNvSpPr txBox="1"/>
          <p:nvPr/>
        </p:nvSpPr>
        <p:spPr>
          <a:xfrm>
            <a:off x="8222109" y="1059543"/>
            <a:ext cx="38317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나이</a:t>
            </a:r>
            <a:r>
              <a:rPr lang="en-US" altLang="ko-KR" sz="1600" dirty="0"/>
              <a:t>: 1981</a:t>
            </a:r>
            <a:r>
              <a:rPr lang="ko-KR" altLang="en-US" sz="1600" dirty="0"/>
              <a:t>년</a:t>
            </a:r>
            <a:r>
              <a:rPr lang="en-US" altLang="ko-KR" sz="1600" dirty="0"/>
              <a:t> ~ 1990</a:t>
            </a:r>
            <a:r>
              <a:rPr lang="ko-KR" altLang="en-US" sz="1600" dirty="0"/>
              <a:t>년 어딘가</a:t>
            </a:r>
            <a:r>
              <a:rPr lang="en-US" altLang="ko-KR" sz="1600" dirty="0"/>
              <a:t> </a:t>
            </a:r>
          </a:p>
          <a:p>
            <a:endParaRPr lang="en-US" altLang="ko-KR" sz="500" dirty="0"/>
          </a:p>
          <a:p>
            <a:r>
              <a:rPr lang="ko-KR" altLang="en-US" sz="1600" dirty="0"/>
              <a:t>취미</a:t>
            </a:r>
            <a:r>
              <a:rPr lang="en-US" altLang="ko-KR" sz="1600" dirty="0"/>
              <a:t>: </a:t>
            </a:r>
            <a:r>
              <a:rPr lang="ko-KR" altLang="en-US" sz="1600" dirty="0"/>
              <a:t>골프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월지출액</a:t>
            </a:r>
            <a:r>
              <a:rPr lang="en-US" altLang="ko-KR" sz="1600" dirty="0">
                <a:solidFill>
                  <a:srgbClr val="FF0000"/>
                </a:solidFill>
              </a:rPr>
              <a:t>: 100</a:t>
            </a:r>
            <a:r>
              <a:rPr lang="ko-KR" altLang="en-US" sz="1600" dirty="0">
                <a:solidFill>
                  <a:srgbClr val="FF0000"/>
                </a:solidFill>
              </a:rPr>
              <a:t>만원 초과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r>
              <a:rPr lang="ko-KR" altLang="en-US" sz="1600" dirty="0"/>
              <a:t>직업</a:t>
            </a:r>
            <a:r>
              <a:rPr lang="en-US" altLang="ko-KR" sz="1600" dirty="0"/>
              <a:t>: </a:t>
            </a:r>
            <a:r>
              <a:rPr lang="ko-KR" altLang="en-US" sz="1600" dirty="0"/>
              <a:t>일반직장인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 err="1"/>
              <a:t>사는곳</a:t>
            </a:r>
            <a:r>
              <a:rPr lang="en-US" altLang="ko-KR" sz="1600" dirty="0"/>
              <a:t>: </a:t>
            </a:r>
            <a:r>
              <a:rPr lang="ko-KR" altLang="en-US" sz="1600" dirty="0"/>
              <a:t>서울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/>
              <a:t>기타사항</a:t>
            </a:r>
            <a:r>
              <a:rPr lang="en-US" altLang="ko-KR" sz="1600" dirty="0"/>
              <a:t>:  ‘24</a:t>
            </a:r>
            <a:r>
              <a:rPr lang="ko-KR" altLang="en-US" sz="1600" dirty="0"/>
              <a:t>년 목표 </a:t>
            </a:r>
            <a:r>
              <a:rPr lang="en-US" altLang="ko-KR" sz="1600" dirty="0"/>
              <a:t>90</a:t>
            </a:r>
            <a:r>
              <a:rPr lang="ko-KR" altLang="en-US" sz="1600" dirty="0"/>
              <a:t>타 초반 달성</a:t>
            </a:r>
            <a:endParaRPr lang="en-US" altLang="ko-KR" sz="1600" dirty="0"/>
          </a:p>
          <a:p>
            <a:r>
              <a:rPr lang="en-US" altLang="ko-KR" sz="1600" dirty="0"/>
              <a:t>                    </a:t>
            </a:r>
            <a:r>
              <a:rPr lang="ko-KR" altLang="en-US" sz="1600" dirty="0"/>
              <a:t>최근 흥미로운 취미 승마</a:t>
            </a:r>
            <a:endParaRPr lang="en-US" altLang="ko-KR" sz="1600" dirty="0"/>
          </a:p>
          <a:p>
            <a:endParaRPr lang="en-US" altLang="ko-KR" sz="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8FED82-7426-4B48-99EC-F6E22EACC848}"/>
              </a:ext>
            </a:extLst>
          </p:cNvPr>
          <p:cNvSpPr txBox="1"/>
          <p:nvPr/>
        </p:nvSpPr>
        <p:spPr>
          <a:xfrm>
            <a:off x="6232313" y="5146030"/>
            <a:ext cx="1972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</a:t>
            </a:r>
            <a:r>
              <a:rPr lang="ko-KR" altLang="en-US" sz="1800" dirty="0"/>
              <a:t>자</a:t>
            </a:r>
            <a:r>
              <a:rPr lang="en-US" altLang="ko-KR" sz="1800" dirty="0"/>
              <a:t>2 (</a:t>
            </a:r>
            <a:r>
              <a:rPr lang="ko-KR" altLang="en-US" sz="1800" dirty="0"/>
              <a:t>미혼</a:t>
            </a:r>
            <a:r>
              <a:rPr lang="en-US" altLang="ko-KR" sz="1800" dirty="0"/>
              <a:t>/E</a:t>
            </a:r>
            <a:r>
              <a:rPr lang="en-US" altLang="ko-KR" dirty="0"/>
              <a:t>NTP</a:t>
            </a:r>
            <a:r>
              <a:rPr lang="en-US" altLang="ko-KR" sz="1800" dirty="0"/>
              <a:t>)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6C45A-2A5C-4718-8A31-F0BF3B105548}"/>
              </a:ext>
            </a:extLst>
          </p:cNvPr>
          <p:cNvSpPr txBox="1"/>
          <p:nvPr/>
        </p:nvSpPr>
        <p:spPr>
          <a:xfrm>
            <a:off x="8236623" y="3741054"/>
            <a:ext cx="38317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나이</a:t>
            </a:r>
            <a:r>
              <a:rPr lang="en-US" altLang="ko-KR" sz="1600" dirty="0"/>
              <a:t>: 1991</a:t>
            </a:r>
            <a:r>
              <a:rPr lang="ko-KR" altLang="en-US" sz="1600" dirty="0"/>
              <a:t>년</a:t>
            </a:r>
            <a:r>
              <a:rPr lang="en-US" altLang="ko-KR" sz="1600" dirty="0"/>
              <a:t> ~ 1995</a:t>
            </a:r>
            <a:r>
              <a:rPr lang="ko-KR" altLang="en-US" sz="1600" dirty="0"/>
              <a:t>년 어딘가</a:t>
            </a:r>
            <a:r>
              <a:rPr lang="en-US" altLang="ko-KR" sz="1600" dirty="0"/>
              <a:t> </a:t>
            </a:r>
          </a:p>
          <a:p>
            <a:endParaRPr lang="en-US" altLang="ko-KR" sz="500" dirty="0"/>
          </a:p>
          <a:p>
            <a:r>
              <a:rPr lang="ko-KR" altLang="en-US" sz="1600" dirty="0"/>
              <a:t>취미</a:t>
            </a:r>
            <a:r>
              <a:rPr lang="en-US" altLang="ko-KR" sz="1600" dirty="0"/>
              <a:t>: </a:t>
            </a:r>
            <a:r>
              <a:rPr lang="ko-KR" altLang="en-US" sz="1600" dirty="0"/>
              <a:t>음주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월지출액</a:t>
            </a:r>
            <a:r>
              <a:rPr lang="en-US" altLang="ko-KR" sz="1600" dirty="0">
                <a:solidFill>
                  <a:srgbClr val="FF0000"/>
                </a:solidFill>
              </a:rPr>
              <a:t>: 100</a:t>
            </a:r>
            <a:r>
              <a:rPr lang="ko-KR" altLang="en-US" sz="1600" dirty="0">
                <a:solidFill>
                  <a:srgbClr val="FF0000"/>
                </a:solidFill>
              </a:rPr>
              <a:t>만원 초과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r>
              <a:rPr lang="ko-KR" altLang="en-US" sz="1600" dirty="0"/>
              <a:t>직업</a:t>
            </a:r>
            <a:r>
              <a:rPr lang="en-US" altLang="ko-KR" sz="1600" dirty="0"/>
              <a:t>: CEO</a:t>
            </a:r>
          </a:p>
          <a:p>
            <a:endParaRPr lang="en-US" altLang="ko-KR" sz="500" dirty="0"/>
          </a:p>
          <a:p>
            <a:r>
              <a:rPr lang="ko-KR" altLang="en-US" sz="1600" dirty="0" err="1"/>
              <a:t>사는곳</a:t>
            </a:r>
            <a:r>
              <a:rPr lang="en-US" altLang="ko-KR" sz="1600" dirty="0"/>
              <a:t>: </a:t>
            </a:r>
            <a:r>
              <a:rPr lang="ko-KR" altLang="en-US" sz="1600" dirty="0"/>
              <a:t>서울</a:t>
            </a:r>
            <a:endParaRPr lang="en-US" altLang="ko-KR" sz="1600" dirty="0"/>
          </a:p>
          <a:p>
            <a:endParaRPr lang="en-US" altLang="ko-KR" sz="500" dirty="0"/>
          </a:p>
          <a:p>
            <a:r>
              <a:rPr lang="ko-KR" altLang="en-US" sz="1600" dirty="0"/>
              <a:t>기타사항</a:t>
            </a:r>
            <a:r>
              <a:rPr lang="en-US" altLang="ko-KR" sz="1600" dirty="0"/>
              <a:t>:  ‘19</a:t>
            </a:r>
            <a:r>
              <a:rPr lang="ko-KR" altLang="en-US" sz="1600" dirty="0"/>
              <a:t>년 </a:t>
            </a:r>
            <a:r>
              <a:rPr lang="en-US" altLang="ko-KR" sz="1600" dirty="0"/>
              <a:t>~ ’23</a:t>
            </a:r>
            <a:r>
              <a:rPr lang="ko-KR" altLang="en-US" sz="1600" dirty="0"/>
              <a:t>년까지 취미 </a:t>
            </a:r>
            <a:r>
              <a:rPr lang="ko-KR" altLang="en-US" sz="1600" dirty="0" err="1"/>
              <a:t>바뀐적</a:t>
            </a:r>
            <a:r>
              <a:rPr lang="ko-KR" altLang="en-US" sz="1600" dirty="0"/>
              <a:t> 없으며</a:t>
            </a:r>
            <a:r>
              <a:rPr lang="en-US" altLang="ko-KR" sz="1600" dirty="0"/>
              <a:t>, ‘24</a:t>
            </a:r>
            <a:r>
              <a:rPr lang="ko-KR" altLang="en-US" sz="1600" dirty="0"/>
              <a:t>년도 바뀌지 </a:t>
            </a:r>
            <a:r>
              <a:rPr lang="ko-KR" altLang="en-US" sz="1600" dirty="0" err="1"/>
              <a:t>않을예정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B52BC-9315-4AA0-B682-6BB65A689E77}"/>
              </a:ext>
            </a:extLst>
          </p:cNvPr>
          <p:cNvSpPr txBox="1"/>
          <p:nvPr/>
        </p:nvSpPr>
        <p:spPr>
          <a:xfrm>
            <a:off x="3392381" y="6160955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 </a:t>
            </a:r>
            <a:r>
              <a:rPr lang="ko-KR" altLang="en-US" sz="2800" dirty="0"/>
              <a:t>성향은 취미도 화끈하더라 </a:t>
            </a:r>
            <a:r>
              <a:rPr lang="en-US" altLang="ko-KR" sz="2800" dirty="0"/>
              <a:t>!!!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53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4C4C2B-2817-6795-D5DC-FFA33802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96" y="232501"/>
            <a:ext cx="9045742" cy="457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AFFD2-C6C2-8AB5-6A70-45EB78551358}"/>
              </a:ext>
            </a:extLst>
          </p:cNvPr>
          <p:cNvSpPr txBox="1"/>
          <p:nvPr/>
        </p:nvSpPr>
        <p:spPr>
          <a:xfrm>
            <a:off x="1415147" y="5114616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여가활동의 목적 및 선택의 기준은 개인의 즐거움이 가장 높았음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전체적으로 자기계발보다는 스트레스 해소와 마음의 안정을 위해 취미 활동을 선택함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4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A477D7-749A-11FE-A15C-F83EAC28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35" y="351608"/>
            <a:ext cx="8535987" cy="479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C59FAD-CD36-C978-6FB6-90FEC7C63D01}"/>
              </a:ext>
            </a:extLst>
          </p:cNvPr>
          <p:cNvSpPr txBox="1"/>
          <p:nvPr/>
        </p:nvSpPr>
        <p:spPr>
          <a:xfrm>
            <a:off x="420914" y="232229"/>
            <a:ext cx="1152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2021</a:t>
            </a:r>
            <a:r>
              <a:rPr lang="ko-KR" altLang="en-US" sz="2500" b="1" dirty="0"/>
              <a:t>년</a:t>
            </a:r>
            <a:endParaRPr lang="en-US" altLang="ko-KR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17F54-18E9-558D-1792-EF7D4DA18500}"/>
              </a:ext>
            </a:extLst>
          </p:cNvPr>
          <p:cNvSpPr txBox="1"/>
          <p:nvPr/>
        </p:nvSpPr>
        <p:spPr>
          <a:xfrm>
            <a:off x="696686" y="5473841"/>
            <a:ext cx="919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2021</a:t>
            </a:r>
            <a:r>
              <a:rPr lang="ko-KR" altLang="en-US" dirty="0"/>
              <a:t>년에 경우 </a:t>
            </a:r>
            <a:r>
              <a:rPr lang="en-US" altLang="ko-KR" dirty="0"/>
              <a:t>2020</a:t>
            </a:r>
            <a:r>
              <a:rPr lang="ko-KR" altLang="en-US" dirty="0"/>
              <a:t>년에 비해 </a:t>
            </a:r>
            <a:r>
              <a:rPr lang="ko-KR" altLang="en-US" dirty="0" err="1"/>
              <a:t>비즈공예와</a:t>
            </a:r>
            <a:r>
              <a:rPr lang="ko-KR" altLang="en-US" dirty="0"/>
              <a:t> 베이킹 등의 취미 키워드 유입이 눈에 띄게 </a:t>
            </a:r>
            <a:r>
              <a:rPr lang="ko-KR" altLang="en-US" dirty="0" err="1"/>
              <a:t>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블로그와 유튜브가 활발해지며 사진</a:t>
            </a:r>
            <a:r>
              <a:rPr lang="en-US" altLang="ko-KR" dirty="0"/>
              <a:t>/</a:t>
            </a:r>
            <a:r>
              <a:rPr lang="ko-KR" altLang="en-US" dirty="0"/>
              <a:t>동영상 취미 키워드 유입이 늘어남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도구가 필요한 가죽공예와 목공예의 경우 낮지만 꾸준한 키워드 유입이 있었음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9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EF04E9-CDE3-36B6-EF50-59CEA24F7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 r="1795"/>
          <a:stretch/>
        </p:blipFill>
        <p:spPr>
          <a:xfrm>
            <a:off x="192627" y="928914"/>
            <a:ext cx="6295259" cy="4538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D5B03-A0AC-1545-4A16-FA219FEE6CF6}"/>
              </a:ext>
            </a:extLst>
          </p:cNvPr>
          <p:cNvSpPr txBox="1"/>
          <p:nvPr/>
        </p:nvSpPr>
        <p:spPr>
          <a:xfrm>
            <a:off x="420914" y="232229"/>
            <a:ext cx="1152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2022</a:t>
            </a:r>
            <a:r>
              <a:rPr lang="ko-KR" altLang="en-US" sz="2500" b="1" dirty="0"/>
              <a:t>년</a:t>
            </a:r>
            <a:endParaRPr lang="en-US" altLang="ko-KR" sz="2500" b="1" dirty="0"/>
          </a:p>
        </p:txBody>
      </p:sp>
      <p:pic>
        <p:nvPicPr>
          <p:cNvPr id="8" name="그림 7" descr="잔디, 야외, 체력, 사람이(가) 표시된 사진&#10;&#10;자동 생성된 설명">
            <a:extLst>
              <a:ext uri="{FF2B5EF4-FFF2-40B4-BE49-F238E27FC236}">
                <a16:creationId xmlns:a16="http://schemas.microsoft.com/office/drawing/2014/main" id="{3FE32DA4-E035-F4CB-01C1-920AFE20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67" y="180475"/>
            <a:ext cx="2676525" cy="1704975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BB97607-A5E6-A9C3-5EB2-B840BF58DEBD}"/>
              </a:ext>
            </a:extLst>
          </p:cNvPr>
          <p:cNvSpPr/>
          <p:nvPr/>
        </p:nvSpPr>
        <p:spPr>
          <a:xfrm>
            <a:off x="8548914" y="1035142"/>
            <a:ext cx="1422400" cy="126274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▲ </a:t>
            </a:r>
            <a:r>
              <a:rPr lang="en-US" dirty="0"/>
              <a:t>94% </a:t>
            </a:r>
            <a:r>
              <a:rPr lang="ko-KR" altLang="en-US" dirty="0"/>
              <a:t>매출</a:t>
            </a:r>
            <a:endParaRPr lang="en-US" dirty="0"/>
          </a:p>
        </p:txBody>
      </p:sp>
      <p:pic>
        <p:nvPicPr>
          <p:cNvPr id="11" name="그림 10" descr="스포츠, 사람, 의류, 댄스이(가) 표시된 사진&#10;&#10;자동 생성된 설명">
            <a:extLst>
              <a:ext uri="{FF2B5EF4-FFF2-40B4-BE49-F238E27FC236}">
                <a16:creationId xmlns:a16="http://schemas.microsoft.com/office/drawing/2014/main" id="{B8AD5EA6-E62E-95B6-A309-391659ACE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25" y="2352451"/>
            <a:ext cx="2847975" cy="16002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F35EBE6-CD6A-AB40-9426-7BE564AA0504}"/>
              </a:ext>
            </a:extLst>
          </p:cNvPr>
          <p:cNvSpPr/>
          <p:nvPr/>
        </p:nvSpPr>
        <p:spPr>
          <a:xfrm>
            <a:off x="10769600" y="3321280"/>
            <a:ext cx="1422400" cy="126274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▲ </a:t>
            </a:r>
            <a:r>
              <a:rPr lang="en-US" dirty="0"/>
              <a:t>92% </a:t>
            </a:r>
            <a:r>
              <a:rPr lang="ko-KR" altLang="en-US" dirty="0"/>
              <a:t>판매량</a:t>
            </a:r>
            <a:endParaRPr lang="en-US" dirty="0"/>
          </a:p>
        </p:txBody>
      </p:sp>
      <p:pic>
        <p:nvPicPr>
          <p:cNvPr id="14" name="그림 13" descr="운동 경기, 스포츠, 테니스, 라켓이(가) 표시된 사진&#10;&#10;자동 생성된 설명">
            <a:extLst>
              <a:ext uri="{FF2B5EF4-FFF2-40B4-BE49-F238E27FC236}">
                <a16:creationId xmlns:a16="http://schemas.microsoft.com/office/drawing/2014/main" id="{7F146262-7E4D-4363-6CD4-FF640A20B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17" y="4104734"/>
            <a:ext cx="2619375" cy="1743075"/>
          </a:xfrm>
          <a:prstGeom prst="rect">
            <a:avLst/>
          </a:prstGeom>
        </p:spPr>
      </p:pic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2CE346B-6FAF-4C66-C6D8-FD3C23ED1D97}"/>
              </a:ext>
            </a:extLst>
          </p:cNvPr>
          <p:cNvSpPr/>
          <p:nvPr/>
        </p:nvSpPr>
        <p:spPr>
          <a:xfrm>
            <a:off x="9031884" y="4911822"/>
            <a:ext cx="1422400" cy="126274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▲ </a:t>
            </a:r>
            <a:r>
              <a:rPr lang="en-US" altLang="ko-KR" dirty="0"/>
              <a:t>70</a:t>
            </a:r>
            <a:r>
              <a:rPr lang="en-US" dirty="0"/>
              <a:t>% </a:t>
            </a:r>
            <a:r>
              <a:rPr lang="ko-KR" altLang="en-US" dirty="0"/>
              <a:t>매출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3AF6C-B887-6C66-26E9-9B4DD6C080B8}"/>
              </a:ext>
            </a:extLst>
          </p:cNvPr>
          <p:cNvSpPr txBox="1"/>
          <p:nvPr/>
        </p:nvSpPr>
        <p:spPr>
          <a:xfrm>
            <a:off x="192627" y="5839287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활동적인 취미에 대한 관심 증가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스트릿</a:t>
            </a:r>
            <a:r>
              <a:rPr lang="ko-KR" altLang="en-US" dirty="0"/>
              <a:t> </a:t>
            </a:r>
            <a:r>
              <a:rPr lang="ko-KR" altLang="en-US" dirty="0" err="1"/>
              <a:t>우먼</a:t>
            </a:r>
            <a:r>
              <a:rPr lang="ko-KR" altLang="en-US" dirty="0"/>
              <a:t> 파이터 </a:t>
            </a:r>
            <a:r>
              <a:rPr lang="en-US" altLang="ko-KR" dirty="0"/>
              <a:t>1 </a:t>
            </a:r>
            <a:r>
              <a:rPr lang="ko-KR" altLang="en-US" dirty="0"/>
              <a:t>종영 이후 댄스에 대한 관심 증가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A7A7C-BC0A-E989-C7C6-E2909B00C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/>
          <a:stretch/>
        </p:blipFill>
        <p:spPr>
          <a:xfrm>
            <a:off x="435429" y="351062"/>
            <a:ext cx="4982028" cy="490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7C26D9-A2DF-2F8F-4B07-D6361A71CB30}"/>
              </a:ext>
            </a:extLst>
          </p:cNvPr>
          <p:cNvSpPr txBox="1"/>
          <p:nvPr/>
        </p:nvSpPr>
        <p:spPr>
          <a:xfrm>
            <a:off x="203513" y="5657671"/>
            <a:ext cx="1080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재미와 스트레스 해소 목적으로 선택한 취미는 운동과 요리의 비중이 높음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2022</a:t>
            </a:r>
            <a:r>
              <a:rPr lang="ko-KR" altLang="en-US" dirty="0"/>
              <a:t>년의 키워드는 헬스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주식으로 보임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F14E9-CAC8-0E5A-C150-FB9F3D73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5" y="542278"/>
            <a:ext cx="5340986" cy="42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CF20A-2D91-44F2-800D-26DF8912CA17}"/>
              </a:ext>
            </a:extLst>
          </p:cNvPr>
          <p:cNvSpPr txBox="1"/>
          <p:nvPr/>
        </p:nvSpPr>
        <p:spPr>
          <a:xfrm>
            <a:off x="203512" y="5534302"/>
            <a:ext cx="11988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설문조사에서 남녀간 상당한 취미 차이가 있었으며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남녀는 생각보다 다른 세상에 살고 있음</a:t>
            </a:r>
            <a:endParaRPr lang="en-US" altLang="ko-Kore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흔히 생각하는 타입처럼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남자는 동적인 게임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축구를 취미로 갖고 있었으며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여자는 정적인 공연관람</a:t>
            </a:r>
            <a:r>
              <a:rPr lang="en-US" altLang="ko-Kore-KR" sz="1600" dirty="0"/>
              <a:t>, OTT </a:t>
            </a:r>
            <a:r>
              <a:rPr lang="ko-Kore-KR" altLang="en-US" sz="1600" dirty="0"/>
              <a:t>시청 취미를 많이함</a:t>
            </a:r>
            <a:endParaRPr lang="en-US" altLang="ko-Kore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앞으로 이성을 만나고 싶으면 남자는 정적인 취미를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여자는 동적인 취미를 찾아볼 필요가 있음</a:t>
            </a:r>
            <a:r>
              <a:rPr lang="en-US" altLang="ko-Kore-KR" sz="1600" dirty="0"/>
              <a:t>!</a:t>
            </a:r>
            <a:endParaRPr lang="en-US" altLang="ko-KR" sz="16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C0EB23E-0F3E-F8FE-AFB8-437905B7D5FA}"/>
              </a:ext>
            </a:extLst>
          </p:cNvPr>
          <p:cNvGraphicFramePr>
            <a:graphicFrameLocks/>
          </p:cNvGraphicFramePr>
          <p:nvPr/>
        </p:nvGraphicFramePr>
        <p:xfrm>
          <a:off x="266700" y="1598021"/>
          <a:ext cx="11658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002CD3E-BDF9-67B2-AC05-B72FC8A05CD9}"/>
              </a:ext>
            </a:extLst>
          </p:cNvPr>
          <p:cNvSpPr/>
          <p:nvPr/>
        </p:nvSpPr>
        <p:spPr>
          <a:xfrm>
            <a:off x="2877312" y="1944625"/>
            <a:ext cx="1985772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9AE899-85F5-ABC9-6D35-BC881DAEF549}"/>
              </a:ext>
            </a:extLst>
          </p:cNvPr>
          <p:cNvSpPr/>
          <p:nvPr/>
        </p:nvSpPr>
        <p:spPr>
          <a:xfrm>
            <a:off x="682752" y="2969188"/>
            <a:ext cx="2340864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DA47CA-CBBA-73D8-230D-F514803BFA5F}"/>
              </a:ext>
            </a:extLst>
          </p:cNvPr>
          <p:cNvSpPr/>
          <p:nvPr/>
        </p:nvSpPr>
        <p:spPr>
          <a:xfrm>
            <a:off x="8125968" y="2969188"/>
            <a:ext cx="2340864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7630A9-FB97-BFED-81A6-96A23FDCD7D6}"/>
              </a:ext>
            </a:extLst>
          </p:cNvPr>
          <p:cNvSpPr/>
          <p:nvPr/>
        </p:nvSpPr>
        <p:spPr>
          <a:xfrm>
            <a:off x="6766560" y="1944624"/>
            <a:ext cx="3035808" cy="5519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5CAF4-9C23-591A-DCB3-620A84339726}"/>
              </a:ext>
            </a:extLst>
          </p:cNvPr>
          <p:cNvSpPr txBox="1"/>
          <p:nvPr/>
        </p:nvSpPr>
        <p:spPr>
          <a:xfrm>
            <a:off x="5057895" y="104611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남녀 취미 상위 </a:t>
            </a:r>
            <a:r>
              <a:rPr kumimoji="1" lang="en-US" altLang="ko-Kore-KR" dirty="0"/>
              <a:t>7</a:t>
            </a:r>
            <a:r>
              <a:rPr kumimoji="1" lang="ko-Kore-KR" altLang="en-US" dirty="0"/>
              <a:t>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26B849-F9E6-CCFC-B631-A9A086445DCD}"/>
              </a:ext>
            </a:extLst>
          </p:cNvPr>
          <p:cNvCxnSpPr>
            <a:cxnSpLocks/>
          </p:cNvCxnSpPr>
          <p:nvPr/>
        </p:nvCxnSpPr>
        <p:spPr>
          <a:xfrm flipH="1" flipV="1">
            <a:off x="1725168" y="2450173"/>
            <a:ext cx="5535167" cy="590878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B27B5A-82BD-FEDD-9131-543801F7FCD6}"/>
              </a:ext>
            </a:extLst>
          </p:cNvPr>
          <p:cNvCxnSpPr>
            <a:cxnSpLocks/>
          </p:cNvCxnSpPr>
          <p:nvPr/>
        </p:nvCxnSpPr>
        <p:spPr>
          <a:xfrm flipH="1" flipV="1">
            <a:off x="5821679" y="2450173"/>
            <a:ext cx="5242560" cy="5908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A36B9E-6098-4F65-A9A3-2F3D6AE9DE91}"/>
              </a:ext>
            </a:extLst>
          </p:cNvPr>
          <p:cNvCxnSpPr>
            <a:cxnSpLocks/>
          </p:cNvCxnSpPr>
          <p:nvPr/>
        </p:nvCxnSpPr>
        <p:spPr>
          <a:xfrm flipV="1">
            <a:off x="3956303" y="2450173"/>
            <a:ext cx="7229856" cy="5908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CF2071-F2AD-1098-5801-548E4FAF5FE2}"/>
              </a:ext>
            </a:extLst>
          </p:cNvPr>
          <p:cNvCxnSpPr>
            <a:cxnSpLocks/>
          </p:cNvCxnSpPr>
          <p:nvPr/>
        </p:nvCxnSpPr>
        <p:spPr>
          <a:xfrm flipV="1">
            <a:off x="5565647" y="2450173"/>
            <a:ext cx="4632960" cy="590878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9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C0EB23E-0F3E-F8FE-AFB8-437905B7D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629325"/>
              </p:ext>
            </p:extLst>
          </p:nvPr>
        </p:nvGraphicFramePr>
        <p:xfrm>
          <a:off x="266700" y="1598021"/>
          <a:ext cx="11658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002CD3E-BDF9-67B2-AC05-B72FC8A05CD9}"/>
              </a:ext>
            </a:extLst>
          </p:cNvPr>
          <p:cNvSpPr/>
          <p:nvPr/>
        </p:nvSpPr>
        <p:spPr>
          <a:xfrm>
            <a:off x="682752" y="1944625"/>
            <a:ext cx="4376928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5CAF4-9C23-591A-DCB3-620A84339726}"/>
              </a:ext>
            </a:extLst>
          </p:cNvPr>
          <p:cNvSpPr txBox="1"/>
          <p:nvPr/>
        </p:nvSpPr>
        <p:spPr>
          <a:xfrm>
            <a:off x="4671536" y="106366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남자 연애여부 취미 상위 </a:t>
            </a:r>
            <a:r>
              <a:rPr kumimoji="1" lang="en-US" altLang="ko-Kore-KR" dirty="0"/>
              <a:t>7</a:t>
            </a:r>
            <a:r>
              <a:rPr kumimoji="1" lang="ko-Kore-KR" altLang="en-US" dirty="0"/>
              <a:t>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386C1C-BA7C-3A2C-B30B-D24EE221E656}"/>
              </a:ext>
            </a:extLst>
          </p:cNvPr>
          <p:cNvSpPr/>
          <p:nvPr/>
        </p:nvSpPr>
        <p:spPr>
          <a:xfrm>
            <a:off x="10570464" y="2963092"/>
            <a:ext cx="1085088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5114AB-AC32-B970-4AFB-53F8621CE84B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2871216" y="2535503"/>
            <a:ext cx="8241792" cy="427589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4EB287-ACCB-5293-7E62-3EC31006589F}"/>
              </a:ext>
            </a:extLst>
          </p:cNvPr>
          <p:cNvSpPr txBox="1"/>
          <p:nvPr/>
        </p:nvSpPr>
        <p:spPr>
          <a:xfrm>
            <a:off x="203512" y="5534302"/>
            <a:ext cx="1198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연애여부로 데이터를 다시 나눠보면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연애를 하지 않는 남자는 큰 비율로 게임을 하고 있는 것으로 나타남</a:t>
            </a:r>
            <a:endParaRPr lang="en-US" altLang="ko-Kore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그런 남자가 연애를 하기 시작하면 갑자기 게임을 버리면서 순위에도 없던 창작활동과 운동이 늘어나는 모습</a:t>
            </a:r>
            <a:endParaRPr lang="en-US" altLang="ko-KR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AE2FE3-E9EA-E0E1-4544-83BC2E9D7D45}"/>
              </a:ext>
            </a:extLst>
          </p:cNvPr>
          <p:cNvSpPr/>
          <p:nvPr/>
        </p:nvSpPr>
        <p:spPr>
          <a:xfrm>
            <a:off x="2871216" y="2933481"/>
            <a:ext cx="3822192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E4138F-5460-AE94-AD53-40F996635DAA}"/>
              </a:ext>
            </a:extLst>
          </p:cNvPr>
          <p:cNvSpPr/>
          <p:nvPr/>
        </p:nvSpPr>
        <p:spPr>
          <a:xfrm>
            <a:off x="690372" y="2940013"/>
            <a:ext cx="2180844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951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4AAE006-58A6-7D49-A0B4-CB9B68F65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3153"/>
              </p:ext>
            </p:extLst>
          </p:nvPr>
        </p:nvGraphicFramePr>
        <p:xfrm>
          <a:off x="266700" y="1591492"/>
          <a:ext cx="11658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002CD3E-BDF9-67B2-AC05-B72FC8A05CD9}"/>
              </a:ext>
            </a:extLst>
          </p:cNvPr>
          <p:cNvSpPr/>
          <p:nvPr/>
        </p:nvSpPr>
        <p:spPr>
          <a:xfrm>
            <a:off x="3267456" y="1944625"/>
            <a:ext cx="1926336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5CAF4-9C23-591A-DCB3-620A84339726}"/>
              </a:ext>
            </a:extLst>
          </p:cNvPr>
          <p:cNvSpPr txBox="1"/>
          <p:nvPr/>
        </p:nvSpPr>
        <p:spPr>
          <a:xfrm>
            <a:off x="4671536" y="106366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여자 연애여부 취미 상위 </a:t>
            </a:r>
            <a:r>
              <a:rPr kumimoji="1" lang="en-US" altLang="ko-Kore-KR" dirty="0"/>
              <a:t>7</a:t>
            </a:r>
            <a:r>
              <a:rPr kumimoji="1" lang="ko-Kore-KR" altLang="en-US" dirty="0"/>
              <a:t>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386C1C-BA7C-3A2C-B30B-D24EE221E656}"/>
              </a:ext>
            </a:extLst>
          </p:cNvPr>
          <p:cNvSpPr/>
          <p:nvPr/>
        </p:nvSpPr>
        <p:spPr>
          <a:xfrm>
            <a:off x="10899648" y="2963092"/>
            <a:ext cx="755904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B287-ACCB-5293-7E62-3EC31006589F}"/>
              </a:ext>
            </a:extLst>
          </p:cNvPr>
          <p:cNvSpPr txBox="1"/>
          <p:nvPr/>
        </p:nvSpPr>
        <p:spPr>
          <a:xfrm>
            <a:off x="203512" y="5534302"/>
            <a:ext cx="1198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여자는 비중이 큰 변화는 없지만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상위권 구성자체는 많이 변화한 것으로 조사되었음</a:t>
            </a:r>
            <a:endParaRPr lang="en-US" altLang="ko-Kore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연애 중인 여자들은 골프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음악 및 영화감상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휴식은 비중이 낮아지고 운동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등산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축구 비중이 생긴 것을 볼 수 있음</a:t>
            </a:r>
            <a:endParaRPr lang="en-US" altLang="ko-Kore-KR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E4138F-5460-AE94-AD53-40F996635DAA}"/>
              </a:ext>
            </a:extLst>
          </p:cNvPr>
          <p:cNvSpPr/>
          <p:nvPr/>
        </p:nvSpPr>
        <p:spPr>
          <a:xfrm>
            <a:off x="690372" y="2940013"/>
            <a:ext cx="2260092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17E52B-0117-0B06-72CA-FAA272108DF5}"/>
              </a:ext>
            </a:extLst>
          </p:cNvPr>
          <p:cNvSpPr/>
          <p:nvPr/>
        </p:nvSpPr>
        <p:spPr>
          <a:xfrm>
            <a:off x="9729216" y="1944625"/>
            <a:ext cx="1926336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55DFD2-037C-785A-C6D1-846A8C95583E}"/>
              </a:ext>
            </a:extLst>
          </p:cNvPr>
          <p:cNvSpPr/>
          <p:nvPr/>
        </p:nvSpPr>
        <p:spPr>
          <a:xfrm>
            <a:off x="7120128" y="2940013"/>
            <a:ext cx="1524000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05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3C042AB-F9E3-864E-9205-FFF58C65E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150853"/>
              </p:ext>
            </p:extLst>
          </p:nvPr>
        </p:nvGraphicFramePr>
        <p:xfrm>
          <a:off x="742950" y="1594104"/>
          <a:ext cx="10706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0B6A81-1A18-6780-8B20-5A63EF5BFD5E}"/>
              </a:ext>
            </a:extLst>
          </p:cNvPr>
          <p:cNvSpPr txBox="1"/>
          <p:nvPr/>
        </p:nvSpPr>
        <p:spPr>
          <a:xfrm>
            <a:off x="4671536" y="106366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비용에 따른 취미 상위 </a:t>
            </a:r>
            <a:r>
              <a:rPr kumimoji="1" lang="en-US" altLang="ko-Kore-KR" dirty="0"/>
              <a:t>7</a:t>
            </a:r>
            <a:r>
              <a:rPr kumimoji="1" lang="ko-Kore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66017-486A-ACEE-65A6-186C5E61DC66}"/>
              </a:ext>
            </a:extLst>
          </p:cNvPr>
          <p:cNvSpPr/>
          <p:nvPr/>
        </p:nvSpPr>
        <p:spPr>
          <a:xfrm>
            <a:off x="1511808" y="1944625"/>
            <a:ext cx="2670048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075691-716A-0FC5-BF8A-14241DCEA2DD}"/>
              </a:ext>
            </a:extLst>
          </p:cNvPr>
          <p:cNvSpPr/>
          <p:nvPr/>
        </p:nvSpPr>
        <p:spPr>
          <a:xfrm>
            <a:off x="8296656" y="1944625"/>
            <a:ext cx="944880" cy="590878"/>
          </a:xfrm>
          <a:prstGeom prst="rect">
            <a:avLst/>
          </a:prstGeom>
          <a:noFill/>
          <a:ln w="28575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05C17-93DA-A0C2-38D2-B12BAF8EA01C}"/>
              </a:ext>
            </a:extLst>
          </p:cNvPr>
          <p:cNvSpPr/>
          <p:nvPr/>
        </p:nvSpPr>
        <p:spPr>
          <a:xfrm>
            <a:off x="5084064" y="2965704"/>
            <a:ext cx="1328928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43B89-D94D-0F75-5D28-43E253D9291C}"/>
              </a:ext>
            </a:extLst>
          </p:cNvPr>
          <p:cNvSpPr/>
          <p:nvPr/>
        </p:nvSpPr>
        <p:spPr>
          <a:xfrm>
            <a:off x="9052560" y="2968318"/>
            <a:ext cx="1328928" cy="59087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4A516-07A6-9B58-3057-F1CBC3E6598F}"/>
              </a:ext>
            </a:extLst>
          </p:cNvPr>
          <p:cNvSpPr txBox="1"/>
          <p:nvPr/>
        </p:nvSpPr>
        <p:spPr>
          <a:xfrm>
            <a:off x="203512" y="5534302"/>
            <a:ext cx="11988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ore-KR" altLang="en-US" sz="1600" dirty="0"/>
              <a:t>골프와 음주가 </a:t>
            </a:r>
            <a:r>
              <a:rPr lang="en-US" altLang="ko-Kore-KR" sz="1600" dirty="0"/>
              <a:t>30</a:t>
            </a:r>
            <a:r>
              <a:rPr lang="ko-Kore-KR" altLang="en-US" sz="1600" dirty="0"/>
              <a:t>만원 이상 취미비용 사용자들에게서 많이 보인 것에 비해</a:t>
            </a:r>
            <a:r>
              <a:rPr lang="en-US" altLang="ko-Kore-KR" sz="1600" dirty="0"/>
              <a:t>, </a:t>
            </a:r>
            <a:br>
              <a:rPr lang="en-US" altLang="ko-Kore-KR" sz="1600" dirty="0"/>
            </a:br>
            <a:r>
              <a:rPr lang="en-US" altLang="ko-Kore-KR" sz="1600" dirty="0"/>
              <a:t>30</a:t>
            </a:r>
            <a:r>
              <a:rPr lang="ko-Kore-KR" altLang="en-US" sz="1600" dirty="0"/>
              <a:t>만원 미만인 경우 </a:t>
            </a:r>
            <a:r>
              <a:rPr lang="en-US" altLang="ko-Kore-KR" sz="1600" dirty="0"/>
              <a:t>OTT </a:t>
            </a:r>
            <a:r>
              <a:rPr lang="ko-Kore-KR" altLang="en-US" sz="1600" dirty="0"/>
              <a:t>시청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게임과 같은 취미가 상대적으로 비중이 높은 것을 볼 수 있음</a:t>
            </a:r>
            <a:endParaRPr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85815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1679</Words>
  <Application>Microsoft Macintosh PowerPoint</Application>
  <PresentationFormat>와이드스크린</PresentationFormat>
  <Paragraphs>363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 Kang</dc:creator>
  <cp:lastModifiedBy>정희재</cp:lastModifiedBy>
  <cp:revision>32</cp:revision>
  <dcterms:created xsi:type="dcterms:W3CDTF">2023-11-10T04:57:11Z</dcterms:created>
  <dcterms:modified xsi:type="dcterms:W3CDTF">2023-12-01T15:30:27Z</dcterms:modified>
</cp:coreProperties>
</file>