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59" r:id="rId5"/>
    <p:sldId id="263" r:id="rId6"/>
    <p:sldId id="260" r:id="rId7"/>
    <p:sldId id="264" r:id="rId8"/>
    <p:sldId id="265" r:id="rId9"/>
    <p:sldId id="266" r:id="rId10"/>
    <p:sldId id="268" r:id="rId11"/>
    <p:sldId id="269" r:id="rId12"/>
    <p:sldId id="270" r:id="rId13"/>
    <p:sldId id="271" r:id="rId14"/>
    <p:sldId id="275" r:id="rId15"/>
    <p:sldId id="267"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p:cViewPr varScale="1">
        <p:scale>
          <a:sx n="105" d="100"/>
          <a:sy n="105" d="100"/>
        </p:scale>
        <p:origin x="13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EC4F-E52F-C371-97BD-255499AC4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31F0A-22BE-4D69-F1BC-7D288891B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03CB6-BE2B-413E-26AB-13CDA96B7D2F}"/>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5" name="Footer Placeholder 4">
            <a:extLst>
              <a:ext uri="{FF2B5EF4-FFF2-40B4-BE49-F238E27FC236}">
                <a16:creationId xmlns:a16="http://schemas.microsoft.com/office/drawing/2014/main" id="{2B041C4D-D707-3D91-ED15-C95D84188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E0657-B8C4-240C-4C6E-DE42E1B77714}"/>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333845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1A16-A992-89B5-F594-9F1FE30E40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C5C1B-C491-27DF-55C5-4F90FE214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3B830-7378-1B10-B651-077EA48A169C}"/>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5" name="Footer Placeholder 4">
            <a:extLst>
              <a:ext uri="{FF2B5EF4-FFF2-40B4-BE49-F238E27FC236}">
                <a16:creationId xmlns:a16="http://schemas.microsoft.com/office/drawing/2014/main" id="{87B5888D-03B4-B651-7032-805BA614F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7E83-FE00-49FD-B61D-9FCFA1DEB370}"/>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387284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9C89E-B3CD-6A04-96F8-9F2CE694E4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0D8B1-D03C-0BB6-0A74-7B72823E4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87A21-C57F-EFB2-2D78-235FBD4CA5D1}"/>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5" name="Footer Placeholder 4">
            <a:extLst>
              <a:ext uri="{FF2B5EF4-FFF2-40B4-BE49-F238E27FC236}">
                <a16:creationId xmlns:a16="http://schemas.microsoft.com/office/drawing/2014/main" id="{6A6D7D4E-F2F9-9AB8-BDC1-0B09455BA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61FA0-AED9-D159-7683-3EEDC49ECFBF}"/>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335518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4F9F-8DF6-568E-0C56-F7D7D3C89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037A9-4E2B-25F0-AA44-7CB7C3398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AD1D6-16F3-EF69-CBD5-08ECCB0FBDC9}"/>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5" name="Footer Placeholder 4">
            <a:extLst>
              <a:ext uri="{FF2B5EF4-FFF2-40B4-BE49-F238E27FC236}">
                <a16:creationId xmlns:a16="http://schemas.microsoft.com/office/drawing/2014/main" id="{00181937-5CFA-FE69-9AF3-E4E35B394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75765-0971-1199-107D-46FABDA1E4CA}"/>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134181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C3D4-6AB5-A900-DBEF-2AFE70716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40964-0DC9-AC81-D0E2-743CC8164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486406-FFA8-6A2D-6E03-D32D168E96CC}"/>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5" name="Footer Placeholder 4">
            <a:extLst>
              <a:ext uri="{FF2B5EF4-FFF2-40B4-BE49-F238E27FC236}">
                <a16:creationId xmlns:a16="http://schemas.microsoft.com/office/drawing/2014/main" id="{FCE71E9D-95F9-06C1-5528-0A9C16AEC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44617-C3A6-1734-A8BF-B6A5F54D922A}"/>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10028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8973-C152-7988-C6CC-82139FD90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427C7-19F7-2FE1-334C-0015FF6F1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E1844A-CFF2-CE7E-85A6-3B4E63C9D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57715C-DBD7-6D78-2EC8-8FEF842EDB88}"/>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6" name="Footer Placeholder 5">
            <a:extLst>
              <a:ext uri="{FF2B5EF4-FFF2-40B4-BE49-F238E27FC236}">
                <a16:creationId xmlns:a16="http://schemas.microsoft.com/office/drawing/2014/main" id="{80CBBB59-0E0B-1C6A-54EF-4B298939D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D0CB-371D-F8D7-0A64-926C640C4C99}"/>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58986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D695-1A6E-6F0D-2A46-3368064977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F0D17B-FA4E-78B4-9B5E-5E4D37E0C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A2DB2-397A-5EBC-1FF7-F737A30F1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939615-F936-C6E8-64B8-62A2055DA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FE2FD-58FA-A3B5-15A7-B8F84C977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75926-9213-C2E0-DE9F-592709C16D94}"/>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8" name="Footer Placeholder 7">
            <a:extLst>
              <a:ext uri="{FF2B5EF4-FFF2-40B4-BE49-F238E27FC236}">
                <a16:creationId xmlns:a16="http://schemas.microsoft.com/office/drawing/2014/main" id="{372ECA2C-E7B5-8E68-B7B9-B9FB74FDE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F319F-C548-6A09-954A-DB45953E834C}"/>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339874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79F5-E8A4-E762-13BE-C8FFD6DCEB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D00CF-D171-EBD8-8287-10AC3272337C}"/>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4" name="Footer Placeholder 3">
            <a:extLst>
              <a:ext uri="{FF2B5EF4-FFF2-40B4-BE49-F238E27FC236}">
                <a16:creationId xmlns:a16="http://schemas.microsoft.com/office/drawing/2014/main" id="{4D18B6A1-D10C-0656-185C-F3C96DD7A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DF3146-2E68-D45B-3101-42268E1CF104}"/>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414659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EE4CC-5F0F-4A8A-A1E5-C6EAE1F6FF10}"/>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3" name="Footer Placeholder 2">
            <a:extLst>
              <a:ext uri="{FF2B5EF4-FFF2-40B4-BE49-F238E27FC236}">
                <a16:creationId xmlns:a16="http://schemas.microsoft.com/office/drawing/2014/main" id="{8673EAAB-1E68-2CFB-1A09-FA0A2ABC76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B56547-4617-A879-25EE-15D96BBA5E80}"/>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346088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04EC-332F-5B3B-4AE4-E10C9E991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DCA36A-A532-EB54-8B70-382C5A030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3E298-E063-86B9-3AB9-CF5B1173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089C8-9853-57B1-A199-3EB7866E4655}"/>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6" name="Footer Placeholder 5">
            <a:extLst>
              <a:ext uri="{FF2B5EF4-FFF2-40B4-BE49-F238E27FC236}">
                <a16:creationId xmlns:a16="http://schemas.microsoft.com/office/drawing/2014/main" id="{C334E22A-BC5B-5C7B-EAA1-E4DA133EC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984ED-7A7A-12F9-6179-BB1C10935CC7}"/>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41654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F856-9C7E-1921-8B7F-B8BEB20C5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48144D-924C-AB3B-7F6F-65F47C447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68A110-3E27-4400-A891-CA8CF7A50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01889-D034-8930-051F-190AA96FC1F6}"/>
              </a:ext>
            </a:extLst>
          </p:cNvPr>
          <p:cNvSpPr>
            <a:spLocks noGrp="1"/>
          </p:cNvSpPr>
          <p:nvPr>
            <p:ph type="dt" sz="half" idx="10"/>
          </p:nvPr>
        </p:nvSpPr>
        <p:spPr/>
        <p:txBody>
          <a:bodyPr/>
          <a:lstStyle/>
          <a:p>
            <a:fld id="{6628E3BC-77DB-44D4-B441-F98AA2C4EF89}" type="datetimeFigureOut">
              <a:rPr lang="en-US" smtClean="0"/>
              <a:t>5/16/2024</a:t>
            </a:fld>
            <a:endParaRPr lang="en-US"/>
          </a:p>
        </p:txBody>
      </p:sp>
      <p:sp>
        <p:nvSpPr>
          <p:cNvPr id="6" name="Footer Placeholder 5">
            <a:extLst>
              <a:ext uri="{FF2B5EF4-FFF2-40B4-BE49-F238E27FC236}">
                <a16:creationId xmlns:a16="http://schemas.microsoft.com/office/drawing/2014/main" id="{3F46DC60-B91D-B29A-5399-539EC2198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99502-F268-CE6E-E9CD-D9224A1785DF}"/>
              </a:ext>
            </a:extLst>
          </p:cNvPr>
          <p:cNvSpPr>
            <a:spLocks noGrp="1"/>
          </p:cNvSpPr>
          <p:nvPr>
            <p:ph type="sldNum" sz="quarter" idx="12"/>
          </p:nvPr>
        </p:nvSpPr>
        <p:spPr/>
        <p:txBody>
          <a:bodyPr/>
          <a:lstStyle/>
          <a:p>
            <a:fld id="{59F035C3-6104-400B-8753-C262E6F27F1E}" type="slidenum">
              <a:rPr lang="en-US" smtClean="0"/>
              <a:t>‹#›</a:t>
            </a:fld>
            <a:endParaRPr lang="en-US"/>
          </a:p>
        </p:txBody>
      </p:sp>
    </p:spTree>
    <p:extLst>
      <p:ext uri="{BB962C8B-B14F-4D97-AF65-F5344CB8AC3E}">
        <p14:creationId xmlns:p14="http://schemas.microsoft.com/office/powerpoint/2010/main" val="285009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F86F3-68FC-B688-9001-BF4D94A33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80A39-645F-7271-1B53-C008BF6CF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7E208-AAFC-B763-2429-1EE44D408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8E3BC-77DB-44D4-B441-F98AA2C4EF89}" type="datetimeFigureOut">
              <a:rPr lang="en-US" smtClean="0"/>
              <a:t>5/16/2024</a:t>
            </a:fld>
            <a:endParaRPr lang="en-US"/>
          </a:p>
        </p:txBody>
      </p:sp>
      <p:sp>
        <p:nvSpPr>
          <p:cNvPr id="5" name="Footer Placeholder 4">
            <a:extLst>
              <a:ext uri="{FF2B5EF4-FFF2-40B4-BE49-F238E27FC236}">
                <a16:creationId xmlns:a16="http://schemas.microsoft.com/office/drawing/2014/main" id="{0CAB3C8A-B945-9501-4BBC-5FC2052F5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6A3F7F-F5DF-BABE-4BA1-A0533E78B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035C3-6104-400B-8753-C262E6F27F1E}" type="slidenum">
              <a:rPr lang="en-US" smtClean="0"/>
              <a:t>‹#›</a:t>
            </a:fld>
            <a:endParaRPr lang="en-US"/>
          </a:p>
        </p:txBody>
      </p:sp>
    </p:spTree>
    <p:extLst>
      <p:ext uri="{BB962C8B-B14F-4D97-AF65-F5344CB8AC3E}">
        <p14:creationId xmlns:p14="http://schemas.microsoft.com/office/powerpoint/2010/main" val="1711648008"/>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ordon-sk/PycharmProjects/tree/master/MQ-4C" TargetMode="External"/><Relationship Id="rId2" Type="http://schemas.openxmlformats.org/officeDocument/2006/relationships/hyperlink" Target="mailto:Gordon.s.kiesling.mil@us.navy.mi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B3D3-DAD6-7EB6-F69D-DB483B8D2A45}"/>
              </a:ext>
            </a:extLst>
          </p:cNvPr>
          <p:cNvSpPr>
            <a:spLocks noGrp="1"/>
          </p:cNvSpPr>
          <p:nvPr>
            <p:ph type="ctrTitle"/>
          </p:nvPr>
        </p:nvSpPr>
        <p:spPr/>
        <p:txBody>
          <a:bodyPr/>
          <a:lstStyle/>
          <a:p>
            <a:r>
              <a:rPr lang="en-US" dirty="0"/>
              <a:t>MTD Direct-To </a:t>
            </a:r>
            <a:r>
              <a:rPr lang="en-US" dirty="0" err="1"/>
              <a:t>GoTo</a:t>
            </a:r>
            <a:r>
              <a:rPr lang="en-US" dirty="0"/>
              <a:t> Proposal</a:t>
            </a:r>
          </a:p>
        </p:txBody>
      </p:sp>
      <p:sp>
        <p:nvSpPr>
          <p:cNvPr id="3" name="Subtitle 2">
            <a:extLst>
              <a:ext uri="{FF2B5EF4-FFF2-40B4-BE49-F238E27FC236}">
                <a16:creationId xmlns:a16="http://schemas.microsoft.com/office/drawing/2014/main" id="{F4C9B64D-FCB9-4506-DB0B-651B0368AF87}"/>
              </a:ext>
            </a:extLst>
          </p:cNvPr>
          <p:cNvSpPr>
            <a:spLocks noGrp="1"/>
          </p:cNvSpPr>
          <p:nvPr>
            <p:ph type="subTitle" idx="1"/>
          </p:nvPr>
        </p:nvSpPr>
        <p:spPr/>
        <p:txBody>
          <a:bodyPr/>
          <a:lstStyle/>
          <a:p>
            <a:r>
              <a:rPr lang="en-US" dirty="0"/>
              <a:t>LT Gordon “Yorkie” </a:t>
            </a:r>
            <a:r>
              <a:rPr lang="en-US" dirty="0" err="1"/>
              <a:t>Kiesling</a:t>
            </a:r>
            <a:endParaRPr lang="en-US" dirty="0"/>
          </a:p>
          <a:p>
            <a:endParaRPr lang="en-US" dirty="0"/>
          </a:p>
          <a:p>
            <a:r>
              <a:rPr lang="en-US" sz="1500" dirty="0"/>
              <a:t>May 2024</a:t>
            </a:r>
          </a:p>
        </p:txBody>
      </p:sp>
      <p:pic>
        <p:nvPicPr>
          <p:cNvPr id="7" name="Picture 6">
            <a:extLst>
              <a:ext uri="{FF2B5EF4-FFF2-40B4-BE49-F238E27FC236}">
                <a16:creationId xmlns:a16="http://schemas.microsoft.com/office/drawing/2014/main" id="{B23373CC-9408-5BA8-92E2-3C7BCB987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064" y="3429000"/>
            <a:ext cx="759289" cy="759289"/>
          </a:xfrm>
          <a:prstGeom prst="rect">
            <a:avLst/>
          </a:prstGeom>
        </p:spPr>
      </p:pic>
    </p:spTree>
    <p:extLst>
      <p:ext uri="{BB962C8B-B14F-4D97-AF65-F5344CB8AC3E}">
        <p14:creationId xmlns:p14="http://schemas.microsoft.com/office/powerpoint/2010/main" val="157659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09BA-95C3-B45E-9C41-DAD58C89A9A2}"/>
              </a:ext>
            </a:extLst>
          </p:cNvPr>
          <p:cNvSpPr>
            <a:spLocks noGrp="1"/>
          </p:cNvSpPr>
          <p:nvPr>
            <p:ph type="title"/>
          </p:nvPr>
        </p:nvSpPr>
        <p:spPr/>
        <p:txBody>
          <a:bodyPr/>
          <a:lstStyle/>
          <a:p>
            <a:r>
              <a:rPr lang="en-US" dirty="0"/>
              <a:t>Under the Hood (</a:t>
            </a:r>
            <a:r>
              <a:rPr lang="en-US" dirty="0" err="1"/>
              <a:t>Con’t</a:t>
            </a:r>
            <a:r>
              <a:rPr lang="en-US" dirty="0"/>
              <a:t>)	</a:t>
            </a:r>
          </a:p>
        </p:txBody>
      </p:sp>
      <p:sp>
        <p:nvSpPr>
          <p:cNvPr id="3" name="Content Placeholder 2">
            <a:extLst>
              <a:ext uri="{FF2B5EF4-FFF2-40B4-BE49-F238E27FC236}">
                <a16:creationId xmlns:a16="http://schemas.microsoft.com/office/drawing/2014/main" id="{B156827F-0606-E97F-DA8B-F947341A05CB}"/>
              </a:ext>
            </a:extLst>
          </p:cNvPr>
          <p:cNvSpPr>
            <a:spLocks noGrp="1"/>
          </p:cNvSpPr>
          <p:nvPr>
            <p:ph idx="1"/>
          </p:nvPr>
        </p:nvSpPr>
        <p:spPr>
          <a:xfrm>
            <a:off x="838200" y="1825625"/>
            <a:ext cx="5507736" cy="4351338"/>
          </a:xfrm>
        </p:spPr>
        <p:txBody>
          <a:bodyPr>
            <a:normAutofit/>
          </a:bodyPr>
          <a:lstStyle/>
          <a:p>
            <a:r>
              <a:rPr lang="en-US" sz="2000" dirty="0"/>
              <a:t>Once that angle has been calculated, the program calculates the size of a </a:t>
            </a:r>
            <a:r>
              <a:rPr lang="en-US" sz="2000" dirty="0">
                <a:solidFill>
                  <a:srgbClr val="FF0000"/>
                </a:solidFill>
              </a:rPr>
              <a:t>left</a:t>
            </a:r>
            <a:r>
              <a:rPr lang="en-US" sz="2000" dirty="0"/>
              <a:t> and </a:t>
            </a:r>
            <a:r>
              <a:rPr lang="en-US" sz="2000" dirty="0">
                <a:solidFill>
                  <a:srgbClr val="00B050"/>
                </a:solidFill>
              </a:rPr>
              <a:t>right</a:t>
            </a:r>
            <a:r>
              <a:rPr lang="en-US" sz="2000" dirty="0"/>
              <a:t> turn from UA current heading to the wind-corrected desired heading and determines which is smaller.</a:t>
            </a:r>
          </a:p>
          <a:p>
            <a:r>
              <a:rPr lang="en-US" sz="2000" dirty="0"/>
              <a:t>Choosing the smaller turn, the program estimates the time required to fly that turn based on the calculated turn rate. </a:t>
            </a:r>
          </a:p>
          <a:p>
            <a:r>
              <a:rPr lang="en-US" sz="2000" dirty="0"/>
              <a:t>Now the iteration starts. The program re-cages, assuming that the current position of the UA is (0, 0). A displacement in meters is calculated based on TAS and winds. This displacement is iterated every .01 seconds.</a:t>
            </a:r>
          </a:p>
        </p:txBody>
      </p:sp>
      <p:pic>
        <p:nvPicPr>
          <p:cNvPr id="5" name="Picture 4">
            <a:extLst>
              <a:ext uri="{FF2B5EF4-FFF2-40B4-BE49-F238E27FC236}">
                <a16:creationId xmlns:a16="http://schemas.microsoft.com/office/drawing/2014/main" id="{C80644A8-43EA-44B3-0999-C8D260494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408" y="1825625"/>
            <a:ext cx="5218176" cy="3913632"/>
          </a:xfrm>
          <a:prstGeom prst="rect">
            <a:avLst/>
          </a:prstGeom>
        </p:spPr>
      </p:pic>
    </p:spTree>
    <p:extLst>
      <p:ext uri="{BB962C8B-B14F-4D97-AF65-F5344CB8AC3E}">
        <p14:creationId xmlns:p14="http://schemas.microsoft.com/office/powerpoint/2010/main" val="392471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78DC-6227-4E69-5A7E-9D1108EEBD28}"/>
              </a:ext>
            </a:extLst>
          </p:cNvPr>
          <p:cNvSpPr>
            <a:spLocks noGrp="1"/>
          </p:cNvSpPr>
          <p:nvPr>
            <p:ph type="title"/>
          </p:nvPr>
        </p:nvSpPr>
        <p:spPr>
          <a:xfrm>
            <a:off x="478536" y="56884"/>
            <a:ext cx="10515600" cy="1325563"/>
          </a:xfrm>
        </p:spPr>
        <p:txBody>
          <a:bodyPr/>
          <a:lstStyle/>
          <a:p>
            <a:r>
              <a:rPr lang="en-US" dirty="0"/>
              <a:t>Under the Hood (</a:t>
            </a:r>
            <a:r>
              <a:rPr lang="en-US" dirty="0" err="1"/>
              <a:t>Con’t</a:t>
            </a:r>
            <a:r>
              <a:rPr lang="en-US" dirty="0"/>
              <a:t>)</a:t>
            </a:r>
          </a:p>
        </p:txBody>
      </p:sp>
      <p:sp>
        <p:nvSpPr>
          <p:cNvPr id="3" name="Content Placeholder 2">
            <a:extLst>
              <a:ext uri="{FF2B5EF4-FFF2-40B4-BE49-F238E27FC236}">
                <a16:creationId xmlns:a16="http://schemas.microsoft.com/office/drawing/2014/main" id="{EE953F5B-F693-AE5F-0CFC-41EF9CE7071A}"/>
              </a:ext>
            </a:extLst>
          </p:cNvPr>
          <p:cNvSpPr>
            <a:spLocks noGrp="1"/>
          </p:cNvSpPr>
          <p:nvPr>
            <p:ph idx="1"/>
          </p:nvPr>
        </p:nvSpPr>
        <p:spPr>
          <a:xfrm>
            <a:off x="605118" y="1253330"/>
            <a:ext cx="5257800" cy="5093681"/>
          </a:xfrm>
        </p:spPr>
        <p:txBody>
          <a:bodyPr>
            <a:noAutofit/>
          </a:bodyPr>
          <a:lstStyle/>
          <a:p>
            <a:r>
              <a:rPr lang="en-US" sz="2000" dirty="0"/>
              <a:t>At each iteration, we calculate displacement from origin based on TAS, heading, and winds, and use that to determine the new </a:t>
            </a:r>
            <a:r>
              <a:rPr lang="en-US" sz="2000" dirty="0" err="1"/>
              <a:t>lat</a:t>
            </a:r>
            <a:r>
              <a:rPr lang="en-US" sz="2000" dirty="0"/>
              <a:t>/long of the UA. We also update the UA's heading and determine a new azimuth, or course, from its new position to the desired waypoint</a:t>
            </a:r>
          </a:p>
          <a:p>
            <a:r>
              <a:rPr lang="en-US" sz="2000" dirty="0"/>
              <a:t>This iteration continues until the difference between azimuth from UA position and current UA heading is &lt;1°. The </a:t>
            </a:r>
            <a:r>
              <a:rPr lang="en-US" sz="2000" dirty="0" err="1"/>
              <a:t>lat</a:t>
            </a:r>
            <a:r>
              <a:rPr lang="en-US" sz="2000" dirty="0"/>
              <a:t>/long of the UA at that point is determined to be the “intermediate fix.” </a:t>
            </a:r>
          </a:p>
          <a:p>
            <a:r>
              <a:rPr lang="en-US" sz="2000" dirty="0"/>
              <a:t>Some simulated data is presented to the right. Examples of actual calculated solutions are presented in the next few slides, where we simulate an AVP using this function to fly directly to a simulated Mission Plan Waypoint P29. </a:t>
            </a:r>
          </a:p>
        </p:txBody>
      </p:sp>
      <p:graphicFrame>
        <p:nvGraphicFramePr>
          <p:cNvPr id="4" name="Table 3">
            <a:extLst>
              <a:ext uri="{FF2B5EF4-FFF2-40B4-BE49-F238E27FC236}">
                <a16:creationId xmlns:a16="http://schemas.microsoft.com/office/drawing/2014/main" id="{D8CF10CC-DBCF-C3D3-C4C2-DF8FEE2D1099}"/>
              </a:ext>
            </a:extLst>
          </p:cNvPr>
          <p:cNvGraphicFramePr>
            <a:graphicFrameLocks noGrp="1"/>
          </p:cNvGraphicFramePr>
          <p:nvPr>
            <p:extLst>
              <p:ext uri="{D42A27DB-BD31-4B8C-83A1-F6EECF244321}">
                <p14:modId xmlns:p14="http://schemas.microsoft.com/office/powerpoint/2010/main" val="94721484"/>
              </p:ext>
            </p:extLst>
          </p:nvPr>
        </p:nvGraphicFramePr>
        <p:xfrm>
          <a:off x="6665976" y="719666"/>
          <a:ext cx="5047488" cy="4181520"/>
        </p:xfrm>
        <a:graphic>
          <a:graphicData uri="http://schemas.openxmlformats.org/drawingml/2006/table">
            <a:tbl>
              <a:tblPr firstRow="1" bandRow="1">
                <a:tableStyleId>{5C22544A-7EE6-4342-B048-85BDC9FD1C3A}</a:tableStyleId>
              </a:tblPr>
              <a:tblGrid>
                <a:gridCol w="1261872">
                  <a:extLst>
                    <a:ext uri="{9D8B030D-6E8A-4147-A177-3AD203B41FA5}">
                      <a16:colId xmlns:a16="http://schemas.microsoft.com/office/drawing/2014/main" val="3508262854"/>
                    </a:ext>
                  </a:extLst>
                </a:gridCol>
                <a:gridCol w="1261872">
                  <a:extLst>
                    <a:ext uri="{9D8B030D-6E8A-4147-A177-3AD203B41FA5}">
                      <a16:colId xmlns:a16="http://schemas.microsoft.com/office/drawing/2014/main" val="1553066057"/>
                    </a:ext>
                  </a:extLst>
                </a:gridCol>
                <a:gridCol w="1261872">
                  <a:extLst>
                    <a:ext uri="{9D8B030D-6E8A-4147-A177-3AD203B41FA5}">
                      <a16:colId xmlns:a16="http://schemas.microsoft.com/office/drawing/2014/main" val="3195350947"/>
                    </a:ext>
                  </a:extLst>
                </a:gridCol>
                <a:gridCol w="1261872">
                  <a:extLst>
                    <a:ext uri="{9D8B030D-6E8A-4147-A177-3AD203B41FA5}">
                      <a16:colId xmlns:a16="http://schemas.microsoft.com/office/drawing/2014/main" val="2384119798"/>
                    </a:ext>
                  </a:extLst>
                </a:gridCol>
              </a:tblGrid>
              <a:tr h="839520">
                <a:tc>
                  <a:txBody>
                    <a:bodyPr/>
                    <a:lstStyle/>
                    <a:p>
                      <a:pPr algn="ctr"/>
                      <a:r>
                        <a:rPr lang="en-US" dirty="0"/>
                        <a:t>Time</a:t>
                      </a:r>
                    </a:p>
                  </a:txBody>
                  <a:tcPr/>
                </a:tc>
                <a:tc>
                  <a:txBody>
                    <a:bodyPr/>
                    <a:lstStyle/>
                    <a:p>
                      <a:pPr algn="ctr"/>
                      <a:r>
                        <a:rPr lang="en-US" dirty="0"/>
                        <a:t>Latitude</a:t>
                      </a:r>
                    </a:p>
                  </a:txBody>
                  <a:tcPr/>
                </a:tc>
                <a:tc>
                  <a:txBody>
                    <a:bodyPr/>
                    <a:lstStyle/>
                    <a:p>
                      <a:pPr algn="ctr"/>
                      <a:r>
                        <a:rPr lang="en-US" dirty="0"/>
                        <a:t>Longitude</a:t>
                      </a:r>
                    </a:p>
                  </a:txBody>
                  <a:tcPr/>
                </a:tc>
                <a:tc>
                  <a:txBody>
                    <a:bodyPr/>
                    <a:lstStyle/>
                    <a:p>
                      <a:pPr algn="ctr"/>
                      <a:r>
                        <a:rPr lang="en-US" dirty="0"/>
                        <a:t>Heading</a:t>
                      </a:r>
                    </a:p>
                  </a:txBody>
                  <a:tcPr/>
                </a:tc>
                <a:extLst>
                  <a:ext uri="{0D108BD9-81ED-4DB2-BD59-A6C34878D82A}">
                    <a16:rowId xmlns:a16="http://schemas.microsoft.com/office/drawing/2014/main" val="3501457790"/>
                  </a:ext>
                </a:extLst>
              </a:tr>
              <a:tr h="823440">
                <a:tc>
                  <a:txBody>
                    <a:bodyPr/>
                    <a:lstStyle/>
                    <a:p>
                      <a:pPr algn="ctr"/>
                      <a:r>
                        <a:rPr lang="en-US" dirty="0"/>
                        <a:t>T+00 s</a:t>
                      </a:r>
                    </a:p>
                  </a:txBody>
                  <a:tcPr/>
                </a:tc>
                <a:tc>
                  <a:txBody>
                    <a:bodyPr/>
                    <a:lstStyle/>
                    <a:p>
                      <a:pPr algn="ctr"/>
                      <a:r>
                        <a:rPr lang="en-US" dirty="0"/>
                        <a:t>16.450N</a:t>
                      </a:r>
                    </a:p>
                  </a:txBody>
                  <a:tcPr/>
                </a:tc>
                <a:tc>
                  <a:txBody>
                    <a:bodyPr/>
                    <a:lstStyle/>
                    <a:p>
                      <a:pPr algn="ctr"/>
                      <a:r>
                        <a:rPr lang="en-US" dirty="0"/>
                        <a:t>133.460E</a:t>
                      </a:r>
                    </a:p>
                  </a:txBody>
                  <a:tcPr/>
                </a:tc>
                <a:tc>
                  <a:txBody>
                    <a:bodyPr/>
                    <a:lstStyle/>
                    <a:p>
                      <a:pPr algn="ctr"/>
                      <a:r>
                        <a:rPr lang="en-US" dirty="0"/>
                        <a:t>165°</a:t>
                      </a:r>
                    </a:p>
                  </a:txBody>
                  <a:tcPr/>
                </a:tc>
                <a:extLst>
                  <a:ext uri="{0D108BD9-81ED-4DB2-BD59-A6C34878D82A}">
                    <a16:rowId xmlns:a16="http://schemas.microsoft.com/office/drawing/2014/main" val="262364563"/>
                  </a:ext>
                </a:extLst>
              </a:tr>
              <a:tr h="839520">
                <a:tc>
                  <a:txBody>
                    <a:bodyPr/>
                    <a:lstStyle/>
                    <a:p>
                      <a:pPr algn="ctr"/>
                      <a:r>
                        <a:rPr lang="en-US" dirty="0"/>
                        <a:t>T+10 s</a:t>
                      </a:r>
                    </a:p>
                  </a:txBody>
                  <a:tcPr/>
                </a:tc>
                <a:tc>
                  <a:txBody>
                    <a:bodyPr/>
                    <a:lstStyle/>
                    <a:p>
                      <a:pPr algn="ctr"/>
                      <a:r>
                        <a:rPr lang="en-US" dirty="0"/>
                        <a:t>16.442N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133.465E</a:t>
                      </a:r>
                    </a:p>
                    <a:p>
                      <a:pPr algn="ctr"/>
                      <a:endParaRPr lang="en-US" dirty="0"/>
                    </a:p>
                  </a:txBody>
                  <a:tcPr/>
                </a:tc>
                <a:tc>
                  <a:txBody>
                    <a:bodyPr/>
                    <a:lstStyle/>
                    <a:p>
                      <a:pPr algn="ctr"/>
                      <a:r>
                        <a:rPr lang="en-US" dirty="0"/>
                        <a:t>150°</a:t>
                      </a:r>
                    </a:p>
                  </a:txBody>
                  <a:tcPr/>
                </a:tc>
                <a:extLst>
                  <a:ext uri="{0D108BD9-81ED-4DB2-BD59-A6C34878D82A}">
                    <a16:rowId xmlns:a16="http://schemas.microsoft.com/office/drawing/2014/main" val="3501503633"/>
                  </a:ext>
                </a:extLst>
              </a:tr>
              <a:tr h="839520">
                <a:tc>
                  <a:txBody>
                    <a:bodyPr/>
                    <a:lstStyle/>
                    <a:p>
                      <a:pPr algn="ctr"/>
                      <a:r>
                        <a:rPr lang="en-US" dirty="0"/>
                        <a:t>T+20 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16.438N</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133.475E</a:t>
                      </a:r>
                    </a:p>
                    <a:p>
                      <a:pPr algn="ctr"/>
                      <a:endParaRPr lang="en-US" dirty="0"/>
                    </a:p>
                  </a:txBody>
                  <a:tcPr/>
                </a:tc>
                <a:tc>
                  <a:txBody>
                    <a:bodyPr/>
                    <a:lstStyle/>
                    <a:p>
                      <a:pPr algn="ctr"/>
                      <a:r>
                        <a:rPr lang="en-US" dirty="0"/>
                        <a:t>135°</a:t>
                      </a:r>
                    </a:p>
                  </a:txBody>
                  <a:tcPr/>
                </a:tc>
                <a:extLst>
                  <a:ext uri="{0D108BD9-81ED-4DB2-BD59-A6C34878D82A}">
                    <a16:rowId xmlns:a16="http://schemas.microsoft.com/office/drawing/2014/main" val="867469604"/>
                  </a:ext>
                </a:extLst>
              </a:tr>
              <a:tr h="839520">
                <a:tc>
                  <a:txBody>
                    <a:bodyPr/>
                    <a:lstStyle/>
                    <a:p>
                      <a:pPr algn="ctr"/>
                      <a:r>
                        <a:rPr lang="en-US" dirty="0"/>
                        <a:t>T+30 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16.437N</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133.488E</a:t>
                      </a:r>
                    </a:p>
                    <a:p>
                      <a:pPr algn="ctr"/>
                      <a:endParaRPr lang="en-US" dirty="0"/>
                    </a:p>
                  </a:txBody>
                  <a:tcPr/>
                </a:tc>
                <a:tc>
                  <a:txBody>
                    <a:bodyPr/>
                    <a:lstStyle/>
                    <a:p>
                      <a:pPr algn="ctr"/>
                      <a:r>
                        <a:rPr lang="en-US" dirty="0"/>
                        <a:t>120°</a:t>
                      </a:r>
                    </a:p>
                  </a:txBody>
                  <a:tcPr/>
                </a:tc>
                <a:extLst>
                  <a:ext uri="{0D108BD9-81ED-4DB2-BD59-A6C34878D82A}">
                    <a16:rowId xmlns:a16="http://schemas.microsoft.com/office/drawing/2014/main" val="3803524487"/>
                  </a:ext>
                </a:extLst>
              </a:tr>
            </a:tbl>
          </a:graphicData>
        </a:graphic>
      </p:graphicFrame>
    </p:spTree>
    <p:extLst>
      <p:ext uri="{BB962C8B-B14F-4D97-AF65-F5344CB8AC3E}">
        <p14:creationId xmlns:p14="http://schemas.microsoft.com/office/powerpoint/2010/main" val="298302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6E49A4-DC1E-AD8E-E34A-7B72DE047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616" y="0"/>
            <a:ext cx="9015984" cy="6871752"/>
          </a:xfrm>
          <a:prstGeom prst="rect">
            <a:avLst/>
          </a:prstGeom>
        </p:spPr>
      </p:pic>
      <p:sp>
        <p:nvSpPr>
          <p:cNvPr id="9" name="Arrow: Right 8">
            <a:extLst>
              <a:ext uri="{FF2B5EF4-FFF2-40B4-BE49-F238E27FC236}">
                <a16:creationId xmlns:a16="http://schemas.microsoft.com/office/drawing/2014/main" id="{39ECEB64-4CC6-BB36-05FC-367EADBD0999}"/>
              </a:ext>
            </a:extLst>
          </p:cNvPr>
          <p:cNvSpPr/>
          <p:nvPr/>
        </p:nvSpPr>
        <p:spPr>
          <a:xfrm rot="12360000">
            <a:off x="10928199" y="6167865"/>
            <a:ext cx="568208" cy="260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E46A9018-9A8E-082E-2485-ED6B52234362}"/>
              </a:ext>
            </a:extLst>
          </p:cNvPr>
          <p:cNvGraphicFramePr>
            <a:graphicFrameLocks noGrp="1"/>
          </p:cNvGraphicFramePr>
          <p:nvPr>
            <p:extLst>
              <p:ext uri="{D42A27DB-BD31-4B8C-83A1-F6EECF244321}">
                <p14:modId xmlns:p14="http://schemas.microsoft.com/office/powerpoint/2010/main" val="2311095613"/>
              </p:ext>
            </p:extLst>
          </p:nvPr>
        </p:nvGraphicFramePr>
        <p:xfrm>
          <a:off x="406400" y="5485023"/>
          <a:ext cx="3111500" cy="1129665"/>
        </p:xfrm>
        <a:graphic>
          <a:graphicData uri="http://schemas.openxmlformats.org/drawingml/2006/table">
            <a:tbl>
              <a:tblPr>
                <a:tableStyleId>{5C22544A-7EE6-4342-B048-85BDC9FD1C3A}</a:tableStyleId>
              </a:tblPr>
              <a:tblGrid>
                <a:gridCol w="3111500">
                  <a:extLst>
                    <a:ext uri="{9D8B030D-6E8A-4147-A177-3AD203B41FA5}">
                      <a16:colId xmlns:a16="http://schemas.microsoft.com/office/drawing/2014/main" val="3170446499"/>
                    </a:ext>
                  </a:extLst>
                </a:gridCol>
              </a:tblGrid>
              <a:tr h="190500">
                <a:tc>
                  <a:txBody>
                    <a:bodyPr/>
                    <a:lstStyle/>
                    <a:p>
                      <a:pPr algn="l" fontAlgn="b"/>
                      <a:r>
                        <a:rPr lang="en-US" sz="1100" b="1" u="none" strike="noStrike" dirty="0">
                          <a:effectLst/>
                        </a:rPr>
                        <a:t>LEGEND:</a:t>
                      </a:r>
                    </a:p>
                  </a:txBody>
                  <a:tcPr marL="9525" marR="9525" marT="9525" marB="0" anchor="b"/>
                </a:tc>
                <a:extLst>
                  <a:ext uri="{0D108BD9-81ED-4DB2-BD59-A6C34878D82A}">
                    <a16:rowId xmlns:a16="http://schemas.microsoft.com/office/drawing/2014/main" val="4172386638"/>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FF0000"/>
                          </a:highlight>
                        </a:rPr>
                        <a:t>Nominal Track (IMMC Calculated)</a:t>
                      </a:r>
                      <a:endParaRPr lang="en-US" sz="1100" b="0" i="0" u="none" strike="noStrike" dirty="0">
                        <a:solidFill>
                          <a:srgbClr val="FF0000"/>
                        </a:solidFill>
                        <a:effectLst/>
                        <a:highlight>
                          <a:srgbClr val="FF0000"/>
                        </a:highlight>
                        <a:latin typeface="Calibri" panose="020F0502020204030204" pitchFamily="34" charset="0"/>
                      </a:endParaRPr>
                    </a:p>
                  </a:txBody>
                  <a:tcPr marL="9525" marR="9525" marT="9525" marB="0" anchor="b"/>
                </a:tc>
                <a:extLst>
                  <a:ext uri="{0D108BD9-81ED-4DB2-BD59-A6C34878D82A}">
                    <a16:rowId xmlns:a16="http://schemas.microsoft.com/office/drawing/2014/main" val="2923436449"/>
                  </a:ext>
                </a:extLst>
              </a:tr>
              <a:tr h="190500">
                <a:tc>
                  <a:txBody>
                    <a:bodyPr/>
                    <a:lstStyle/>
                    <a:p>
                      <a:pPr algn="l" fontAlgn="b"/>
                      <a:r>
                        <a:rPr lang="en-US" sz="1100" u="none" strike="noStrike" dirty="0">
                          <a:effectLst/>
                          <a:highlight>
                            <a:srgbClr val="FF00FF"/>
                          </a:highlight>
                        </a:rPr>
                        <a:t>Start Position</a:t>
                      </a:r>
                      <a:endParaRPr lang="en-US" sz="1100" b="0" i="0" u="none" strike="noStrike" dirty="0">
                        <a:solidFill>
                          <a:srgbClr val="FF66FF"/>
                        </a:solidFill>
                        <a:effectLst/>
                        <a:highlight>
                          <a:srgbClr val="FF00FF"/>
                        </a:highlight>
                        <a:latin typeface="Calibri" panose="020F0502020204030204" pitchFamily="34" charset="0"/>
                      </a:endParaRPr>
                    </a:p>
                  </a:txBody>
                  <a:tcPr marL="9525" marR="9525" marT="9525" marB="0" anchor="b"/>
                </a:tc>
                <a:extLst>
                  <a:ext uri="{0D108BD9-81ED-4DB2-BD59-A6C34878D82A}">
                    <a16:rowId xmlns:a16="http://schemas.microsoft.com/office/drawing/2014/main" val="1254897911"/>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FF00FF"/>
                          </a:highlight>
                        </a:rPr>
                        <a:t>Turn Flightpath</a:t>
                      </a:r>
                      <a:endParaRPr lang="en-US" sz="1100" b="0" i="0" u="none" strike="noStrike" dirty="0">
                        <a:solidFill>
                          <a:srgbClr val="7030A0"/>
                        </a:solidFill>
                        <a:effectLst/>
                        <a:highlight>
                          <a:srgbClr val="FF00FF"/>
                        </a:highlight>
                        <a:latin typeface="Calibri" panose="020F0502020204030204" pitchFamily="34" charset="0"/>
                      </a:endParaRPr>
                    </a:p>
                  </a:txBody>
                  <a:tcPr marL="9525" marR="9525" marT="9525" marB="0" anchor="b"/>
                </a:tc>
                <a:extLst>
                  <a:ext uri="{0D108BD9-81ED-4DB2-BD59-A6C34878D82A}">
                    <a16:rowId xmlns:a16="http://schemas.microsoft.com/office/drawing/2014/main" val="1671945950"/>
                  </a:ext>
                </a:extLst>
              </a:tr>
              <a:tr h="190500">
                <a:tc>
                  <a:txBody>
                    <a:bodyPr/>
                    <a:lstStyle/>
                    <a:p>
                      <a:pPr algn="l" fontAlgn="b"/>
                      <a:r>
                        <a:rPr lang="en-US" sz="1100" u="none" strike="noStrike" dirty="0">
                          <a:effectLst/>
                          <a:highlight>
                            <a:srgbClr val="00FF00"/>
                          </a:highlight>
                        </a:rPr>
                        <a:t>Intermediate Waypoint</a:t>
                      </a:r>
                      <a:endParaRPr lang="en-US" sz="1100" b="0" i="0" u="none" strike="noStrike" dirty="0">
                        <a:solidFill>
                          <a:srgbClr val="00B05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1194147614"/>
                  </a:ext>
                </a:extLst>
              </a:tr>
              <a:tr h="82149">
                <a:tc>
                  <a:txBody>
                    <a:bodyPr/>
                    <a:lstStyle/>
                    <a:p>
                      <a:pPr algn="l" fontAlgn="b"/>
                      <a:r>
                        <a:rPr lang="en-US" sz="1100" u="none" strike="noStrike" dirty="0">
                          <a:effectLst/>
                          <a:highlight>
                            <a:srgbClr val="00FF00"/>
                          </a:highlight>
                        </a:rPr>
                        <a:t>Final Track</a:t>
                      </a:r>
                      <a:endParaRPr lang="en-US" sz="1100" b="0" i="0" u="none" strike="noStrike" dirty="0">
                        <a:solidFill>
                          <a:srgbClr val="00B05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2987288721"/>
                  </a:ext>
                </a:extLst>
              </a:tr>
            </a:tbl>
          </a:graphicData>
        </a:graphic>
      </p:graphicFrame>
      <p:sp>
        <p:nvSpPr>
          <p:cNvPr id="11" name="TextBox 10">
            <a:extLst>
              <a:ext uri="{FF2B5EF4-FFF2-40B4-BE49-F238E27FC236}">
                <a16:creationId xmlns:a16="http://schemas.microsoft.com/office/drawing/2014/main" id="{C88DD99E-915F-A211-A06B-D7EB94223510}"/>
              </a:ext>
            </a:extLst>
          </p:cNvPr>
          <p:cNvSpPr txBox="1"/>
          <p:nvPr/>
        </p:nvSpPr>
        <p:spPr>
          <a:xfrm>
            <a:off x="10793789" y="6485931"/>
            <a:ext cx="1278050" cy="261610"/>
          </a:xfrm>
          <a:prstGeom prst="rect">
            <a:avLst/>
          </a:prstGeom>
          <a:noFill/>
        </p:spPr>
        <p:txBody>
          <a:bodyPr wrap="square" rtlCol="0">
            <a:spAutoFit/>
          </a:bodyPr>
          <a:lstStyle/>
          <a:p>
            <a:r>
              <a:rPr lang="en-US" sz="1100" dirty="0">
                <a:solidFill>
                  <a:schemeClr val="bg1"/>
                </a:solidFill>
              </a:rPr>
              <a:t>Wind Direction</a:t>
            </a:r>
          </a:p>
        </p:txBody>
      </p:sp>
      <p:sp>
        <p:nvSpPr>
          <p:cNvPr id="12" name="TextBox 11">
            <a:extLst>
              <a:ext uri="{FF2B5EF4-FFF2-40B4-BE49-F238E27FC236}">
                <a16:creationId xmlns:a16="http://schemas.microsoft.com/office/drawing/2014/main" id="{2C750335-8BF6-E897-C579-F82F06BADDED}"/>
              </a:ext>
            </a:extLst>
          </p:cNvPr>
          <p:cNvSpPr txBox="1"/>
          <p:nvPr/>
        </p:nvSpPr>
        <p:spPr>
          <a:xfrm>
            <a:off x="6972971" y="350719"/>
            <a:ext cx="517236" cy="261610"/>
          </a:xfrm>
          <a:prstGeom prst="rect">
            <a:avLst/>
          </a:prstGeom>
          <a:noFill/>
        </p:spPr>
        <p:txBody>
          <a:bodyPr wrap="square" rtlCol="0">
            <a:spAutoFit/>
          </a:bodyPr>
          <a:lstStyle/>
          <a:p>
            <a:r>
              <a:rPr lang="en-US" sz="1100" dirty="0">
                <a:solidFill>
                  <a:schemeClr val="bg2"/>
                </a:solidFill>
              </a:rPr>
              <a:t>P29</a:t>
            </a:r>
          </a:p>
        </p:txBody>
      </p:sp>
      <p:graphicFrame>
        <p:nvGraphicFramePr>
          <p:cNvPr id="7" name="Table 6">
            <a:extLst>
              <a:ext uri="{FF2B5EF4-FFF2-40B4-BE49-F238E27FC236}">
                <a16:creationId xmlns:a16="http://schemas.microsoft.com/office/drawing/2014/main" id="{A0D82E98-BCA2-ADF3-3FE0-B4529A783B7E}"/>
              </a:ext>
            </a:extLst>
          </p:cNvPr>
          <p:cNvGraphicFramePr>
            <a:graphicFrameLocks noGrp="1"/>
          </p:cNvGraphicFramePr>
          <p:nvPr>
            <p:extLst>
              <p:ext uri="{D42A27DB-BD31-4B8C-83A1-F6EECF244321}">
                <p14:modId xmlns:p14="http://schemas.microsoft.com/office/powerpoint/2010/main" val="162547714"/>
              </p:ext>
            </p:extLst>
          </p:nvPr>
        </p:nvGraphicFramePr>
        <p:xfrm>
          <a:off x="146577" y="1216609"/>
          <a:ext cx="4673600" cy="4000500"/>
        </p:xfrm>
        <a:graphic>
          <a:graphicData uri="http://schemas.openxmlformats.org/drawingml/2006/table">
            <a:tbl>
              <a:tblPr>
                <a:tableStyleId>{5C22544A-7EE6-4342-B048-85BDC9FD1C3A}</a:tableStyleId>
              </a:tblPr>
              <a:tblGrid>
                <a:gridCol w="3073400">
                  <a:extLst>
                    <a:ext uri="{9D8B030D-6E8A-4147-A177-3AD203B41FA5}">
                      <a16:colId xmlns:a16="http://schemas.microsoft.com/office/drawing/2014/main" val="2019696287"/>
                    </a:ext>
                  </a:extLst>
                </a:gridCol>
                <a:gridCol w="1600200">
                  <a:extLst>
                    <a:ext uri="{9D8B030D-6E8A-4147-A177-3AD203B41FA5}">
                      <a16:colId xmlns:a16="http://schemas.microsoft.com/office/drawing/2014/main" val="537361039"/>
                    </a:ext>
                  </a:extLst>
                </a:gridCol>
              </a:tblGrid>
              <a:tr h="190500">
                <a:tc>
                  <a:txBody>
                    <a:bodyPr/>
                    <a:lstStyle/>
                    <a:p>
                      <a:pPr algn="l" fontAlgn="b"/>
                      <a:r>
                        <a:rPr lang="en-US" sz="1100" u="none" strike="noStrike">
                          <a:effectLst/>
                        </a:rPr>
                        <a:t>The UA's current position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16.09N, 133.43E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8898236"/>
                  </a:ext>
                </a:extLst>
              </a:tr>
              <a:tr h="190500">
                <a:tc>
                  <a:txBody>
                    <a:bodyPr/>
                    <a:lstStyle/>
                    <a:p>
                      <a:pPr algn="l" fontAlgn="b"/>
                      <a:r>
                        <a:rPr lang="en-US" sz="1100" u="none" strike="noStrike">
                          <a:effectLst/>
                        </a:rPr>
                        <a:t>The desired waypoint position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16.27N, 133.33E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0089375"/>
                  </a:ext>
                </a:extLst>
              </a:tr>
              <a:tr h="190500">
                <a:tc>
                  <a:txBody>
                    <a:bodyPr/>
                    <a:lstStyle/>
                    <a:p>
                      <a:pPr algn="l" fontAlgn="b"/>
                      <a:r>
                        <a:rPr lang="en-US" sz="1100" u="none" strike="noStrike">
                          <a:effectLst/>
                        </a:rPr>
                        <a:t>Winds are currently: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116 deg at 47 knots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1893397"/>
                  </a:ext>
                </a:extLst>
              </a:tr>
              <a:tr h="190500">
                <a:tc>
                  <a:txBody>
                    <a:bodyPr/>
                    <a:lstStyle/>
                    <a:p>
                      <a:pPr algn="l" fontAlgn="b"/>
                      <a:r>
                        <a:rPr lang="en-US" sz="1100" u="none" strike="noStrike">
                          <a:effectLst/>
                        </a:rPr>
                        <a:t>TAS at start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180 knots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447376"/>
                  </a:ext>
                </a:extLst>
              </a:tr>
              <a:tr h="190500">
                <a:tc>
                  <a:txBody>
                    <a:bodyPr/>
                    <a:lstStyle/>
                    <a:p>
                      <a:pPr algn="l" fontAlgn="b"/>
                      <a:r>
                        <a:rPr lang="en-US" sz="1100" u="none" strike="noStrike">
                          <a:effectLst/>
                        </a:rPr>
                        <a:t>Heading at start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053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4482309"/>
                  </a:ext>
                </a:extLst>
              </a:tr>
              <a:tr h="190500">
                <a:tc>
                  <a:txBody>
                    <a:bodyPr/>
                    <a:lstStyle/>
                    <a:p>
                      <a:pPr algn="l" fontAlgn="b"/>
                      <a:r>
                        <a:rPr lang="en-US" sz="1100" u="none" strike="noStrike">
                          <a:effectLst/>
                        </a:rPr>
                        <a:t>At it's current altitude, the UA will turn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 deg/sec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2515588"/>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926685"/>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At start position, wind-corrected azimuth is</a:t>
                      </a:r>
                      <a:r>
                        <a:rPr lang="en-US" sz="1100" b="0" i="0" u="none" strike="noStrike" dirty="0">
                          <a:solidFill>
                            <a:srgbClr val="000000"/>
                          </a:solidFill>
                          <a:effectLst/>
                          <a:latin typeface="Calibri" panose="020F0502020204030204" pitchFamily="34" charset="0"/>
                        </a:rPr>
                        <a:t>: </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339 degrees TRUE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0639132"/>
                  </a:ext>
                </a:extLst>
              </a:tr>
              <a:tr h="190500">
                <a:tc>
                  <a:txBody>
                    <a:bodyPr/>
                    <a:lstStyle/>
                    <a:p>
                      <a:pPr algn="l" fontAlgn="b"/>
                      <a:r>
                        <a:rPr lang="en-US" sz="1100" u="none" strike="noStrike">
                          <a:effectLst/>
                        </a:rPr>
                        <a:t>Right turn magnitude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286 degrees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949891"/>
                  </a:ext>
                </a:extLst>
              </a:tr>
              <a:tr h="190500">
                <a:tc>
                  <a:txBody>
                    <a:bodyPr/>
                    <a:lstStyle/>
                    <a:p>
                      <a:pPr algn="l" fontAlgn="b"/>
                      <a:r>
                        <a:rPr lang="en-US" sz="1100" u="none" strike="noStrike">
                          <a:effectLst/>
                        </a:rPr>
                        <a:t>Left turn magnitude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074 degrees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9611767"/>
                  </a:ext>
                </a:extLst>
              </a:tr>
              <a:tr h="190500">
                <a:tc>
                  <a:txBody>
                    <a:bodyPr/>
                    <a:lstStyle/>
                    <a:p>
                      <a:pPr algn="l" fontAlgn="b"/>
                      <a:r>
                        <a:rPr lang="en-US" sz="1100" u="none" strike="noStrike">
                          <a:effectLst/>
                        </a:rPr>
                        <a:t>Shorter direction of turn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LEFT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2754436"/>
                  </a:ext>
                </a:extLst>
              </a:tr>
              <a:tr h="190500">
                <a:tc>
                  <a:txBody>
                    <a:bodyPr/>
                    <a:lstStyle/>
                    <a:p>
                      <a:pPr algn="l" fontAlgn="b"/>
                      <a:r>
                        <a:rPr lang="en-US" sz="1100" u="none" strike="noStrike" dirty="0">
                          <a:effectLst/>
                        </a:rPr>
                        <a:t>The turn should take roughly: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43.8 sec</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955627"/>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5033292"/>
                  </a:ext>
                </a:extLst>
              </a:tr>
              <a:tr h="190500">
                <a:tc>
                  <a:txBody>
                    <a:bodyPr/>
                    <a:lstStyle/>
                    <a:p>
                      <a:pPr algn="l" fontAlgn="b"/>
                      <a:r>
                        <a:rPr lang="en-US" sz="1100" u="none" strike="noStrike">
                          <a:effectLst/>
                        </a:rPr>
                        <a:t>At completion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252135"/>
                  </a:ext>
                </a:extLst>
              </a:tr>
              <a:tr h="190500">
                <a:tc>
                  <a:txBody>
                    <a:bodyPr/>
                    <a:lstStyle/>
                    <a:p>
                      <a:pPr algn="l" fontAlgn="b"/>
                      <a:r>
                        <a:rPr lang="en-US" sz="1100" u="none" strike="noStrike">
                          <a:effectLst/>
                        </a:rPr>
                        <a:t>Elapsed time: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49.8 seconds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7935809"/>
                  </a:ext>
                </a:extLst>
              </a:tr>
              <a:tr h="190500">
                <a:tc>
                  <a:txBody>
                    <a:bodyPr/>
                    <a:lstStyle/>
                    <a:p>
                      <a:pPr algn="l" fontAlgn="b"/>
                      <a:r>
                        <a:rPr lang="en-US" sz="1100" u="none" strike="noStrike">
                          <a:effectLst/>
                        </a:rPr>
                        <a:t>Elapsed iterations: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4,981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6302092"/>
                  </a:ext>
                </a:extLst>
              </a:tr>
              <a:tr h="190500">
                <a:tc>
                  <a:txBody>
                    <a:bodyPr/>
                    <a:lstStyle/>
                    <a:p>
                      <a:pPr algn="l" fontAlgn="b"/>
                      <a:r>
                        <a:rPr lang="en-US" sz="1100" u="none" strike="noStrike">
                          <a:effectLst/>
                        </a:rPr>
                        <a:t>UA lateral displacement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3.6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684832"/>
                  </a:ext>
                </a:extLst>
              </a:tr>
              <a:tr h="190500">
                <a:tc>
                  <a:txBody>
                    <a:bodyPr/>
                    <a:lstStyle/>
                    <a:p>
                      <a:pPr algn="l" fontAlgn="b"/>
                      <a:r>
                        <a:rPr lang="en-US" sz="1100" u="none" strike="noStrike">
                          <a:effectLst/>
                        </a:rPr>
                        <a:t>UA longitudinal displacement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857300"/>
                  </a:ext>
                </a:extLst>
              </a:tr>
              <a:tr h="190500">
                <a:tc>
                  <a:txBody>
                    <a:bodyPr/>
                    <a:lstStyle/>
                    <a:p>
                      <a:pPr algn="l" fontAlgn="b"/>
                      <a:r>
                        <a:rPr lang="en-US" sz="1100" u="none" strike="noStrike">
                          <a:effectLst/>
                        </a:rPr>
                        <a:t>UA heading at conclusion of turn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329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0993416"/>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1189442"/>
                  </a:ext>
                </a:extLst>
              </a:tr>
              <a:tr h="190500">
                <a:tc>
                  <a:txBody>
                    <a:bodyPr/>
                    <a:lstStyle/>
                    <a:p>
                      <a:pPr algn="l" fontAlgn="b"/>
                      <a:r>
                        <a:rPr lang="en-US" sz="1100" u="none" strike="noStrike">
                          <a:effectLst/>
                        </a:rPr>
                        <a:t>intermediate waypoint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16.1204N, 133.4521E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8536046"/>
                  </a:ext>
                </a:extLst>
              </a:tr>
            </a:tbl>
          </a:graphicData>
        </a:graphic>
      </p:graphicFrame>
    </p:spTree>
    <p:extLst>
      <p:ext uri="{BB962C8B-B14F-4D97-AF65-F5344CB8AC3E}">
        <p14:creationId xmlns:p14="http://schemas.microsoft.com/office/powerpoint/2010/main" val="215199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77E73C-D6CF-8DF6-A03C-62069997C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960" y="0"/>
            <a:ext cx="6712040" cy="6846090"/>
          </a:xfrm>
          <a:prstGeom prst="rect">
            <a:avLst/>
          </a:prstGeom>
        </p:spPr>
      </p:pic>
      <p:sp>
        <p:nvSpPr>
          <p:cNvPr id="8" name="TextBox 7">
            <a:extLst>
              <a:ext uri="{FF2B5EF4-FFF2-40B4-BE49-F238E27FC236}">
                <a16:creationId xmlns:a16="http://schemas.microsoft.com/office/drawing/2014/main" id="{03A2C11E-7E81-FE23-4C2D-5D507E6E7830}"/>
              </a:ext>
            </a:extLst>
          </p:cNvPr>
          <p:cNvSpPr txBox="1"/>
          <p:nvPr/>
        </p:nvSpPr>
        <p:spPr>
          <a:xfrm>
            <a:off x="5456974" y="5481706"/>
            <a:ext cx="1278050" cy="261610"/>
          </a:xfrm>
          <a:prstGeom prst="rect">
            <a:avLst/>
          </a:prstGeom>
          <a:noFill/>
        </p:spPr>
        <p:txBody>
          <a:bodyPr wrap="square" rtlCol="0">
            <a:spAutoFit/>
          </a:bodyPr>
          <a:lstStyle/>
          <a:p>
            <a:r>
              <a:rPr lang="en-US" sz="1100" dirty="0">
                <a:solidFill>
                  <a:schemeClr val="bg1"/>
                </a:solidFill>
              </a:rPr>
              <a:t>Wind Direction</a:t>
            </a:r>
          </a:p>
        </p:txBody>
      </p:sp>
      <p:sp>
        <p:nvSpPr>
          <p:cNvPr id="9" name="Arrow: Right 8">
            <a:extLst>
              <a:ext uri="{FF2B5EF4-FFF2-40B4-BE49-F238E27FC236}">
                <a16:creationId xmlns:a16="http://schemas.microsoft.com/office/drawing/2014/main" id="{BCD00E3A-2750-A2EB-285D-7F763B240E63}"/>
              </a:ext>
            </a:extLst>
          </p:cNvPr>
          <p:cNvSpPr/>
          <p:nvPr/>
        </p:nvSpPr>
        <p:spPr>
          <a:xfrm rot="21120000">
            <a:off x="5748441" y="5781587"/>
            <a:ext cx="568208" cy="260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5F89C2B-ECBB-2AAF-09BA-9041D5FC58B8}"/>
              </a:ext>
            </a:extLst>
          </p:cNvPr>
          <p:cNvSpPr txBox="1"/>
          <p:nvPr/>
        </p:nvSpPr>
        <p:spPr>
          <a:xfrm>
            <a:off x="10250886" y="536841"/>
            <a:ext cx="517236" cy="261610"/>
          </a:xfrm>
          <a:prstGeom prst="rect">
            <a:avLst/>
          </a:prstGeom>
          <a:noFill/>
        </p:spPr>
        <p:txBody>
          <a:bodyPr wrap="square" rtlCol="0">
            <a:spAutoFit/>
          </a:bodyPr>
          <a:lstStyle/>
          <a:p>
            <a:r>
              <a:rPr lang="en-US" sz="1100" dirty="0">
                <a:solidFill>
                  <a:schemeClr val="bg2"/>
                </a:solidFill>
              </a:rPr>
              <a:t>P29</a:t>
            </a:r>
          </a:p>
        </p:txBody>
      </p:sp>
      <p:graphicFrame>
        <p:nvGraphicFramePr>
          <p:cNvPr id="2" name="Table 1">
            <a:extLst>
              <a:ext uri="{FF2B5EF4-FFF2-40B4-BE49-F238E27FC236}">
                <a16:creationId xmlns:a16="http://schemas.microsoft.com/office/drawing/2014/main" id="{20518B7F-E7A3-E4E3-2B23-9B3F9705590C}"/>
              </a:ext>
            </a:extLst>
          </p:cNvPr>
          <p:cNvGraphicFramePr>
            <a:graphicFrameLocks noGrp="1"/>
          </p:cNvGraphicFramePr>
          <p:nvPr>
            <p:extLst>
              <p:ext uri="{D42A27DB-BD31-4B8C-83A1-F6EECF244321}">
                <p14:modId xmlns:p14="http://schemas.microsoft.com/office/powerpoint/2010/main" val="335673769"/>
              </p:ext>
            </p:extLst>
          </p:nvPr>
        </p:nvGraphicFramePr>
        <p:xfrm>
          <a:off x="1153863" y="5171816"/>
          <a:ext cx="3111500" cy="1143000"/>
        </p:xfrm>
        <a:graphic>
          <a:graphicData uri="http://schemas.openxmlformats.org/drawingml/2006/table">
            <a:tbl>
              <a:tblPr>
                <a:tableStyleId>{5C22544A-7EE6-4342-B048-85BDC9FD1C3A}</a:tableStyleId>
              </a:tblPr>
              <a:tblGrid>
                <a:gridCol w="3111500">
                  <a:extLst>
                    <a:ext uri="{9D8B030D-6E8A-4147-A177-3AD203B41FA5}">
                      <a16:colId xmlns:a16="http://schemas.microsoft.com/office/drawing/2014/main" val="3170446499"/>
                    </a:ext>
                  </a:extLst>
                </a:gridCol>
              </a:tblGrid>
              <a:tr h="190500">
                <a:tc>
                  <a:txBody>
                    <a:bodyPr/>
                    <a:lstStyle/>
                    <a:p>
                      <a:pPr algn="l" fontAlgn="b"/>
                      <a:r>
                        <a:rPr lang="en-US" sz="1100" b="1" u="none" strike="noStrike" dirty="0">
                          <a:effectLst/>
                        </a:rPr>
                        <a:t>LEGEND:</a:t>
                      </a:r>
                    </a:p>
                  </a:txBody>
                  <a:tcPr marL="9525" marR="9525" marT="9525" marB="0" anchor="b"/>
                </a:tc>
                <a:extLst>
                  <a:ext uri="{0D108BD9-81ED-4DB2-BD59-A6C34878D82A}">
                    <a16:rowId xmlns:a16="http://schemas.microsoft.com/office/drawing/2014/main" val="4172386638"/>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FF0000"/>
                          </a:highlight>
                        </a:rPr>
                        <a:t>Nominal Track (IMMC Calculated)</a:t>
                      </a:r>
                      <a:endParaRPr lang="en-US" sz="1100" b="0" i="0" u="none" strike="noStrike" dirty="0">
                        <a:solidFill>
                          <a:srgbClr val="FF0000"/>
                        </a:solidFill>
                        <a:effectLst/>
                        <a:highlight>
                          <a:srgbClr val="FF0000"/>
                        </a:highlight>
                        <a:latin typeface="Calibri" panose="020F0502020204030204" pitchFamily="34" charset="0"/>
                      </a:endParaRPr>
                    </a:p>
                  </a:txBody>
                  <a:tcPr marL="9525" marR="9525" marT="9525" marB="0" anchor="b"/>
                </a:tc>
                <a:extLst>
                  <a:ext uri="{0D108BD9-81ED-4DB2-BD59-A6C34878D82A}">
                    <a16:rowId xmlns:a16="http://schemas.microsoft.com/office/drawing/2014/main" val="2923436449"/>
                  </a:ext>
                </a:extLst>
              </a:tr>
              <a:tr h="190500">
                <a:tc>
                  <a:txBody>
                    <a:bodyPr/>
                    <a:lstStyle/>
                    <a:p>
                      <a:pPr algn="l" fontAlgn="b"/>
                      <a:r>
                        <a:rPr lang="en-US" sz="1100" u="none" strike="noStrike" dirty="0">
                          <a:effectLst/>
                          <a:highlight>
                            <a:srgbClr val="FF00FF"/>
                          </a:highlight>
                        </a:rPr>
                        <a:t>Start Position</a:t>
                      </a:r>
                      <a:endParaRPr lang="en-US" sz="1100" b="0" i="0" u="none" strike="noStrike" dirty="0">
                        <a:solidFill>
                          <a:srgbClr val="FF66FF"/>
                        </a:solidFill>
                        <a:effectLst/>
                        <a:highlight>
                          <a:srgbClr val="FF00FF"/>
                        </a:highlight>
                        <a:latin typeface="Calibri" panose="020F0502020204030204" pitchFamily="34" charset="0"/>
                      </a:endParaRPr>
                    </a:p>
                  </a:txBody>
                  <a:tcPr marL="9525" marR="9525" marT="9525" marB="0" anchor="b"/>
                </a:tc>
                <a:extLst>
                  <a:ext uri="{0D108BD9-81ED-4DB2-BD59-A6C34878D82A}">
                    <a16:rowId xmlns:a16="http://schemas.microsoft.com/office/drawing/2014/main" val="1254897911"/>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FF00FF"/>
                          </a:highlight>
                        </a:rPr>
                        <a:t>Turn Flightpath</a:t>
                      </a:r>
                      <a:endParaRPr lang="en-US" sz="1100" b="0" i="0" u="none" strike="noStrike" dirty="0">
                        <a:solidFill>
                          <a:srgbClr val="7030A0"/>
                        </a:solidFill>
                        <a:effectLst/>
                        <a:highlight>
                          <a:srgbClr val="FF00FF"/>
                        </a:highlight>
                        <a:latin typeface="Calibri" panose="020F0502020204030204" pitchFamily="34" charset="0"/>
                      </a:endParaRPr>
                    </a:p>
                  </a:txBody>
                  <a:tcPr marL="9525" marR="9525" marT="9525" marB="0" anchor="b"/>
                </a:tc>
                <a:extLst>
                  <a:ext uri="{0D108BD9-81ED-4DB2-BD59-A6C34878D82A}">
                    <a16:rowId xmlns:a16="http://schemas.microsoft.com/office/drawing/2014/main" val="1671945950"/>
                  </a:ext>
                </a:extLst>
              </a:tr>
              <a:tr h="190500">
                <a:tc>
                  <a:txBody>
                    <a:bodyPr/>
                    <a:lstStyle/>
                    <a:p>
                      <a:pPr algn="l" fontAlgn="b"/>
                      <a:r>
                        <a:rPr lang="en-US" sz="1100" u="none" strike="noStrike" dirty="0">
                          <a:effectLst/>
                          <a:highlight>
                            <a:srgbClr val="00FF00"/>
                          </a:highlight>
                        </a:rPr>
                        <a:t>Intermediate Waypoint</a:t>
                      </a:r>
                      <a:endParaRPr lang="en-US" sz="1100" b="0" i="0" u="none" strike="noStrike" dirty="0">
                        <a:solidFill>
                          <a:srgbClr val="00B05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1194147614"/>
                  </a:ext>
                </a:extLst>
              </a:tr>
              <a:tr h="190500">
                <a:tc>
                  <a:txBody>
                    <a:bodyPr/>
                    <a:lstStyle/>
                    <a:p>
                      <a:pPr algn="l" fontAlgn="b"/>
                      <a:r>
                        <a:rPr lang="en-US" sz="1100" u="none" strike="noStrike" dirty="0">
                          <a:effectLst/>
                          <a:highlight>
                            <a:srgbClr val="00FF00"/>
                          </a:highlight>
                        </a:rPr>
                        <a:t>Final Track (no wind)</a:t>
                      </a:r>
                      <a:endParaRPr lang="en-US" sz="1100" b="0" i="0" u="none" strike="noStrike" dirty="0">
                        <a:solidFill>
                          <a:srgbClr val="00B05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2987288721"/>
                  </a:ext>
                </a:extLst>
              </a:tr>
            </a:tbl>
          </a:graphicData>
        </a:graphic>
      </p:graphicFrame>
      <p:graphicFrame>
        <p:nvGraphicFramePr>
          <p:cNvPr id="11" name="Table 10">
            <a:extLst>
              <a:ext uri="{FF2B5EF4-FFF2-40B4-BE49-F238E27FC236}">
                <a16:creationId xmlns:a16="http://schemas.microsoft.com/office/drawing/2014/main" id="{D99484C4-B532-76CB-FD75-B3923AF74B37}"/>
              </a:ext>
            </a:extLst>
          </p:cNvPr>
          <p:cNvGraphicFramePr>
            <a:graphicFrameLocks noGrp="1"/>
          </p:cNvGraphicFramePr>
          <p:nvPr>
            <p:extLst>
              <p:ext uri="{D42A27DB-BD31-4B8C-83A1-F6EECF244321}">
                <p14:modId xmlns:p14="http://schemas.microsoft.com/office/powerpoint/2010/main" val="3289912848"/>
              </p:ext>
            </p:extLst>
          </p:nvPr>
        </p:nvGraphicFramePr>
        <p:xfrm>
          <a:off x="372813" y="943692"/>
          <a:ext cx="4673600" cy="4000500"/>
        </p:xfrm>
        <a:graphic>
          <a:graphicData uri="http://schemas.openxmlformats.org/drawingml/2006/table">
            <a:tbl>
              <a:tblPr>
                <a:tableStyleId>{5C22544A-7EE6-4342-B048-85BDC9FD1C3A}</a:tableStyleId>
              </a:tblPr>
              <a:tblGrid>
                <a:gridCol w="3073400">
                  <a:extLst>
                    <a:ext uri="{9D8B030D-6E8A-4147-A177-3AD203B41FA5}">
                      <a16:colId xmlns:a16="http://schemas.microsoft.com/office/drawing/2014/main" val="2845996142"/>
                    </a:ext>
                  </a:extLst>
                </a:gridCol>
                <a:gridCol w="1600200">
                  <a:extLst>
                    <a:ext uri="{9D8B030D-6E8A-4147-A177-3AD203B41FA5}">
                      <a16:colId xmlns:a16="http://schemas.microsoft.com/office/drawing/2014/main" val="3453016083"/>
                    </a:ext>
                  </a:extLst>
                </a:gridCol>
              </a:tblGrid>
              <a:tr h="190500">
                <a:tc>
                  <a:txBody>
                    <a:bodyPr/>
                    <a:lstStyle/>
                    <a:p>
                      <a:pPr algn="l" fontAlgn="b"/>
                      <a:r>
                        <a:rPr lang="en-US" sz="1100" u="none" strike="noStrike" dirty="0">
                          <a:effectLst/>
                        </a:rPr>
                        <a:t>The UA's current position is: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16.12N, 133.07E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675668"/>
                  </a:ext>
                </a:extLst>
              </a:tr>
              <a:tr h="190500">
                <a:tc>
                  <a:txBody>
                    <a:bodyPr/>
                    <a:lstStyle/>
                    <a:p>
                      <a:pPr algn="l" fontAlgn="b"/>
                      <a:r>
                        <a:rPr lang="en-US" sz="1100" u="none" strike="noStrike" dirty="0">
                          <a:effectLst/>
                        </a:rPr>
                        <a:t>The desired waypoint position is: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16.47N, 133.2E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9288060"/>
                  </a:ext>
                </a:extLst>
              </a:tr>
              <a:tr h="190500">
                <a:tc>
                  <a:txBody>
                    <a:bodyPr/>
                    <a:lstStyle/>
                    <a:p>
                      <a:pPr algn="l" fontAlgn="b"/>
                      <a:r>
                        <a:rPr lang="en-US" sz="1100" u="none" strike="noStrike">
                          <a:effectLst/>
                        </a:rPr>
                        <a:t>Winds are currently: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262 deg at 43 knots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0050437"/>
                  </a:ext>
                </a:extLst>
              </a:tr>
              <a:tr h="190500">
                <a:tc>
                  <a:txBody>
                    <a:bodyPr/>
                    <a:lstStyle/>
                    <a:p>
                      <a:pPr algn="l" fontAlgn="b"/>
                      <a:r>
                        <a:rPr lang="en-US" sz="1100" u="none" strike="noStrike">
                          <a:effectLst/>
                        </a:rPr>
                        <a:t>TAS at start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300 knots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0754088"/>
                  </a:ext>
                </a:extLst>
              </a:tr>
              <a:tr h="190500">
                <a:tc>
                  <a:txBody>
                    <a:bodyPr/>
                    <a:lstStyle/>
                    <a:p>
                      <a:pPr algn="l" fontAlgn="b"/>
                      <a:r>
                        <a:rPr lang="en-US" sz="1100" u="none" strike="noStrike">
                          <a:effectLst/>
                        </a:rPr>
                        <a:t>Heading at start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194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7355541"/>
                  </a:ext>
                </a:extLst>
              </a:tr>
              <a:tr h="190500">
                <a:tc>
                  <a:txBody>
                    <a:bodyPr/>
                    <a:lstStyle/>
                    <a:p>
                      <a:pPr algn="l" fontAlgn="b"/>
                      <a:r>
                        <a:rPr lang="en-US" sz="1100" u="none" strike="noStrike">
                          <a:effectLst/>
                        </a:rPr>
                        <a:t>At it's current altitude, the UA will turn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 deg/sec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563997"/>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5063041"/>
                  </a:ext>
                </a:extLst>
              </a:tr>
              <a:tr h="190500">
                <a:tc>
                  <a:txBody>
                    <a:bodyPr/>
                    <a:lstStyle/>
                    <a:p>
                      <a:pPr algn="l" fontAlgn="b"/>
                      <a:r>
                        <a:rPr lang="en-US" sz="1100" u="none" strike="noStrike">
                          <a:effectLst/>
                        </a:rPr>
                        <a:t>At start position, wind-corrected azimuth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012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686572"/>
                  </a:ext>
                </a:extLst>
              </a:tr>
              <a:tr h="190500">
                <a:tc>
                  <a:txBody>
                    <a:bodyPr/>
                    <a:lstStyle/>
                    <a:p>
                      <a:pPr algn="l" fontAlgn="b"/>
                      <a:r>
                        <a:rPr lang="en-US" sz="1100" u="none" strike="noStrike">
                          <a:effectLst/>
                        </a:rPr>
                        <a:t>Right turn magnitude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177 degrees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019611"/>
                  </a:ext>
                </a:extLst>
              </a:tr>
              <a:tr h="190500">
                <a:tc>
                  <a:txBody>
                    <a:bodyPr/>
                    <a:lstStyle/>
                    <a:p>
                      <a:pPr algn="l" fontAlgn="b"/>
                      <a:r>
                        <a:rPr lang="en-US" sz="1100" u="none" strike="noStrike">
                          <a:effectLst/>
                        </a:rPr>
                        <a:t>Left turn magnitude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183 degrees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026492"/>
                  </a:ext>
                </a:extLst>
              </a:tr>
              <a:tr h="190500">
                <a:tc>
                  <a:txBody>
                    <a:bodyPr/>
                    <a:lstStyle/>
                    <a:p>
                      <a:pPr algn="l" fontAlgn="b"/>
                      <a:r>
                        <a:rPr lang="en-US" sz="1100" u="none" strike="noStrike">
                          <a:effectLst/>
                        </a:rPr>
                        <a:t>Shorter direction of turn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RIGHT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6445942"/>
                  </a:ext>
                </a:extLst>
              </a:tr>
              <a:tr h="190500">
                <a:tc>
                  <a:txBody>
                    <a:bodyPr/>
                    <a:lstStyle/>
                    <a:p>
                      <a:pPr algn="l" fontAlgn="b"/>
                      <a:r>
                        <a:rPr lang="en-US" sz="1100" u="none" strike="noStrike">
                          <a:effectLst/>
                        </a:rPr>
                        <a:t>The turn should take roughly: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95.7 sec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750598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7184019"/>
                  </a:ext>
                </a:extLst>
              </a:tr>
              <a:tr h="190500">
                <a:tc>
                  <a:txBody>
                    <a:bodyPr/>
                    <a:lstStyle/>
                    <a:p>
                      <a:pPr algn="l" fontAlgn="b"/>
                      <a:r>
                        <a:rPr lang="en-US" sz="1100" u="none" strike="noStrike">
                          <a:effectLst/>
                        </a:rPr>
                        <a:t>At completion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526290"/>
                  </a:ext>
                </a:extLst>
              </a:tr>
              <a:tr h="190500">
                <a:tc>
                  <a:txBody>
                    <a:bodyPr/>
                    <a:lstStyle/>
                    <a:p>
                      <a:pPr algn="l" fontAlgn="b"/>
                      <a:r>
                        <a:rPr lang="en-US" sz="1100" u="none" strike="noStrike">
                          <a:effectLst/>
                        </a:rPr>
                        <a:t>Elapsed time: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104.2 seconds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5850298"/>
                  </a:ext>
                </a:extLst>
              </a:tr>
              <a:tr h="190500">
                <a:tc>
                  <a:txBody>
                    <a:bodyPr/>
                    <a:lstStyle/>
                    <a:p>
                      <a:pPr algn="l" fontAlgn="b"/>
                      <a:r>
                        <a:rPr lang="en-US" sz="1100" u="none" strike="noStrike">
                          <a:effectLst/>
                        </a:rPr>
                        <a:t>Elapsed iterations: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10,420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7533114"/>
                  </a:ext>
                </a:extLst>
              </a:tr>
              <a:tr h="190500">
                <a:tc>
                  <a:txBody>
                    <a:bodyPr/>
                    <a:lstStyle/>
                    <a:p>
                      <a:pPr algn="l" fontAlgn="b"/>
                      <a:r>
                        <a:rPr lang="en-US" sz="1100" u="none" strike="noStrike">
                          <a:effectLst/>
                        </a:rPr>
                        <a:t>UA lateral displacement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3.1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2610704"/>
                  </a:ext>
                </a:extLst>
              </a:tr>
              <a:tr h="190500">
                <a:tc>
                  <a:txBody>
                    <a:bodyPr/>
                    <a:lstStyle/>
                    <a:p>
                      <a:pPr algn="l" fontAlgn="b"/>
                      <a:r>
                        <a:rPr lang="en-US" sz="1100" u="none" strike="noStrike">
                          <a:effectLst/>
                        </a:rPr>
                        <a:t>UA longitudinal displacement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-11.2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4495557"/>
                  </a:ext>
                </a:extLst>
              </a:tr>
              <a:tr h="190500">
                <a:tc>
                  <a:txBody>
                    <a:bodyPr/>
                    <a:lstStyle/>
                    <a:p>
                      <a:pPr algn="l" fontAlgn="b"/>
                      <a:r>
                        <a:rPr lang="en-US" sz="1100" u="none" strike="noStrike">
                          <a:effectLst/>
                        </a:rPr>
                        <a:t>UA heading at conclusion of turn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027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8454507"/>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2763426"/>
                  </a:ext>
                </a:extLst>
              </a:tr>
              <a:tr h="190500">
                <a:tc>
                  <a:txBody>
                    <a:bodyPr/>
                    <a:lstStyle/>
                    <a:p>
                      <a:pPr algn="l" fontAlgn="b"/>
                      <a:r>
                        <a:rPr lang="en-US" sz="1100" u="none" strike="noStrike">
                          <a:effectLst/>
                        </a:rPr>
                        <a:t>intermediate waypoint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16.149N, 132.967E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7665863"/>
                  </a:ext>
                </a:extLst>
              </a:tr>
            </a:tbl>
          </a:graphicData>
        </a:graphic>
      </p:graphicFrame>
      <p:sp>
        <p:nvSpPr>
          <p:cNvPr id="12" name="TextBox 11">
            <a:extLst>
              <a:ext uri="{FF2B5EF4-FFF2-40B4-BE49-F238E27FC236}">
                <a16:creationId xmlns:a16="http://schemas.microsoft.com/office/drawing/2014/main" id="{29D07848-CE47-E8DD-440C-1A9FBD025104}"/>
              </a:ext>
            </a:extLst>
          </p:cNvPr>
          <p:cNvSpPr txBox="1"/>
          <p:nvPr/>
        </p:nvSpPr>
        <p:spPr>
          <a:xfrm>
            <a:off x="701148" y="6535983"/>
            <a:ext cx="5031904" cy="276999"/>
          </a:xfrm>
          <a:prstGeom prst="rect">
            <a:avLst/>
          </a:prstGeom>
          <a:noFill/>
        </p:spPr>
        <p:txBody>
          <a:bodyPr wrap="square" rtlCol="0">
            <a:spAutoFit/>
          </a:bodyPr>
          <a:lstStyle/>
          <a:p>
            <a:r>
              <a:rPr lang="en-US" sz="1200" dirty="0">
                <a:solidFill>
                  <a:schemeClr val="bg1"/>
                </a:solidFill>
              </a:rPr>
              <a:t>NOTE: Red borders represent boundaries of randomly generated positions</a:t>
            </a:r>
          </a:p>
        </p:txBody>
      </p:sp>
      <p:sp>
        <p:nvSpPr>
          <p:cNvPr id="13" name="TextBox 12">
            <a:extLst>
              <a:ext uri="{FF2B5EF4-FFF2-40B4-BE49-F238E27FC236}">
                <a16:creationId xmlns:a16="http://schemas.microsoft.com/office/drawing/2014/main" id="{4772CFB4-A74A-492A-49D0-C02F8E6330C8}"/>
              </a:ext>
            </a:extLst>
          </p:cNvPr>
          <p:cNvSpPr txBox="1"/>
          <p:nvPr/>
        </p:nvSpPr>
        <p:spPr>
          <a:xfrm>
            <a:off x="1423878" y="254403"/>
            <a:ext cx="5031904" cy="461665"/>
          </a:xfrm>
          <a:prstGeom prst="rect">
            <a:avLst/>
          </a:prstGeom>
          <a:noFill/>
        </p:spPr>
        <p:txBody>
          <a:bodyPr wrap="square" rtlCol="0">
            <a:spAutoFit/>
          </a:bodyPr>
          <a:lstStyle/>
          <a:p>
            <a:r>
              <a:rPr lang="en-US" sz="2400" dirty="0">
                <a:solidFill>
                  <a:schemeClr val="bg1"/>
                </a:solidFill>
              </a:rPr>
              <a:t>Long turn example: </a:t>
            </a:r>
          </a:p>
        </p:txBody>
      </p:sp>
    </p:spTree>
    <p:extLst>
      <p:ext uri="{BB962C8B-B14F-4D97-AF65-F5344CB8AC3E}">
        <p14:creationId xmlns:p14="http://schemas.microsoft.com/office/powerpoint/2010/main" val="291283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AF33F-4685-610B-1159-FB1758347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42" y="0"/>
            <a:ext cx="8596057" cy="6858000"/>
          </a:xfrm>
          <a:prstGeom prst="rect">
            <a:avLst/>
          </a:prstGeom>
        </p:spPr>
      </p:pic>
      <p:sp>
        <p:nvSpPr>
          <p:cNvPr id="8" name="TextBox 7">
            <a:extLst>
              <a:ext uri="{FF2B5EF4-FFF2-40B4-BE49-F238E27FC236}">
                <a16:creationId xmlns:a16="http://schemas.microsoft.com/office/drawing/2014/main" id="{03A2C11E-7E81-FE23-4C2D-5D507E6E7830}"/>
              </a:ext>
            </a:extLst>
          </p:cNvPr>
          <p:cNvSpPr txBox="1"/>
          <p:nvPr/>
        </p:nvSpPr>
        <p:spPr>
          <a:xfrm>
            <a:off x="10358158" y="1037722"/>
            <a:ext cx="1278050" cy="261610"/>
          </a:xfrm>
          <a:prstGeom prst="rect">
            <a:avLst/>
          </a:prstGeom>
          <a:noFill/>
        </p:spPr>
        <p:txBody>
          <a:bodyPr wrap="square" rtlCol="0">
            <a:spAutoFit/>
          </a:bodyPr>
          <a:lstStyle/>
          <a:p>
            <a:r>
              <a:rPr lang="en-US" sz="1100" dirty="0">
                <a:solidFill>
                  <a:schemeClr val="bg1"/>
                </a:solidFill>
              </a:rPr>
              <a:t>Wind Direction</a:t>
            </a:r>
          </a:p>
        </p:txBody>
      </p:sp>
      <p:sp>
        <p:nvSpPr>
          <p:cNvPr id="9" name="Arrow: Right 8">
            <a:extLst>
              <a:ext uri="{FF2B5EF4-FFF2-40B4-BE49-F238E27FC236}">
                <a16:creationId xmlns:a16="http://schemas.microsoft.com/office/drawing/2014/main" id="{BCD00E3A-2750-A2EB-285D-7F763B240E63}"/>
              </a:ext>
            </a:extLst>
          </p:cNvPr>
          <p:cNvSpPr/>
          <p:nvPr/>
        </p:nvSpPr>
        <p:spPr>
          <a:xfrm rot="9660000">
            <a:off x="10320545" y="1319315"/>
            <a:ext cx="568208" cy="260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5F89C2B-ECBB-2AAF-09BA-9041D5FC58B8}"/>
              </a:ext>
            </a:extLst>
          </p:cNvPr>
          <p:cNvSpPr txBox="1"/>
          <p:nvPr/>
        </p:nvSpPr>
        <p:spPr>
          <a:xfrm>
            <a:off x="5198356" y="2598249"/>
            <a:ext cx="517236" cy="261610"/>
          </a:xfrm>
          <a:prstGeom prst="rect">
            <a:avLst/>
          </a:prstGeom>
          <a:noFill/>
        </p:spPr>
        <p:txBody>
          <a:bodyPr wrap="square" rtlCol="0">
            <a:spAutoFit/>
          </a:bodyPr>
          <a:lstStyle/>
          <a:p>
            <a:r>
              <a:rPr lang="en-US" sz="1100" dirty="0">
                <a:solidFill>
                  <a:schemeClr val="bg2"/>
                </a:solidFill>
              </a:rPr>
              <a:t>P29</a:t>
            </a:r>
          </a:p>
        </p:txBody>
      </p:sp>
      <p:sp>
        <p:nvSpPr>
          <p:cNvPr id="12" name="TextBox 11">
            <a:extLst>
              <a:ext uri="{FF2B5EF4-FFF2-40B4-BE49-F238E27FC236}">
                <a16:creationId xmlns:a16="http://schemas.microsoft.com/office/drawing/2014/main" id="{29D07848-CE47-E8DD-440C-1A9FBD025104}"/>
              </a:ext>
            </a:extLst>
          </p:cNvPr>
          <p:cNvSpPr txBox="1"/>
          <p:nvPr/>
        </p:nvSpPr>
        <p:spPr>
          <a:xfrm>
            <a:off x="138176" y="6269152"/>
            <a:ext cx="5031904" cy="461665"/>
          </a:xfrm>
          <a:prstGeom prst="rect">
            <a:avLst/>
          </a:prstGeom>
          <a:noFill/>
        </p:spPr>
        <p:txBody>
          <a:bodyPr wrap="square" rtlCol="0">
            <a:spAutoFit/>
          </a:bodyPr>
          <a:lstStyle/>
          <a:p>
            <a:r>
              <a:rPr lang="en-US" sz="1200" dirty="0">
                <a:solidFill>
                  <a:schemeClr val="bg1"/>
                </a:solidFill>
              </a:rPr>
              <a:t>NOTE: Red borders represent boundaries of </a:t>
            </a:r>
          </a:p>
          <a:p>
            <a:r>
              <a:rPr lang="en-US" sz="1200" dirty="0">
                <a:solidFill>
                  <a:schemeClr val="bg1"/>
                </a:solidFill>
              </a:rPr>
              <a:t>randomly generated positions</a:t>
            </a:r>
          </a:p>
        </p:txBody>
      </p:sp>
      <p:sp>
        <p:nvSpPr>
          <p:cNvPr id="13" name="TextBox 12">
            <a:extLst>
              <a:ext uri="{FF2B5EF4-FFF2-40B4-BE49-F238E27FC236}">
                <a16:creationId xmlns:a16="http://schemas.microsoft.com/office/drawing/2014/main" id="{4772CFB4-A74A-492A-49D0-C02F8E6330C8}"/>
              </a:ext>
            </a:extLst>
          </p:cNvPr>
          <p:cNvSpPr txBox="1"/>
          <p:nvPr/>
        </p:nvSpPr>
        <p:spPr>
          <a:xfrm>
            <a:off x="290022" y="75176"/>
            <a:ext cx="5031904" cy="461665"/>
          </a:xfrm>
          <a:prstGeom prst="rect">
            <a:avLst/>
          </a:prstGeom>
          <a:noFill/>
        </p:spPr>
        <p:txBody>
          <a:bodyPr wrap="square" rtlCol="0">
            <a:spAutoFit/>
          </a:bodyPr>
          <a:lstStyle/>
          <a:p>
            <a:r>
              <a:rPr lang="en-US" sz="2400" dirty="0">
                <a:solidFill>
                  <a:schemeClr val="bg1"/>
                </a:solidFill>
              </a:rPr>
              <a:t>Short distance example: </a:t>
            </a:r>
          </a:p>
        </p:txBody>
      </p:sp>
      <p:graphicFrame>
        <p:nvGraphicFramePr>
          <p:cNvPr id="6" name="Table 5">
            <a:extLst>
              <a:ext uri="{FF2B5EF4-FFF2-40B4-BE49-F238E27FC236}">
                <a16:creationId xmlns:a16="http://schemas.microsoft.com/office/drawing/2014/main" id="{350CD6B6-A4EE-A522-0461-755A08D9B9B1}"/>
              </a:ext>
            </a:extLst>
          </p:cNvPr>
          <p:cNvGraphicFramePr>
            <a:graphicFrameLocks noGrp="1"/>
          </p:cNvGraphicFramePr>
          <p:nvPr>
            <p:extLst>
              <p:ext uri="{D42A27DB-BD31-4B8C-83A1-F6EECF244321}">
                <p14:modId xmlns:p14="http://schemas.microsoft.com/office/powerpoint/2010/main" val="1718539372"/>
              </p:ext>
            </p:extLst>
          </p:nvPr>
        </p:nvGraphicFramePr>
        <p:xfrm>
          <a:off x="138176" y="779278"/>
          <a:ext cx="4673600" cy="4000500"/>
        </p:xfrm>
        <a:graphic>
          <a:graphicData uri="http://schemas.openxmlformats.org/drawingml/2006/table">
            <a:tbl>
              <a:tblPr>
                <a:tableStyleId>{5C22544A-7EE6-4342-B048-85BDC9FD1C3A}</a:tableStyleId>
              </a:tblPr>
              <a:tblGrid>
                <a:gridCol w="3073400">
                  <a:extLst>
                    <a:ext uri="{9D8B030D-6E8A-4147-A177-3AD203B41FA5}">
                      <a16:colId xmlns:a16="http://schemas.microsoft.com/office/drawing/2014/main" val="3824498701"/>
                    </a:ext>
                  </a:extLst>
                </a:gridCol>
                <a:gridCol w="1600200">
                  <a:extLst>
                    <a:ext uri="{9D8B030D-6E8A-4147-A177-3AD203B41FA5}">
                      <a16:colId xmlns:a16="http://schemas.microsoft.com/office/drawing/2014/main" val="1819963555"/>
                    </a:ext>
                  </a:extLst>
                </a:gridCol>
              </a:tblGrid>
              <a:tr h="190500">
                <a:tc>
                  <a:txBody>
                    <a:bodyPr/>
                    <a:lstStyle/>
                    <a:p>
                      <a:pPr algn="l" fontAlgn="b"/>
                      <a:r>
                        <a:rPr lang="en-US" sz="1100" u="none" strike="noStrike">
                          <a:effectLst/>
                        </a:rPr>
                        <a:t>The UA's current position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16.06N, 133.09E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6170371"/>
                  </a:ext>
                </a:extLst>
              </a:tr>
              <a:tr h="190500">
                <a:tc>
                  <a:txBody>
                    <a:bodyPr/>
                    <a:lstStyle/>
                    <a:p>
                      <a:pPr algn="l" fontAlgn="b"/>
                      <a:r>
                        <a:rPr lang="en-US" sz="1100" u="none" strike="noStrike">
                          <a:effectLst/>
                        </a:rPr>
                        <a:t>The desired waypoint position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16.1N, 133.06E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4195951"/>
                  </a:ext>
                </a:extLst>
              </a:tr>
              <a:tr h="190500">
                <a:tc>
                  <a:txBody>
                    <a:bodyPr/>
                    <a:lstStyle/>
                    <a:p>
                      <a:pPr algn="l" fontAlgn="b"/>
                      <a:r>
                        <a:rPr lang="en-US" sz="1100" u="none" strike="noStrike">
                          <a:effectLst/>
                        </a:rPr>
                        <a:t>Winds are currently: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071 deg at 42 knots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3002088"/>
                  </a:ext>
                </a:extLst>
              </a:tr>
              <a:tr h="190500">
                <a:tc>
                  <a:txBody>
                    <a:bodyPr/>
                    <a:lstStyle/>
                    <a:p>
                      <a:pPr algn="l" fontAlgn="b"/>
                      <a:r>
                        <a:rPr lang="en-US" sz="1100" u="none" strike="noStrike">
                          <a:effectLst/>
                        </a:rPr>
                        <a:t>TAS at start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173 knots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9431625"/>
                  </a:ext>
                </a:extLst>
              </a:tr>
              <a:tr h="190500">
                <a:tc>
                  <a:txBody>
                    <a:bodyPr/>
                    <a:lstStyle/>
                    <a:p>
                      <a:pPr algn="l" fontAlgn="b"/>
                      <a:r>
                        <a:rPr lang="en-US" sz="1100" u="none" strike="noStrike">
                          <a:effectLst/>
                        </a:rPr>
                        <a:t>Heading at start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077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5055891"/>
                  </a:ext>
                </a:extLst>
              </a:tr>
              <a:tr h="190500">
                <a:tc>
                  <a:txBody>
                    <a:bodyPr/>
                    <a:lstStyle/>
                    <a:p>
                      <a:pPr algn="l" fontAlgn="b"/>
                      <a:r>
                        <a:rPr lang="en-US" sz="1100" u="none" strike="noStrike">
                          <a:effectLst/>
                        </a:rPr>
                        <a:t>At it's current altitude, the UA will turn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 deg/sec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54235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419665"/>
                  </a:ext>
                </a:extLst>
              </a:tr>
              <a:tr h="190500">
                <a:tc>
                  <a:txBody>
                    <a:bodyPr/>
                    <a:lstStyle/>
                    <a:p>
                      <a:pPr algn="l" fontAlgn="b"/>
                      <a:r>
                        <a:rPr lang="en-US" sz="1100" u="none" strike="noStrike">
                          <a:effectLst/>
                        </a:rPr>
                        <a:t>At start position, wind-corrected azimuth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331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5838245"/>
                  </a:ext>
                </a:extLst>
              </a:tr>
              <a:tr h="190500">
                <a:tc>
                  <a:txBody>
                    <a:bodyPr/>
                    <a:lstStyle/>
                    <a:p>
                      <a:pPr algn="l" fontAlgn="b"/>
                      <a:r>
                        <a:rPr lang="en-US" sz="1100" u="none" strike="noStrike">
                          <a:effectLst/>
                        </a:rPr>
                        <a:t>Right turn magnitude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255 degrees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0074024"/>
                  </a:ext>
                </a:extLst>
              </a:tr>
              <a:tr h="190500">
                <a:tc>
                  <a:txBody>
                    <a:bodyPr/>
                    <a:lstStyle/>
                    <a:p>
                      <a:pPr algn="l" fontAlgn="b"/>
                      <a:r>
                        <a:rPr lang="en-US" sz="1100" u="none" strike="noStrike">
                          <a:effectLst/>
                        </a:rPr>
                        <a:t>Left turn magnitude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105 degrees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46142"/>
                  </a:ext>
                </a:extLst>
              </a:tr>
              <a:tr h="190500">
                <a:tc>
                  <a:txBody>
                    <a:bodyPr/>
                    <a:lstStyle/>
                    <a:p>
                      <a:pPr algn="l" fontAlgn="b"/>
                      <a:r>
                        <a:rPr lang="en-US" sz="1100" u="none" strike="noStrike">
                          <a:effectLst/>
                        </a:rPr>
                        <a:t>Shorter direction of turn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LEFT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0942504"/>
                  </a:ext>
                </a:extLst>
              </a:tr>
              <a:tr h="190500">
                <a:tc>
                  <a:txBody>
                    <a:bodyPr/>
                    <a:lstStyle/>
                    <a:p>
                      <a:pPr algn="l" fontAlgn="b"/>
                      <a:r>
                        <a:rPr lang="en-US" sz="1100" u="none" strike="noStrike">
                          <a:effectLst/>
                        </a:rPr>
                        <a:t>The turn should take roughly: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71.7 sec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1974495"/>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8484698"/>
                  </a:ext>
                </a:extLst>
              </a:tr>
              <a:tr h="190500">
                <a:tc>
                  <a:txBody>
                    <a:bodyPr/>
                    <a:lstStyle/>
                    <a:p>
                      <a:pPr algn="l" fontAlgn="b"/>
                      <a:r>
                        <a:rPr lang="en-US" sz="1100" u="none" strike="noStrike">
                          <a:effectLst/>
                        </a:rPr>
                        <a:t>At completion of turn: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0192751"/>
                  </a:ext>
                </a:extLst>
              </a:tr>
              <a:tr h="190500">
                <a:tc>
                  <a:txBody>
                    <a:bodyPr/>
                    <a:lstStyle/>
                    <a:p>
                      <a:pPr algn="l" fontAlgn="b"/>
                      <a:r>
                        <a:rPr lang="en-US" sz="1100" u="none" strike="noStrike">
                          <a:effectLst/>
                        </a:rPr>
                        <a:t>Elapsed time: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145.1 seconds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243911"/>
                  </a:ext>
                </a:extLst>
              </a:tr>
              <a:tr h="190500">
                <a:tc>
                  <a:txBody>
                    <a:bodyPr/>
                    <a:lstStyle/>
                    <a:p>
                      <a:pPr algn="l" fontAlgn="b"/>
                      <a:r>
                        <a:rPr lang="en-US" sz="1100" u="none" strike="noStrike">
                          <a:effectLst/>
                        </a:rPr>
                        <a:t>Elapsed iterations: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14,510  (Wow!!)</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6010507"/>
                  </a:ext>
                </a:extLst>
              </a:tr>
              <a:tr h="190500">
                <a:tc>
                  <a:txBody>
                    <a:bodyPr/>
                    <a:lstStyle/>
                    <a:p>
                      <a:pPr algn="l" fontAlgn="b"/>
                      <a:r>
                        <a:rPr lang="en-US" sz="1100" u="none" strike="noStrike">
                          <a:effectLst/>
                        </a:rPr>
                        <a:t>UA lateral displacement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6.8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26622"/>
                  </a:ext>
                </a:extLst>
              </a:tr>
              <a:tr h="190500">
                <a:tc>
                  <a:txBody>
                    <a:bodyPr/>
                    <a:lstStyle/>
                    <a:p>
                      <a:pPr algn="l" fontAlgn="b"/>
                      <a:r>
                        <a:rPr lang="en-US" sz="1100" u="none" strike="noStrike">
                          <a:effectLst/>
                        </a:rPr>
                        <a:t>UA longitudinal displacement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-0.4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6351257"/>
                  </a:ext>
                </a:extLst>
              </a:tr>
              <a:tr h="190500">
                <a:tc>
                  <a:txBody>
                    <a:bodyPr/>
                    <a:lstStyle/>
                    <a:p>
                      <a:pPr algn="l" fontAlgn="b"/>
                      <a:r>
                        <a:rPr lang="en-US" sz="1100" u="none" strike="noStrike">
                          <a:effectLst/>
                        </a:rPr>
                        <a:t>UA heading at conclusion of turn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224 degrees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7196260"/>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1589469"/>
                  </a:ext>
                </a:extLst>
              </a:tr>
              <a:tr h="190500">
                <a:tc>
                  <a:txBody>
                    <a:bodyPr/>
                    <a:lstStyle/>
                    <a:p>
                      <a:pPr algn="l" fontAlgn="b"/>
                      <a:r>
                        <a:rPr lang="en-US" sz="1100" u="none" strike="noStrike">
                          <a:effectLst/>
                        </a:rPr>
                        <a:t>intermediate waypoint 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16.1225N, 133.0883E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320043"/>
                  </a:ext>
                </a:extLst>
              </a:tr>
            </a:tbl>
          </a:graphicData>
        </a:graphic>
      </p:graphicFrame>
      <p:graphicFrame>
        <p:nvGraphicFramePr>
          <p:cNvPr id="7" name="Table 6">
            <a:extLst>
              <a:ext uri="{FF2B5EF4-FFF2-40B4-BE49-F238E27FC236}">
                <a16:creationId xmlns:a16="http://schemas.microsoft.com/office/drawing/2014/main" id="{7E1CC974-352F-4310-6319-D3F2C70E2EDF}"/>
              </a:ext>
            </a:extLst>
          </p:cNvPr>
          <p:cNvGraphicFramePr>
            <a:graphicFrameLocks noGrp="1"/>
          </p:cNvGraphicFramePr>
          <p:nvPr>
            <p:extLst>
              <p:ext uri="{D42A27DB-BD31-4B8C-83A1-F6EECF244321}">
                <p14:modId xmlns:p14="http://schemas.microsoft.com/office/powerpoint/2010/main" val="3706788595"/>
              </p:ext>
            </p:extLst>
          </p:nvPr>
        </p:nvGraphicFramePr>
        <p:xfrm>
          <a:off x="290022" y="5022215"/>
          <a:ext cx="3111500" cy="1143000"/>
        </p:xfrm>
        <a:graphic>
          <a:graphicData uri="http://schemas.openxmlformats.org/drawingml/2006/table">
            <a:tbl>
              <a:tblPr>
                <a:tableStyleId>{5C22544A-7EE6-4342-B048-85BDC9FD1C3A}</a:tableStyleId>
              </a:tblPr>
              <a:tblGrid>
                <a:gridCol w="3111500">
                  <a:extLst>
                    <a:ext uri="{9D8B030D-6E8A-4147-A177-3AD203B41FA5}">
                      <a16:colId xmlns:a16="http://schemas.microsoft.com/office/drawing/2014/main" val="3170446499"/>
                    </a:ext>
                  </a:extLst>
                </a:gridCol>
              </a:tblGrid>
              <a:tr h="190500">
                <a:tc>
                  <a:txBody>
                    <a:bodyPr/>
                    <a:lstStyle/>
                    <a:p>
                      <a:pPr algn="l" fontAlgn="b"/>
                      <a:r>
                        <a:rPr lang="en-US" sz="1100" b="1" u="none" strike="noStrike" dirty="0">
                          <a:effectLst/>
                        </a:rPr>
                        <a:t>LEGEND:</a:t>
                      </a:r>
                    </a:p>
                  </a:txBody>
                  <a:tcPr marL="9525" marR="9525" marT="9525" marB="0" anchor="b"/>
                </a:tc>
                <a:extLst>
                  <a:ext uri="{0D108BD9-81ED-4DB2-BD59-A6C34878D82A}">
                    <a16:rowId xmlns:a16="http://schemas.microsoft.com/office/drawing/2014/main" val="4172386638"/>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FF0000"/>
                          </a:highlight>
                        </a:rPr>
                        <a:t>Nominal Track (IMMC Calculated)</a:t>
                      </a:r>
                      <a:endParaRPr lang="en-US" sz="1100" b="0" i="0" u="none" strike="noStrike" dirty="0">
                        <a:solidFill>
                          <a:srgbClr val="FF0000"/>
                        </a:solidFill>
                        <a:effectLst/>
                        <a:highlight>
                          <a:srgbClr val="FF0000"/>
                        </a:highlight>
                        <a:latin typeface="Calibri" panose="020F0502020204030204" pitchFamily="34" charset="0"/>
                      </a:endParaRPr>
                    </a:p>
                  </a:txBody>
                  <a:tcPr marL="9525" marR="9525" marT="9525" marB="0" anchor="b"/>
                </a:tc>
                <a:extLst>
                  <a:ext uri="{0D108BD9-81ED-4DB2-BD59-A6C34878D82A}">
                    <a16:rowId xmlns:a16="http://schemas.microsoft.com/office/drawing/2014/main" val="2923436449"/>
                  </a:ext>
                </a:extLst>
              </a:tr>
              <a:tr h="190500">
                <a:tc>
                  <a:txBody>
                    <a:bodyPr/>
                    <a:lstStyle/>
                    <a:p>
                      <a:pPr algn="l" fontAlgn="b"/>
                      <a:r>
                        <a:rPr lang="en-US" sz="1100" u="none" strike="noStrike" dirty="0">
                          <a:effectLst/>
                          <a:highlight>
                            <a:srgbClr val="FF00FF"/>
                          </a:highlight>
                        </a:rPr>
                        <a:t>Start Position</a:t>
                      </a:r>
                      <a:endParaRPr lang="en-US" sz="1100" b="0" i="0" u="none" strike="noStrike" dirty="0">
                        <a:solidFill>
                          <a:srgbClr val="FF66FF"/>
                        </a:solidFill>
                        <a:effectLst/>
                        <a:highlight>
                          <a:srgbClr val="FF00FF"/>
                        </a:highlight>
                        <a:latin typeface="Calibri" panose="020F0502020204030204" pitchFamily="34" charset="0"/>
                      </a:endParaRPr>
                    </a:p>
                  </a:txBody>
                  <a:tcPr marL="9525" marR="9525" marT="9525" marB="0" anchor="b"/>
                </a:tc>
                <a:extLst>
                  <a:ext uri="{0D108BD9-81ED-4DB2-BD59-A6C34878D82A}">
                    <a16:rowId xmlns:a16="http://schemas.microsoft.com/office/drawing/2014/main" val="1254897911"/>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highlight>
                            <a:srgbClr val="FF00FF"/>
                          </a:highlight>
                        </a:rPr>
                        <a:t>Turn Flightpath</a:t>
                      </a:r>
                      <a:endParaRPr lang="en-US" sz="1100" b="0" i="0" u="none" strike="noStrike" dirty="0">
                        <a:solidFill>
                          <a:srgbClr val="7030A0"/>
                        </a:solidFill>
                        <a:effectLst/>
                        <a:highlight>
                          <a:srgbClr val="FF00FF"/>
                        </a:highlight>
                        <a:latin typeface="Calibri" panose="020F0502020204030204" pitchFamily="34" charset="0"/>
                      </a:endParaRPr>
                    </a:p>
                  </a:txBody>
                  <a:tcPr marL="9525" marR="9525" marT="9525" marB="0" anchor="b"/>
                </a:tc>
                <a:extLst>
                  <a:ext uri="{0D108BD9-81ED-4DB2-BD59-A6C34878D82A}">
                    <a16:rowId xmlns:a16="http://schemas.microsoft.com/office/drawing/2014/main" val="1671945950"/>
                  </a:ext>
                </a:extLst>
              </a:tr>
              <a:tr h="190500">
                <a:tc>
                  <a:txBody>
                    <a:bodyPr/>
                    <a:lstStyle/>
                    <a:p>
                      <a:pPr algn="l" fontAlgn="b"/>
                      <a:r>
                        <a:rPr lang="en-US" sz="1100" u="none" strike="noStrike" dirty="0">
                          <a:effectLst/>
                          <a:highlight>
                            <a:srgbClr val="00FF00"/>
                          </a:highlight>
                        </a:rPr>
                        <a:t>Intermediate Waypoint</a:t>
                      </a:r>
                      <a:endParaRPr lang="en-US" sz="1100" b="0" i="0" u="none" strike="noStrike" dirty="0">
                        <a:solidFill>
                          <a:srgbClr val="00B05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1194147614"/>
                  </a:ext>
                </a:extLst>
              </a:tr>
              <a:tr h="190500">
                <a:tc>
                  <a:txBody>
                    <a:bodyPr/>
                    <a:lstStyle/>
                    <a:p>
                      <a:pPr algn="l" fontAlgn="b"/>
                      <a:r>
                        <a:rPr lang="en-US" sz="1100" u="none" strike="noStrike" dirty="0">
                          <a:effectLst/>
                          <a:highlight>
                            <a:srgbClr val="00FF00"/>
                          </a:highlight>
                        </a:rPr>
                        <a:t>Final Track (no wind)</a:t>
                      </a:r>
                      <a:endParaRPr lang="en-US" sz="1100" b="0" i="0" u="none" strike="noStrike" dirty="0">
                        <a:solidFill>
                          <a:srgbClr val="00B050"/>
                        </a:solidFill>
                        <a:effectLst/>
                        <a:highlight>
                          <a:srgbClr val="00FF00"/>
                        </a:highlight>
                        <a:latin typeface="Calibri" panose="020F0502020204030204" pitchFamily="34" charset="0"/>
                      </a:endParaRPr>
                    </a:p>
                  </a:txBody>
                  <a:tcPr marL="9525" marR="9525" marT="9525" marB="0" anchor="b"/>
                </a:tc>
                <a:extLst>
                  <a:ext uri="{0D108BD9-81ED-4DB2-BD59-A6C34878D82A}">
                    <a16:rowId xmlns:a16="http://schemas.microsoft.com/office/drawing/2014/main" val="2987288721"/>
                  </a:ext>
                </a:extLst>
              </a:tr>
            </a:tbl>
          </a:graphicData>
        </a:graphic>
      </p:graphicFrame>
    </p:spTree>
    <p:extLst>
      <p:ext uri="{BB962C8B-B14F-4D97-AF65-F5344CB8AC3E}">
        <p14:creationId xmlns:p14="http://schemas.microsoft.com/office/powerpoint/2010/main" val="228803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299D-C295-72B4-D654-DB17879FA260}"/>
              </a:ext>
            </a:extLst>
          </p:cNvPr>
          <p:cNvSpPr>
            <a:spLocks noGrp="1"/>
          </p:cNvSpPr>
          <p:nvPr>
            <p:ph type="title"/>
          </p:nvPr>
        </p:nvSpPr>
        <p:spPr>
          <a:xfrm>
            <a:off x="838200" y="383413"/>
            <a:ext cx="10515600" cy="1325563"/>
          </a:xfrm>
        </p:spPr>
        <p:txBody>
          <a:bodyPr/>
          <a:lstStyle/>
          <a:p>
            <a:r>
              <a:rPr lang="en-US" dirty="0"/>
              <a:t>Constraints &amp; Future Considerations</a:t>
            </a:r>
          </a:p>
        </p:txBody>
      </p:sp>
      <p:sp>
        <p:nvSpPr>
          <p:cNvPr id="3" name="Content Placeholder 2">
            <a:extLst>
              <a:ext uri="{FF2B5EF4-FFF2-40B4-BE49-F238E27FC236}">
                <a16:creationId xmlns:a16="http://schemas.microsoft.com/office/drawing/2014/main" id="{1BC760F0-2A4F-C259-108A-E4C260840D8A}"/>
              </a:ext>
            </a:extLst>
          </p:cNvPr>
          <p:cNvSpPr>
            <a:spLocks noGrp="1"/>
          </p:cNvSpPr>
          <p:nvPr>
            <p:ph idx="1"/>
          </p:nvPr>
        </p:nvSpPr>
        <p:spPr>
          <a:xfrm>
            <a:off x="838200" y="1618488"/>
            <a:ext cx="10515600" cy="4856099"/>
          </a:xfrm>
        </p:spPr>
        <p:txBody>
          <a:bodyPr>
            <a:normAutofit/>
          </a:bodyPr>
          <a:lstStyle/>
          <a:p>
            <a:r>
              <a:rPr lang="en-US" sz="1800" dirty="0"/>
              <a:t>Turn-in, turn-out: The simulation does not account for intermediate bank angles as the UA enters and exits its turns. This is a minor source of error. </a:t>
            </a:r>
          </a:p>
          <a:p>
            <a:r>
              <a:rPr lang="en-US" sz="1800" dirty="0"/>
              <a:t>Changing air data: The simulation uses a “snapshot” of instantaneous air data at time of command execution. In reality, all pilots know that what your instruments show you over time, say, during a 145 second turn, bounces around., including TAS and winds. </a:t>
            </a:r>
          </a:p>
          <a:p>
            <a:r>
              <a:rPr lang="en-US" sz="1800" dirty="0"/>
              <a:t>Chapter 11 chart interpolation requirement: The MTD does not currently have access to expected instantaneous turn rate. This data can be calculated out of Chapter 11 of NATOPS, but remains an outstanding item on the to-do list. </a:t>
            </a:r>
          </a:p>
          <a:p>
            <a:r>
              <a:rPr lang="en-US" sz="1800" dirty="0"/>
              <a:t>Altitude lock: The MTD does not offer any way to send a Go To command with an altitude lock, with the result that “fly-by-MTD” is not a common AVP technique. This constraints this function in the terminal area while under an IFR clearance. I’m still thinking about this one… There may be a separate, long-term solution that would take the form of an entirely separate project. </a:t>
            </a:r>
          </a:p>
          <a:p>
            <a:r>
              <a:rPr lang="en-US" sz="1800" dirty="0"/>
              <a:t>Support for magnetic variation: All calculations so far have been performed in True, and I don’t know if the MTD is capable of pulling magnetic variation data from Linux. This is a problem that remains to be solved. Implementation, however, would be very simple, and because magnetic variation won’t vary significantly over the maximum of ~10nm this command could encapsulate, it can probably be ignored. </a:t>
            </a:r>
            <a:endParaRPr lang="en-US" sz="1800" dirty="0">
              <a:solidFill>
                <a:srgbClr val="FF0000"/>
              </a:solidFill>
            </a:endParaRPr>
          </a:p>
        </p:txBody>
      </p:sp>
    </p:spTree>
    <p:extLst>
      <p:ext uri="{BB962C8B-B14F-4D97-AF65-F5344CB8AC3E}">
        <p14:creationId xmlns:p14="http://schemas.microsoft.com/office/powerpoint/2010/main" val="73115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3DE5-4258-FD21-DFF1-D7EC956EDE7A}"/>
              </a:ext>
            </a:extLst>
          </p:cNvPr>
          <p:cNvSpPr>
            <a:spLocks noGrp="1"/>
          </p:cNvSpPr>
          <p:nvPr>
            <p:ph type="title"/>
          </p:nvPr>
        </p:nvSpPr>
        <p:spPr/>
        <p:txBody>
          <a:bodyPr/>
          <a:lstStyle/>
          <a:p>
            <a:r>
              <a:rPr lang="en-US" dirty="0"/>
              <a:t>Future Capes</a:t>
            </a:r>
          </a:p>
        </p:txBody>
      </p:sp>
      <p:sp>
        <p:nvSpPr>
          <p:cNvPr id="7" name="Content Placeholder 6">
            <a:extLst>
              <a:ext uri="{FF2B5EF4-FFF2-40B4-BE49-F238E27FC236}">
                <a16:creationId xmlns:a16="http://schemas.microsoft.com/office/drawing/2014/main" id="{EA3818EC-CF4D-E5D9-5E55-A807EA9C95F4}"/>
              </a:ext>
            </a:extLst>
          </p:cNvPr>
          <p:cNvSpPr>
            <a:spLocks noGrp="1"/>
          </p:cNvSpPr>
          <p:nvPr>
            <p:ph idx="1"/>
          </p:nvPr>
        </p:nvSpPr>
        <p:spPr>
          <a:xfrm>
            <a:off x="838200" y="1825625"/>
            <a:ext cx="6678168" cy="4351338"/>
          </a:xfrm>
        </p:spPr>
        <p:txBody>
          <a:bodyPr>
            <a:normAutofit/>
          </a:bodyPr>
          <a:lstStyle/>
          <a:p>
            <a:r>
              <a:rPr lang="en-US" sz="2000" dirty="0"/>
              <a:t>The MTD is written in C#, a programming language commonly used for building software applications, ranging from desktop applications to web services, developed by Microsoft. </a:t>
            </a:r>
          </a:p>
          <a:p>
            <a:r>
              <a:rPr lang="en-US" sz="2000" dirty="0"/>
              <a:t>This simulation is just that – a simulation, and a proof of concept. Significant changes to the code will be required both to translate it into C#, and to substitute real air and navigation data into the program vice what I have simulated. </a:t>
            </a:r>
          </a:p>
          <a:p>
            <a:r>
              <a:rPr lang="en-US" sz="2000" dirty="0"/>
              <a:t>There is much left to do – but I think there is a lot of potential here, and in the lessons learned from attempted implementation. </a:t>
            </a:r>
          </a:p>
          <a:p>
            <a:endParaRPr lang="en-US" sz="2000" dirty="0"/>
          </a:p>
        </p:txBody>
      </p:sp>
      <p:pic>
        <p:nvPicPr>
          <p:cNvPr id="11" name="Picture 10">
            <a:extLst>
              <a:ext uri="{FF2B5EF4-FFF2-40B4-BE49-F238E27FC236}">
                <a16:creationId xmlns:a16="http://schemas.microsoft.com/office/drawing/2014/main" id="{B9BD9585-3F91-AF5E-24FA-066E42A26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686" y="978408"/>
            <a:ext cx="3675888" cy="4901184"/>
          </a:xfrm>
          <a:prstGeom prst="rect">
            <a:avLst/>
          </a:prstGeom>
        </p:spPr>
      </p:pic>
    </p:spTree>
    <p:extLst>
      <p:ext uri="{BB962C8B-B14F-4D97-AF65-F5344CB8AC3E}">
        <p14:creationId xmlns:p14="http://schemas.microsoft.com/office/powerpoint/2010/main" val="3550997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D6A0-E3BB-04F5-9C9F-EE398D573876}"/>
              </a:ext>
            </a:extLst>
          </p:cNvPr>
          <p:cNvSpPr>
            <a:spLocks noGrp="1"/>
          </p:cNvSpPr>
          <p:nvPr>
            <p:ph type="title"/>
          </p:nvPr>
        </p:nvSpPr>
        <p:spPr/>
        <p:txBody>
          <a:bodyPr/>
          <a:lstStyle/>
          <a:p>
            <a:r>
              <a:rPr lang="en-US" dirty="0"/>
              <a:t>Fin</a:t>
            </a:r>
          </a:p>
        </p:txBody>
      </p:sp>
      <p:sp>
        <p:nvSpPr>
          <p:cNvPr id="3" name="Content Placeholder 2">
            <a:extLst>
              <a:ext uri="{FF2B5EF4-FFF2-40B4-BE49-F238E27FC236}">
                <a16:creationId xmlns:a16="http://schemas.microsoft.com/office/drawing/2014/main" id="{6E39951F-CD32-67EA-2193-96330AB3FA60}"/>
              </a:ext>
            </a:extLst>
          </p:cNvPr>
          <p:cNvSpPr>
            <a:spLocks noGrp="1"/>
          </p:cNvSpPr>
          <p:nvPr>
            <p:ph idx="1"/>
          </p:nvPr>
        </p:nvSpPr>
        <p:spPr/>
        <p:txBody>
          <a:bodyPr/>
          <a:lstStyle/>
          <a:p>
            <a:r>
              <a:rPr lang="en-US" dirty="0"/>
              <a:t>LT Gordon “Yorkie” </a:t>
            </a:r>
            <a:r>
              <a:rPr lang="en-US" dirty="0" err="1"/>
              <a:t>Kiesling</a:t>
            </a:r>
            <a:r>
              <a:rPr lang="en-US" dirty="0"/>
              <a:t>, VUP-19 (July 2024 check-in)</a:t>
            </a:r>
          </a:p>
          <a:p>
            <a:r>
              <a:rPr lang="en-US" dirty="0">
                <a:hlinkClick r:id="rId2"/>
              </a:rPr>
              <a:t>Gordon.s.kiesling.mil@us.navy.mil</a:t>
            </a:r>
            <a:endParaRPr lang="en-US" dirty="0"/>
          </a:p>
          <a:p>
            <a:r>
              <a:rPr lang="en-US" dirty="0"/>
              <a:t>+1-203-912-2652</a:t>
            </a:r>
          </a:p>
          <a:p>
            <a:r>
              <a:rPr lang="en-US" dirty="0"/>
              <a:t>For source code, please refer to my </a:t>
            </a:r>
            <a:r>
              <a:rPr lang="en-US" dirty="0">
                <a:hlinkClick r:id="rId3"/>
              </a:rPr>
              <a:t>Github</a:t>
            </a:r>
            <a:r>
              <a:rPr lang="en-US" dirty="0"/>
              <a:t>. The file is </a:t>
            </a:r>
            <a:r>
              <a:rPr lang="en-US" dirty="0" err="1"/>
              <a:t>GoTo</a:t>
            </a:r>
            <a:r>
              <a:rPr lang="en-US" dirty="0"/>
              <a:t> Direct.py.</a:t>
            </a:r>
          </a:p>
        </p:txBody>
      </p:sp>
    </p:spTree>
    <p:extLst>
      <p:ext uri="{BB962C8B-B14F-4D97-AF65-F5344CB8AC3E}">
        <p14:creationId xmlns:p14="http://schemas.microsoft.com/office/powerpoint/2010/main" val="153227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56DA-ECB1-79B3-5896-8E6F254F7CD2}"/>
              </a:ext>
            </a:extLst>
          </p:cNvPr>
          <p:cNvSpPr>
            <a:spLocks noGrp="1"/>
          </p:cNvSpPr>
          <p:nvPr>
            <p:ph type="title"/>
          </p:nvPr>
        </p:nvSpPr>
        <p:spPr/>
        <p:txBody>
          <a:bodyPr/>
          <a:lstStyle/>
          <a:p>
            <a:r>
              <a:rPr lang="en-US" dirty="0"/>
              <a:t>Current Behavior</a:t>
            </a:r>
          </a:p>
        </p:txBody>
      </p:sp>
      <p:sp>
        <p:nvSpPr>
          <p:cNvPr id="3" name="Content Placeholder 2">
            <a:extLst>
              <a:ext uri="{FF2B5EF4-FFF2-40B4-BE49-F238E27FC236}">
                <a16:creationId xmlns:a16="http://schemas.microsoft.com/office/drawing/2014/main" id="{CD022BB9-E7A5-9D7B-B056-BCC74E69CDF7}"/>
              </a:ext>
            </a:extLst>
          </p:cNvPr>
          <p:cNvSpPr>
            <a:spLocks noGrp="1"/>
          </p:cNvSpPr>
          <p:nvPr>
            <p:ph idx="1"/>
          </p:nvPr>
        </p:nvSpPr>
        <p:spPr/>
        <p:txBody>
          <a:bodyPr/>
          <a:lstStyle/>
          <a:p>
            <a:r>
              <a:rPr lang="en-US" dirty="0"/>
              <a:t>When AVPs command the UA to “</a:t>
            </a:r>
            <a:r>
              <a:rPr lang="en-US" dirty="0" err="1"/>
              <a:t>GoTo</a:t>
            </a:r>
            <a:r>
              <a:rPr lang="en-US" dirty="0"/>
              <a:t>” a </a:t>
            </a:r>
            <a:r>
              <a:rPr lang="en-US" dirty="0" err="1"/>
              <a:t>lat</a:t>
            </a:r>
            <a:r>
              <a:rPr lang="en-US" dirty="0"/>
              <a:t>/long pairing or named mission plan waypoint, the aircraft performs an erratic S-turn.</a:t>
            </a:r>
          </a:p>
          <a:p>
            <a:r>
              <a:rPr lang="en-US" dirty="0"/>
              <a:t>This behavior is unintuitive, and not in keeping with industry standards, specifically the behavior of the Flight Management Computer P-8A pilots are trained to use to navigate both through ICAO airspace and on-station. </a:t>
            </a:r>
          </a:p>
        </p:txBody>
      </p:sp>
    </p:spTree>
    <p:extLst>
      <p:ext uri="{BB962C8B-B14F-4D97-AF65-F5344CB8AC3E}">
        <p14:creationId xmlns:p14="http://schemas.microsoft.com/office/powerpoint/2010/main" val="408597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AA10CC-2943-6327-90A7-31E2D5690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254104">
            <a:off x="1137936" y="3723391"/>
            <a:ext cx="2259572" cy="1468723"/>
          </a:xfrm>
          <a:prstGeom prst="rect">
            <a:avLst/>
          </a:prstGeom>
        </p:spPr>
      </p:pic>
      <p:sp>
        <p:nvSpPr>
          <p:cNvPr id="2" name="Title 1">
            <a:extLst>
              <a:ext uri="{FF2B5EF4-FFF2-40B4-BE49-F238E27FC236}">
                <a16:creationId xmlns:a16="http://schemas.microsoft.com/office/drawing/2014/main" id="{8ECF2FC4-4A3E-6DAF-75D7-C01460F6E085}"/>
              </a:ext>
            </a:extLst>
          </p:cNvPr>
          <p:cNvSpPr>
            <a:spLocks noGrp="1"/>
          </p:cNvSpPr>
          <p:nvPr>
            <p:ph type="title"/>
          </p:nvPr>
        </p:nvSpPr>
        <p:spPr>
          <a:xfrm>
            <a:off x="594565" y="363567"/>
            <a:ext cx="8534400" cy="1507067"/>
          </a:xfrm>
        </p:spPr>
        <p:txBody>
          <a:bodyPr/>
          <a:lstStyle/>
          <a:p>
            <a:r>
              <a:rPr lang="en-US" dirty="0"/>
              <a:t>Current Behavior Visualization	</a:t>
            </a:r>
          </a:p>
        </p:txBody>
      </p:sp>
      <p:sp>
        <p:nvSpPr>
          <p:cNvPr id="10" name="Oval 9">
            <a:extLst>
              <a:ext uri="{FF2B5EF4-FFF2-40B4-BE49-F238E27FC236}">
                <a16:creationId xmlns:a16="http://schemas.microsoft.com/office/drawing/2014/main" id="{27D3255F-00F0-0094-5992-12638489D968}"/>
              </a:ext>
            </a:extLst>
          </p:cNvPr>
          <p:cNvSpPr/>
          <p:nvPr/>
        </p:nvSpPr>
        <p:spPr>
          <a:xfrm>
            <a:off x="9986682" y="3532095"/>
            <a:ext cx="338328" cy="340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31506D3-39F7-1A02-DA76-7F52D74E3457}"/>
              </a:ext>
            </a:extLst>
          </p:cNvPr>
          <p:cNvCxnSpPr/>
          <p:nvPr/>
        </p:nvCxnSpPr>
        <p:spPr>
          <a:xfrm flipV="1">
            <a:off x="10325010" y="3294530"/>
            <a:ext cx="265176" cy="237565"/>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DC13BC2-BFFC-32C2-0C44-ECED885F822C}"/>
              </a:ext>
            </a:extLst>
          </p:cNvPr>
          <p:cNvSpPr txBox="1"/>
          <p:nvPr/>
        </p:nvSpPr>
        <p:spPr>
          <a:xfrm>
            <a:off x="10590186" y="3108491"/>
            <a:ext cx="517236" cy="261610"/>
          </a:xfrm>
          <a:prstGeom prst="rect">
            <a:avLst/>
          </a:prstGeom>
          <a:noFill/>
        </p:spPr>
        <p:txBody>
          <a:bodyPr wrap="square" rtlCol="0">
            <a:spAutoFit/>
          </a:bodyPr>
          <a:lstStyle/>
          <a:p>
            <a:r>
              <a:rPr lang="en-US" sz="1100" dirty="0"/>
              <a:t>P29</a:t>
            </a:r>
          </a:p>
        </p:txBody>
      </p:sp>
      <p:cxnSp>
        <p:nvCxnSpPr>
          <p:cNvPr id="15" name="Straight Connector 14">
            <a:extLst>
              <a:ext uri="{FF2B5EF4-FFF2-40B4-BE49-F238E27FC236}">
                <a16:creationId xmlns:a16="http://schemas.microsoft.com/office/drawing/2014/main" id="{D6109C9D-192F-647D-DE6F-A0B99C388436}"/>
              </a:ext>
            </a:extLst>
          </p:cNvPr>
          <p:cNvCxnSpPr>
            <a:cxnSpLocks/>
          </p:cNvCxnSpPr>
          <p:nvPr/>
        </p:nvCxnSpPr>
        <p:spPr>
          <a:xfrm flipV="1">
            <a:off x="2336800" y="3702424"/>
            <a:ext cx="7819046" cy="647903"/>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0444F4-0295-D868-2873-B360AE8BFF6D}"/>
              </a:ext>
            </a:extLst>
          </p:cNvPr>
          <p:cNvSpPr txBox="1"/>
          <p:nvPr/>
        </p:nvSpPr>
        <p:spPr>
          <a:xfrm>
            <a:off x="378691" y="6363855"/>
            <a:ext cx="11342254" cy="276999"/>
          </a:xfrm>
          <a:prstGeom prst="rect">
            <a:avLst/>
          </a:prstGeom>
          <a:noFill/>
        </p:spPr>
        <p:txBody>
          <a:bodyPr wrap="square" rtlCol="0">
            <a:spAutoFit/>
          </a:bodyPr>
          <a:lstStyle/>
          <a:p>
            <a:r>
              <a:rPr lang="en-US" sz="1200" dirty="0"/>
              <a:t>Note: Northrop Grumman I am so sorry to use the MQ-9 here – It is all I could find on Google. Please don’t hold it against me. </a:t>
            </a:r>
          </a:p>
        </p:txBody>
      </p:sp>
      <p:cxnSp>
        <p:nvCxnSpPr>
          <p:cNvPr id="29" name="Straight Connector 28">
            <a:extLst>
              <a:ext uri="{FF2B5EF4-FFF2-40B4-BE49-F238E27FC236}">
                <a16:creationId xmlns:a16="http://schemas.microsoft.com/office/drawing/2014/main" id="{DBE2AA6C-89FC-3AB2-E75F-191BB9DFB138}"/>
              </a:ext>
            </a:extLst>
          </p:cNvPr>
          <p:cNvCxnSpPr>
            <a:cxnSpLocks/>
          </p:cNvCxnSpPr>
          <p:nvPr/>
        </p:nvCxnSpPr>
        <p:spPr>
          <a:xfrm flipV="1">
            <a:off x="2532898" y="2898648"/>
            <a:ext cx="0" cy="471453"/>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26B1707-B916-CF6D-1BA0-C5C063544C95}"/>
              </a:ext>
            </a:extLst>
          </p:cNvPr>
          <p:cNvSpPr txBox="1"/>
          <p:nvPr/>
        </p:nvSpPr>
        <p:spPr>
          <a:xfrm>
            <a:off x="1998119" y="2643570"/>
            <a:ext cx="1262577" cy="261610"/>
          </a:xfrm>
          <a:prstGeom prst="rect">
            <a:avLst/>
          </a:prstGeom>
          <a:noFill/>
        </p:spPr>
        <p:txBody>
          <a:bodyPr wrap="square" rtlCol="0">
            <a:spAutoFit/>
          </a:bodyPr>
          <a:lstStyle/>
          <a:p>
            <a:r>
              <a:rPr lang="en-US" sz="1100" dirty="0"/>
              <a:t>Actual flightpath</a:t>
            </a:r>
          </a:p>
        </p:txBody>
      </p:sp>
      <p:cxnSp>
        <p:nvCxnSpPr>
          <p:cNvPr id="31" name="Straight Connector 30">
            <a:extLst>
              <a:ext uri="{FF2B5EF4-FFF2-40B4-BE49-F238E27FC236}">
                <a16:creationId xmlns:a16="http://schemas.microsoft.com/office/drawing/2014/main" id="{C6854C6F-D0D3-B873-596C-31788A632B70}"/>
              </a:ext>
            </a:extLst>
          </p:cNvPr>
          <p:cNvCxnSpPr>
            <a:cxnSpLocks/>
          </p:cNvCxnSpPr>
          <p:nvPr/>
        </p:nvCxnSpPr>
        <p:spPr>
          <a:xfrm>
            <a:off x="4458098" y="3702424"/>
            <a:ext cx="257337" cy="33801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86DA9B0-E403-C0ED-28F6-28D78FB68B78}"/>
              </a:ext>
            </a:extLst>
          </p:cNvPr>
          <p:cNvSpPr txBox="1"/>
          <p:nvPr/>
        </p:nvSpPr>
        <p:spPr>
          <a:xfrm>
            <a:off x="3690451" y="3413312"/>
            <a:ext cx="1262577" cy="261610"/>
          </a:xfrm>
          <a:prstGeom prst="rect">
            <a:avLst/>
          </a:prstGeom>
          <a:noFill/>
        </p:spPr>
        <p:txBody>
          <a:bodyPr wrap="square" rtlCol="0">
            <a:spAutoFit/>
          </a:bodyPr>
          <a:lstStyle/>
          <a:p>
            <a:r>
              <a:rPr lang="en-US" sz="1100" dirty="0"/>
              <a:t>IMMC Calculation</a:t>
            </a:r>
          </a:p>
        </p:txBody>
      </p:sp>
      <p:sp>
        <p:nvSpPr>
          <p:cNvPr id="3" name="Freeform: Shape 2">
            <a:extLst>
              <a:ext uri="{FF2B5EF4-FFF2-40B4-BE49-F238E27FC236}">
                <a16:creationId xmlns:a16="http://schemas.microsoft.com/office/drawing/2014/main" id="{5AD77520-A03D-43CD-9644-C5B6C835B88B}"/>
              </a:ext>
            </a:extLst>
          </p:cNvPr>
          <p:cNvSpPr/>
          <p:nvPr/>
        </p:nvSpPr>
        <p:spPr>
          <a:xfrm>
            <a:off x="1918448" y="3453878"/>
            <a:ext cx="2106705" cy="902969"/>
          </a:xfrm>
          <a:custGeom>
            <a:avLst/>
            <a:gdLst>
              <a:gd name="connsiteX0" fmla="*/ 224117 w 2106705"/>
              <a:gd name="connsiteY0" fmla="*/ 902969 h 902969"/>
              <a:gd name="connsiteX1" fmla="*/ 8964 w 2106705"/>
              <a:gd name="connsiteY1" fmla="*/ 687816 h 902969"/>
              <a:gd name="connsiteX2" fmla="*/ 80681 w 2106705"/>
              <a:gd name="connsiteY2" fmla="*/ 347157 h 902969"/>
              <a:gd name="connsiteX3" fmla="*/ 439270 w 2106705"/>
              <a:gd name="connsiteY3" fmla="*/ 6498 h 902969"/>
              <a:gd name="connsiteX4" fmla="*/ 869576 w 2106705"/>
              <a:gd name="connsiteY4" fmla="*/ 149934 h 902969"/>
              <a:gd name="connsiteX5" fmla="*/ 1013011 w 2106705"/>
              <a:gd name="connsiteY5" fmla="*/ 472663 h 902969"/>
              <a:gd name="connsiteX6" fmla="*/ 1066799 w 2106705"/>
              <a:gd name="connsiteY6" fmla="*/ 723675 h 902969"/>
              <a:gd name="connsiteX7" fmla="*/ 1407458 w 2106705"/>
              <a:gd name="connsiteY7" fmla="*/ 813322 h 902969"/>
              <a:gd name="connsiteX8" fmla="*/ 1927411 w 2106705"/>
              <a:gd name="connsiteY8" fmla="*/ 759534 h 902969"/>
              <a:gd name="connsiteX9" fmla="*/ 2106705 w 2106705"/>
              <a:gd name="connsiteY9" fmla="*/ 759534 h 90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6705" h="902969">
                <a:moveTo>
                  <a:pt x="224117" y="902969"/>
                </a:moveTo>
                <a:cubicBezTo>
                  <a:pt x="128493" y="841710"/>
                  <a:pt x="32870" y="780451"/>
                  <a:pt x="8964" y="687816"/>
                </a:cubicBezTo>
                <a:cubicBezTo>
                  <a:pt x="-14942" y="595181"/>
                  <a:pt x="8963" y="460710"/>
                  <a:pt x="80681" y="347157"/>
                </a:cubicBezTo>
                <a:cubicBezTo>
                  <a:pt x="152399" y="233604"/>
                  <a:pt x="307787" y="39369"/>
                  <a:pt x="439270" y="6498"/>
                </a:cubicBezTo>
                <a:cubicBezTo>
                  <a:pt x="570753" y="-26373"/>
                  <a:pt x="773953" y="72240"/>
                  <a:pt x="869576" y="149934"/>
                </a:cubicBezTo>
                <a:cubicBezTo>
                  <a:pt x="965199" y="227628"/>
                  <a:pt x="980141" y="377040"/>
                  <a:pt x="1013011" y="472663"/>
                </a:cubicBezTo>
                <a:cubicBezTo>
                  <a:pt x="1045881" y="568286"/>
                  <a:pt x="1001058" y="666899"/>
                  <a:pt x="1066799" y="723675"/>
                </a:cubicBezTo>
                <a:cubicBezTo>
                  <a:pt x="1132540" y="780451"/>
                  <a:pt x="1264023" y="807346"/>
                  <a:pt x="1407458" y="813322"/>
                </a:cubicBezTo>
                <a:cubicBezTo>
                  <a:pt x="1550893" y="819298"/>
                  <a:pt x="1810870" y="768499"/>
                  <a:pt x="1927411" y="759534"/>
                </a:cubicBezTo>
                <a:cubicBezTo>
                  <a:pt x="2043952" y="750569"/>
                  <a:pt x="1984187" y="771487"/>
                  <a:pt x="2106705" y="759534"/>
                </a:cubicBezTo>
              </a:path>
            </a:pathLst>
          </a:custGeom>
          <a:noFill/>
          <a:ln w="2222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49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B3C3-069E-19D4-782A-BD639EF68B50}"/>
              </a:ext>
            </a:extLst>
          </p:cNvPr>
          <p:cNvSpPr>
            <a:spLocks noGrp="1"/>
          </p:cNvSpPr>
          <p:nvPr>
            <p:ph type="title"/>
          </p:nvPr>
        </p:nvSpPr>
        <p:spPr/>
        <p:txBody>
          <a:bodyPr/>
          <a:lstStyle/>
          <a:p>
            <a:r>
              <a:rPr lang="en-US" dirty="0"/>
              <a:t>Function Proposal</a:t>
            </a:r>
          </a:p>
        </p:txBody>
      </p:sp>
      <p:sp>
        <p:nvSpPr>
          <p:cNvPr id="3" name="Content Placeholder 2">
            <a:extLst>
              <a:ext uri="{FF2B5EF4-FFF2-40B4-BE49-F238E27FC236}">
                <a16:creationId xmlns:a16="http://schemas.microsoft.com/office/drawing/2014/main" id="{65CA9817-518A-8BA4-AF9A-91A8C35A83CC}"/>
              </a:ext>
            </a:extLst>
          </p:cNvPr>
          <p:cNvSpPr>
            <a:spLocks noGrp="1"/>
          </p:cNvSpPr>
          <p:nvPr>
            <p:ph idx="1"/>
          </p:nvPr>
        </p:nvSpPr>
        <p:spPr/>
        <p:txBody>
          <a:bodyPr/>
          <a:lstStyle/>
          <a:p>
            <a:r>
              <a:rPr lang="en-US" dirty="0"/>
              <a:t>A direct-to function that will better emulate the navigation behavior all P-8A qualified pilots are used to.</a:t>
            </a:r>
          </a:p>
          <a:p>
            <a:r>
              <a:rPr lang="en-US" dirty="0"/>
              <a:t>This function would require no change to IMMC software – it would be entirely contained within the MTD. </a:t>
            </a:r>
            <a:r>
              <a:rPr lang="en-US" dirty="0">
                <a:highlight>
                  <a:srgbClr val="FF0000"/>
                </a:highlight>
              </a:rPr>
              <a:t>PENDING VERIFICATION</a:t>
            </a:r>
          </a:p>
          <a:p>
            <a:r>
              <a:rPr lang="en-US" dirty="0"/>
              <a:t>This function would issue a </a:t>
            </a:r>
            <a:r>
              <a:rPr lang="en-US" dirty="0" err="1"/>
              <a:t>GoTo</a:t>
            </a:r>
            <a:r>
              <a:rPr lang="en-US" dirty="0"/>
              <a:t> that would cause the UA to short-turn directly towards the desired waypoint.</a:t>
            </a:r>
          </a:p>
          <a:p>
            <a:r>
              <a:rPr lang="en-US" dirty="0"/>
              <a:t>Once the UA is facing the desired waypoint, a second, queued </a:t>
            </a:r>
            <a:r>
              <a:rPr lang="en-US" dirty="0" err="1"/>
              <a:t>GoTo</a:t>
            </a:r>
            <a:r>
              <a:rPr lang="en-US" dirty="0"/>
              <a:t> command would then execute to bring the UA direct to the waypoint the AVP specified. </a:t>
            </a:r>
          </a:p>
          <a:p>
            <a:endParaRPr lang="en-US" dirty="0"/>
          </a:p>
        </p:txBody>
      </p:sp>
    </p:spTree>
    <p:extLst>
      <p:ext uri="{BB962C8B-B14F-4D97-AF65-F5344CB8AC3E}">
        <p14:creationId xmlns:p14="http://schemas.microsoft.com/office/powerpoint/2010/main" val="583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47B8-6622-6557-9604-E36B5AB81C93}"/>
              </a:ext>
            </a:extLst>
          </p:cNvPr>
          <p:cNvSpPr>
            <a:spLocks noGrp="1"/>
          </p:cNvSpPr>
          <p:nvPr>
            <p:ph type="title"/>
          </p:nvPr>
        </p:nvSpPr>
        <p:spPr/>
        <p:txBody>
          <a:bodyPr/>
          <a:lstStyle/>
          <a:p>
            <a:r>
              <a:rPr lang="en-US" dirty="0"/>
              <a:t>Function Proposal (Continued)</a:t>
            </a:r>
          </a:p>
        </p:txBody>
      </p:sp>
      <p:sp>
        <p:nvSpPr>
          <p:cNvPr id="3" name="Content Placeholder 2">
            <a:extLst>
              <a:ext uri="{FF2B5EF4-FFF2-40B4-BE49-F238E27FC236}">
                <a16:creationId xmlns:a16="http://schemas.microsoft.com/office/drawing/2014/main" id="{1F21D03A-8943-67EC-A256-F6C217B246AB}"/>
              </a:ext>
            </a:extLst>
          </p:cNvPr>
          <p:cNvSpPr>
            <a:spLocks noGrp="1"/>
          </p:cNvSpPr>
          <p:nvPr>
            <p:ph idx="1"/>
          </p:nvPr>
        </p:nvSpPr>
        <p:spPr/>
        <p:txBody>
          <a:bodyPr>
            <a:normAutofit/>
          </a:bodyPr>
          <a:lstStyle/>
          <a:p>
            <a:r>
              <a:rPr lang="en-US" dirty="0"/>
              <a:t>AVPs currently do this manually as a matter of informal technique – but it requires the AVP to estimate when the UA is just about facing the desired waypoint in order to issue another </a:t>
            </a:r>
            <a:r>
              <a:rPr lang="en-US" dirty="0" err="1"/>
              <a:t>GoTo</a:t>
            </a:r>
            <a:r>
              <a:rPr lang="en-US" dirty="0"/>
              <a:t> command. </a:t>
            </a:r>
          </a:p>
          <a:p>
            <a:r>
              <a:rPr lang="en-US" dirty="0"/>
              <a:t>If an AVP is not paying close attention, or the MCS is experiencing high or intermittent latency, missing or mistiming the second command can result in an even more chaotic and unpredictable flight path for the UA, and possible </a:t>
            </a:r>
            <a:r>
              <a:rPr lang="en-US" dirty="0">
                <a:solidFill>
                  <a:srgbClr val="BD4343"/>
                </a:solidFill>
              </a:rPr>
              <a:t>airspace</a:t>
            </a:r>
            <a:r>
              <a:rPr lang="en-US" dirty="0"/>
              <a:t> or </a:t>
            </a:r>
            <a:r>
              <a:rPr lang="en-US" dirty="0">
                <a:solidFill>
                  <a:srgbClr val="BD4343"/>
                </a:solidFill>
              </a:rPr>
              <a:t>standoff</a:t>
            </a:r>
            <a:r>
              <a:rPr lang="en-US" dirty="0"/>
              <a:t> violations. </a:t>
            </a:r>
          </a:p>
          <a:p>
            <a:r>
              <a:rPr lang="en-US" dirty="0"/>
              <a:t>This function can automate the “double tap” method, and provide AVPs a tool for a more predictable flightpath. </a:t>
            </a:r>
          </a:p>
        </p:txBody>
      </p:sp>
    </p:spTree>
    <p:extLst>
      <p:ext uri="{BB962C8B-B14F-4D97-AF65-F5344CB8AC3E}">
        <p14:creationId xmlns:p14="http://schemas.microsoft.com/office/powerpoint/2010/main" val="376924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4128-93A7-64FE-06B3-9C4088D4CCBF}"/>
              </a:ext>
            </a:extLst>
          </p:cNvPr>
          <p:cNvSpPr>
            <a:spLocks noGrp="1"/>
          </p:cNvSpPr>
          <p:nvPr>
            <p:ph type="title"/>
          </p:nvPr>
        </p:nvSpPr>
        <p:spPr/>
        <p:txBody>
          <a:bodyPr/>
          <a:lstStyle/>
          <a:p>
            <a:r>
              <a:rPr lang="en-US" dirty="0"/>
              <a:t>Proposed Function Visualization</a:t>
            </a:r>
          </a:p>
        </p:txBody>
      </p:sp>
      <p:pic>
        <p:nvPicPr>
          <p:cNvPr id="4" name="Picture 3">
            <a:extLst>
              <a:ext uri="{FF2B5EF4-FFF2-40B4-BE49-F238E27FC236}">
                <a16:creationId xmlns:a16="http://schemas.microsoft.com/office/drawing/2014/main" id="{6310924F-7000-A063-B86A-A7E567E37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254104">
            <a:off x="1137936" y="3723391"/>
            <a:ext cx="2259572" cy="1468723"/>
          </a:xfrm>
          <a:prstGeom prst="rect">
            <a:avLst/>
          </a:prstGeom>
        </p:spPr>
      </p:pic>
      <p:sp>
        <p:nvSpPr>
          <p:cNvPr id="5" name="Oval 4">
            <a:extLst>
              <a:ext uri="{FF2B5EF4-FFF2-40B4-BE49-F238E27FC236}">
                <a16:creationId xmlns:a16="http://schemas.microsoft.com/office/drawing/2014/main" id="{CC66168C-9FBF-AAC3-0A5F-6DD28CF93930}"/>
              </a:ext>
            </a:extLst>
          </p:cNvPr>
          <p:cNvSpPr/>
          <p:nvPr/>
        </p:nvSpPr>
        <p:spPr>
          <a:xfrm>
            <a:off x="9986682" y="3532095"/>
            <a:ext cx="338328" cy="340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0FD8C4B-7968-40B0-8D74-182C911F0B90}"/>
              </a:ext>
            </a:extLst>
          </p:cNvPr>
          <p:cNvCxnSpPr/>
          <p:nvPr/>
        </p:nvCxnSpPr>
        <p:spPr>
          <a:xfrm flipV="1">
            <a:off x="10325010" y="3294530"/>
            <a:ext cx="265176" cy="237565"/>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F1F314F-7BBB-F189-7B2B-5F1C72A2DBA3}"/>
              </a:ext>
            </a:extLst>
          </p:cNvPr>
          <p:cNvSpPr txBox="1"/>
          <p:nvPr/>
        </p:nvSpPr>
        <p:spPr>
          <a:xfrm>
            <a:off x="10590186" y="3108491"/>
            <a:ext cx="517236" cy="261610"/>
          </a:xfrm>
          <a:prstGeom prst="rect">
            <a:avLst/>
          </a:prstGeom>
          <a:noFill/>
        </p:spPr>
        <p:txBody>
          <a:bodyPr wrap="square" rtlCol="0">
            <a:spAutoFit/>
          </a:bodyPr>
          <a:lstStyle/>
          <a:p>
            <a:r>
              <a:rPr lang="en-US" sz="1100" dirty="0"/>
              <a:t>P29</a:t>
            </a:r>
          </a:p>
        </p:txBody>
      </p:sp>
      <p:sp>
        <p:nvSpPr>
          <p:cNvPr id="8" name="Oval 7">
            <a:extLst>
              <a:ext uri="{FF2B5EF4-FFF2-40B4-BE49-F238E27FC236}">
                <a16:creationId xmlns:a16="http://schemas.microsoft.com/office/drawing/2014/main" id="{3D422561-8624-B3AA-C376-3B7DCD6280A9}"/>
              </a:ext>
            </a:extLst>
          </p:cNvPr>
          <p:cNvSpPr/>
          <p:nvPr/>
        </p:nvSpPr>
        <p:spPr>
          <a:xfrm>
            <a:off x="2722052" y="3141501"/>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2B21B21-16BA-021E-E84D-5C72CBE33D56}"/>
              </a:ext>
            </a:extLst>
          </p:cNvPr>
          <p:cNvCxnSpPr>
            <a:cxnSpLocks/>
            <a:stCxn id="8" idx="6"/>
          </p:cNvCxnSpPr>
          <p:nvPr/>
        </p:nvCxnSpPr>
        <p:spPr>
          <a:xfrm>
            <a:off x="2950652" y="3255801"/>
            <a:ext cx="7197395" cy="4787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5AF0D3-E828-A7F9-BF93-DD3F7F54D546}"/>
              </a:ext>
            </a:extLst>
          </p:cNvPr>
          <p:cNvCxnSpPr/>
          <p:nvPr/>
        </p:nvCxnSpPr>
        <p:spPr>
          <a:xfrm flipV="1">
            <a:off x="2950652" y="2862528"/>
            <a:ext cx="265176" cy="23756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D63F787-AE4A-9650-FE91-5EC9C736C395}"/>
              </a:ext>
            </a:extLst>
          </p:cNvPr>
          <p:cNvSpPr txBox="1"/>
          <p:nvPr/>
        </p:nvSpPr>
        <p:spPr>
          <a:xfrm>
            <a:off x="3215828" y="2676751"/>
            <a:ext cx="1521133" cy="261610"/>
          </a:xfrm>
          <a:prstGeom prst="rect">
            <a:avLst/>
          </a:prstGeom>
          <a:noFill/>
        </p:spPr>
        <p:txBody>
          <a:bodyPr wrap="square" rtlCol="0">
            <a:spAutoFit/>
          </a:bodyPr>
          <a:lstStyle/>
          <a:p>
            <a:r>
              <a:rPr lang="en-US" sz="1100" dirty="0"/>
              <a:t>Intermediate Waypoint</a:t>
            </a:r>
          </a:p>
        </p:txBody>
      </p:sp>
      <p:sp>
        <p:nvSpPr>
          <p:cNvPr id="16" name="Freeform: Shape 15">
            <a:extLst>
              <a:ext uri="{FF2B5EF4-FFF2-40B4-BE49-F238E27FC236}">
                <a16:creationId xmlns:a16="http://schemas.microsoft.com/office/drawing/2014/main" id="{EF98356B-65A3-F0F8-6502-50C07484F12D}"/>
              </a:ext>
            </a:extLst>
          </p:cNvPr>
          <p:cNvSpPr/>
          <p:nvPr/>
        </p:nvSpPr>
        <p:spPr>
          <a:xfrm>
            <a:off x="1836280" y="3193388"/>
            <a:ext cx="4213538" cy="1548880"/>
          </a:xfrm>
          <a:custGeom>
            <a:avLst/>
            <a:gdLst>
              <a:gd name="connsiteX0" fmla="*/ 352738 w 4213538"/>
              <a:gd name="connsiteY0" fmla="*/ 1175412 h 1548880"/>
              <a:gd name="connsiteX1" fmla="*/ 186484 w 4213538"/>
              <a:gd name="connsiteY1" fmla="*/ 1119994 h 1548880"/>
              <a:gd name="connsiteX2" fmla="*/ 75647 w 4213538"/>
              <a:gd name="connsiteY2" fmla="*/ 935267 h 1548880"/>
              <a:gd name="connsiteX3" fmla="*/ 1756 w 4213538"/>
              <a:gd name="connsiteY3" fmla="*/ 584285 h 1548880"/>
              <a:gd name="connsiteX4" fmla="*/ 149538 w 4213538"/>
              <a:gd name="connsiteY4" fmla="*/ 177885 h 1548880"/>
              <a:gd name="connsiteX5" fmla="*/ 500520 w 4213538"/>
              <a:gd name="connsiteY5" fmla="*/ 11630 h 1548880"/>
              <a:gd name="connsiteX6" fmla="*/ 814556 w 4213538"/>
              <a:gd name="connsiteY6" fmla="*/ 30103 h 1548880"/>
              <a:gd name="connsiteX7" fmla="*/ 1147065 w 4213538"/>
              <a:gd name="connsiteY7" fmla="*/ 159412 h 1548880"/>
              <a:gd name="connsiteX8" fmla="*/ 1387211 w 4213538"/>
              <a:gd name="connsiteY8" fmla="*/ 491921 h 1548880"/>
              <a:gd name="connsiteX9" fmla="*/ 1664302 w 4213538"/>
              <a:gd name="connsiteY9" fmla="*/ 842903 h 1548880"/>
              <a:gd name="connsiteX10" fmla="*/ 1867502 w 4213538"/>
              <a:gd name="connsiteY10" fmla="*/ 1156939 h 1548880"/>
              <a:gd name="connsiteX11" fmla="*/ 2477102 w 4213538"/>
              <a:gd name="connsiteY11" fmla="*/ 1544867 h 1548880"/>
              <a:gd name="connsiteX12" fmla="*/ 3031284 w 4213538"/>
              <a:gd name="connsiteY12" fmla="*/ 1341667 h 1548880"/>
              <a:gd name="connsiteX13" fmla="*/ 3252956 w 4213538"/>
              <a:gd name="connsiteY13" fmla="*/ 1064576 h 1548880"/>
              <a:gd name="connsiteX14" fmla="*/ 3659356 w 4213538"/>
              <a:gd name="connsiteY14" fmla="*/ 916794 h 1548880"/>
              <a:gd name="connsiteX15" fmla="*/ 4213538 w 4213538"/>
              <a:gd name="connsiteY15" fmla="*/ 861376 h 15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13538" h="1548880">
                <a:moveTo>
                  <a:pt x="352738" y="1175412"/>
                </a:moveTo>
                <a:cubicBezTo>
                  <a:pt x="292702" y="1167715"/>
                  <a:pt x="232666" y="1160018"/>
                  <a:pt x="186484" y="1119994"/>
                </a:cubicBezTo>
                <a:cubicBezTo>
                  <a:pt x="140302" y="1079970"/>
                  <a:pt x="106435" y="1024552"/>
                  <a:pt x="75647" y="935267"/>
                </a:cubicBezTo>
                <a:cubicBezTo>
                  <a:pt x="44859" y="845982"/>
                  <a:pt x="-10559" y="710515"/>
                  <a:pt x="1756" y="584285"/>
                </a:cubicBezTo>
                <a:cubicBezTo>
                  <a:pt x="14071" y="458055"/>
                  <a:pt x="66411" y="273327"/>
                  <a:pt x="149538" y="177885"/>
                </a:cubicBezTo>
                <a:cubicBezTo>
                  <a:pt x="232665" y="82443"/>
                  <a:pt x="389684" y="36260"/>
                  <a:pt x="500520" y="11630"/>
                </a:cubicBezTo>
                <a:cubicBezTo>
                  <a:pt x="611356" y="-13000"/>
                  <a:pt x="706799" y="5473"/>
                  <a:pt x="814556" y="30103"/>
                </a:cubicBezTo>
                <a:cubicBezTo>
                  <a:pt x="922313" y="54733"/>
                  <a:pt x="1051622" y="82442"/>
                  <a:pt x="1147065" y="159412"/>
                </a:cubicBezTo>
                <a:cubicBezTo>
                  <a:pt x="1242508" y="236382"/>
                  <a:pt x="1301005" y="378006"/>
                  <a:pt x="1387211" y="491921"/>
                </a:cubicBezTo>
                <a:cubicBezTo>
                  <a:pt x="1473417" y="605836"/>
                  <a:pt x="1584254" y="732067"/>
                  <a:pt x="1664302" y="842903"/>
                </a:cubicBezTo>
                <a:cubicBezTo>
                  <a:pt x="1744351" y="953739"/>
                  <a:pt x="1732035" y="1039945"/>
                  <a:pt x="1867502" y="1156939"/>
                </a:cubicBezTo>
                <a:cubicBezTo>
                  <a:pt x="2002969" y="1273933"/>
                  <a:pt x="2283139" y="1514079"/>
                  <a:pt x="2477102" y="1544867"/>
                </a:cubicBezTo>
                <a:cubicBezTo>
                  <a:pt x="2671065" y="1575655"/>
                  <a:pt x="2901975" y="1421716"/>
                  <a:pt x="3031284" y="1341667"/>
                </a:cubicBezTo>
                <a:cubicBezTo>
                  <a:pt x="3160593" y="1261619"/>
                  <a:pt x="3148277" y="1135388"/>
                  <a:pt x="3252956" y="1064576"/>
                </a:cubicBezTo>
                <a:cubicBezTo>
                  <a:pt x="3357635" y="993764"/>
                  <a:pt x="3499259" y="950661"/>
                  <a:pt x="3659356" y="916794"/>
                </a:cubicBezTo>
                <a:cubicBezTo>
                  <a:pt x="3819453" y="882927"/>
                  <a:pt x="4213538" y="861376"/>
                  <a:pt x="4213538" y="861376"/>
                </a:cubicBezTo>
              </a:path>
            </a:pathLst>
          </a:custGeom>
          <a:noFill/>
          <a:ln w="22225" cmpd="sng">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74CB992-B733-3104-C460-8560FF07ABA5}"/>
              </a:ext>
            </a:extLst>
          </p:cNvPr>
          <p:cNvSpPr/>
          <p:nvPr/>
        </p:nvSpPr>
        <p:spPr>
          <a:xfrm rot="314370">
            <a:off x="2860282" y="3533859"/>
            <a:ext cx="4781344" cy="19722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2BCF7C5-DA17-1140-1AE2-5FB18B2A20C2}"/>
              </a:ext>
            </a:extLst>
          </p:cNvPr>
          <p:cNvCxnSpPr>
            <a:cxnSpLocks/>
          </p:cNvCxnSpPr>
          <p:nvPr/>
        </p:nvCxnSpPr>
        <p:spPr>
          <a:xfrm flipH="1" flipV="1">
            <a:off x="5867027" y="3532095"/>
            <a:ext cx="417146" cy="566296"/>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53C418B-B7BE-3C19-D6E8-F256864165CA}"/>
              </a:ext>
            </a:extLst>
          </p:cNvPr>
          <p:cNvSpPr txBox="1"/>
          <p:nvPr/>
        </p:nvSpPr>
        <p:spPr>
          <a:xfrm>
            <a:off x="5867027" y="4135076"/>
            <a:ext cx="3294902" cy="430887"/>
          </a:xfrm>
          <a:prstGeom prst="rect">
            <a:avLst/>
          </a:prstGeom>
          <a:noFill/>
        </p:spPr>
        <p:txBody>
          <a:bodyPr wrap="square" rtlCol="0">
            <a:spAutoFit/>
          </a:bodyPr>
          <a:lstStyle/>
          <a:p>
            <a:r>
              <a:rPr lang="en-US" sz="1100" dirty="0"/>
              <a:t>The UA now goes directly to the desired waypoint, with minimal time-in-turn and no S-turn</a:t>
            </a:r>
          </a:p>
        </p:txBody>
      </p:sp>
    </p:spTree>
    <p:extLst>
      <p:ext uri="{BB962C8B-B14F-4D97-AF65-F5344CB8AC3E}">
        <p14:creationId xmlns:p14="http://schemas.microsoft.com/office/powerpoint/2010/main" val="251828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B1E4-0024-145F-F35C-2FA26792312D}"/>
              </a:ext>
            </a:extLst>
          </p:cNvPr>
          <p:cNvSpPr>
            <a:spLocks noGrp="1"/>
          </p:cNvSpPr>
          <p:nvPr>
            <p:ph type="title"/>
          </p:nvPr>
        </p:nvSpPr>
        <p:spPr/>
        <p:txBody>
          <a:bodyPr/>
          <a:lstStyle/>
          <a:p>
            <a:r>
              <a:rPr lang="en-US" dirty="0"/>
              <a:t>How would it work?</a:t>
            </a:r>
          </a:p>
        </p:txBody>
      </p:sp>
      <p:sp>
        <p:nvSpPr>
          <p:cNvPr id="3" name="Content Placeholder 2">
            <a:extLst>
              <a:ext uri="{FF2B5EF4-FFF2-40B4-BE49-F238E27FC236}">
                <a16:creationId xmlns:a16="http://schemas.microsoft.com/office/drawing/2014/main" id="{CF85DE6D-073D-DEEB-4F26-E703A66EEF0E}"/>
              </a:ext>
            </a:extLst>
          </p:cNvPr>
          <p:cNvSpPr>
            <a:spLocks noGrp="1"/>
          </p:cNvSpPr>
          <p:nvPr>
            <p:ph idx="1"/>
          </p:nvPr>
        </p:nvSpPr>
        <p:spPr/>
        <p:txBody>
          <a:bodyPr/>
          <a:lstStyle/>
          <a:p>
            <a:r>
              <a:rPr lang="en-US" dirty="0"/>
              <a:t>I’ve written a script in simulating a UA at on-station altitude over the Philippine Sea in Python 3.12, a free, powerful, and open-source programming language installed by default on all Windows operating systems. </a:t>
            </a:r>
          </a:p>
          <a:p>
            <a:r>
              <a:rPr lang="en-US" dirty="0"/>
              <a:t>This script exclusively uses built-in, standard system libraries to perform the calculations involved. </a:t>
            </a:r>
          </a:p>
        </p:txBody>
      </p:sp>
      <p:pic>
        <p:nvPicPr>
          <p:cNvPr id="5" name="Picture 4">
            <a:extLst>
              <a:ext uri="{FF2B5EF4-FFF2-40B4-BE49-F238E27FC236}">
                <a16:creationId xmlns:a16="http://schemas.microsoft.com/office/drawing/2014/main" id="{22CC08AF-000E-BE88-AACE-50258895F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21024"/>
            <a:ext cx="5383987" cy="3364992"/>
          </a:xfrm>
          <a:prstGeom prst="rect">
            <a:avLst/>
          </a:prstGeom>
        </p:spPr>
      </p:pic>
    </p:spTree>
    <p:extLst>
      <p:ext uri="{BB962C8B-B14F-4D97-AF65-F5344CB8AC3E}">
        <p14:creationId xmlns:p14="http://schemas.microsoft.com/office/powerpoint/2010/main" val="290818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6CA7-C98A-B41C-16D5-688339B54853}"/>
              </a:ext>
            </a:extLst>
          </p:cNvPr>
          <p:cNvSpPr>
            <a:spLocks noGrp="1"/>
          </p:cNvSpPr>
          <p:nvPr>
            <p:ph type="title"/>
          </p:nvPr>
        </p:nvSpPr>
        <p:spPr/>
        <p:txBody>
          <a:bodyPr/>
          <a:lstStyle/>
          <a:p>
            <a:r>
              <a:rPr lang="en-US" dirty="0"/>
              <a:t>Simulation Parameters</a:t>
            </a:r>
          </a:p>
        </p:txBody>
      </p:sp>
      <p:sp>
        <p:nvSpPr>
          <p:cNvPr id="3" name="Content Placeholder 2">
            <a:extLst>
              <a:ext uri="{FF2B5EF4-FFF2-40B4-BE49-F238E27FC236}">
                <a16:creationId xmlns:a16="http://schemas.microsoft.com/office/drawing/2014/main" id="{E9028D35-9DF4-0C73-086F-C70F01BD1D76}"/>
              </a:ext>
            </a:extLst>
          </p:cNvPr>
          <p:cNvSpPr>
            <a:spLocks noGrp="1"/>
          </p:cNvSpPr>
          <p:nvPr>
            <p:ph idx="1"/>
          </p:nvPr>
        </p:nvSpPr>
        <p:spPr>
          <a:xfrm>
            <a:off x="838200" y="1825625"/>
            <a:ext cx="6193536" cy="4351338"/>
          </a:xfrm>
        </p:spPr>
        <p:txBody>
          <a:bodyPr>
            <a:normAutofit/>
          </a:bodyPr>
          <a:lstStyle/>
          <a:p>
            <a:r>
              <a:rPr lang="en-US" sz="2000" dirty="0"/>
              <a:t>The script simulates several UA parameters, including:</a:t>
            </a:r>
          </a:p>
          <a:p>
            <a:pPr lvl="1"/>
            <a:r>
              <a:rPr lang="en-US" sz="1600" dirty="0"/>
              <a:t>True Airspeed</a:t>
            </a:r>
          </a:p>
          <a:p>
            <a:pPr lvl="1"/>
            <a:r>
              <a:rPr lang="en-US" sz="1600" dirty="0"/>
              <a:t>Heading</a:t>
            </a:r>
          </a:p>
          <a:p>
            <a:pPr lvl="1"/>
            <a:r>
              <a:rPr lang="en-US" sz="1600" dirty="0"/>
              <a:t>Turn Rate</a:t>
            </a:r>
          </a:p>
          <a:p>
            <a:pPr lvl="1"/>
            <a:r>
              <a:rPr lang="en-US" sz="1600" dirty="0"/>
              <a:t>Wind direction</a:t>
            </a:r>
          </a:p>
          <a:p>
            <a:pPr lvl="1"/>
            <a:r>
              <a:rPr lang="en-US" sz="1600" dirty="0"/>
              <a:t>Wind Speed</a:t>
            </a:r>
          </a:p>
          <a:p>
            <a:pPr lvl="1"/>
            <a:r>
              <a:rPr lang="en-US" sz="1600" dirty="0"/>
              <a:t>Position (</a:t>
            </a:r>
            <a:r>
              <a:rPr lang="en-US" sz="1600" dirty="0" err="1"/>
              <a:t>lat</a:t>
            </a:r>
            <a:r>
              <a:rPr lang="en-US" sz="1600" dirty="0"/>
              <a:t>, long)</a:t>
            </a:r>
          </a:p>
          <a:p>
            <a:pPr lvl="1"/>
            <a:r>
              <a:rPr lang="en-US" sz="1600" dirty="0"/>
              <a:t>Desired waypoint (</a:t>
            </a:r>
            <a:r>
              <a:rPr lang="en-US" sz="1600" dirty="0" err="1"/>
              <a:t>lat</a:t>
            </a:r>
            <a:r>
              <a:rPr lang="en-US" sz="1600" dirty="0"/>
              <a:t>, long)</a:t>
            </a:r>
          </a:p>
          <a:p>
            <a:r>
              <a:rPr lang="en-US" sz="2000" dirty="0"/>
              <a:t>These parameters are randomly selected, with floors and ceilings presented in the table to the right. </a:t>
            </a:r>
          </a:p>
          <a:p>
            <a:r>
              <a:rPr lang="en-US" sz="2000" dirty="0"/>
              <a:t>All of these parameters are static after the initial “pull” – in this script, they are determined once, at the instantaneous time of AVP command execution. </a:t>
            </a:r>
          </a:p>
          <a:p>
            <a:endParaRPr lang="en-US" sz="1600" dirty="0"/>
          </a:p>
        </p:txBody>
      </p:sp>
      <p:graphicFrame>
        <p:nvGraphicFramePr>
          <p:cNvPr id="4" name="Table 3">
            <a:extLst>
              <a:ext uri="{FF2B5EF4-FFF2-40B4-BE49-F238E27FC236}">
                <a16:creationId xmlns:a16="http://schemas.microsoft.com/office/drawing/2014/main" id="{D9C52B73-0F9C-5649-A65B-642966C6130E}"/>
              </a:ext>
            </a:extLst>
          </p:cNvPr>
          <p:cNvGraphicFramePr>
            <a:graphicFrameLocks noGrp="1"/>
          </p:cNvGraphicFramePr>
          <p:nvPr>
            <p:extLst>
              <p:ext uri="{D42A27DB-BD31-4B8C-83A1-F6EECF244321}">
                <p14:modId xmlns:p14="http://schemas.microsoft.com/office/powerpoint/2010/main" val="3088802636"/>
              </p:ext>
            </p:extLst>
          </p:nvPr>
        </p:nvGraphicFramePr>
        <p:xfrm>
          <a:off x="7600698" y="1061307"/>
          <a:ext cx="4063998" cy="4578945"/>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1270396790"/>
                    </a:ext>
                  </a:extLst>
                </a:gridCol>
                <a:gridCol w="1354666">
                  <a:extLst>
                    <a:ext uri="{9D8B030D-6E8A-4147-A177-3AD203B41FA5}">
                      <a16:colId xmlns:a16="http://schemas.microsoft.com/office/drawing/2014/main" val="1815518066"/>
                    </a:ext>
                  </a:extLst>
                </a:gridCol>
                <a:gridCol w="1354666">
                  <a:extLst>
                    <a:ext uri="{9D8B030D-6E8A-4147-A177-3AD203B41FA5}">
                      <a16:colId xmlns:a16="http://schemas.microsoft.com/office/drawing/2014/main" val="2244703684"/>
                    </a:ext>
                  </a:extLst>
                </a:gridCol>
              </a:tblGrid>
              <a:tr h="562695">
                <a:tc>
                  <a:txBody>
                    <a:bodyPr/>
                    <a:lstStyle/>
                    <a:p>
                      <a:pPr algn="ctr"/>
                      <a:r>
                        <a:rPr lang="en-US" dirty="0"/>
                        <a:t>Parameter</a:t>
                      </a:r>
                    </a:p>
                  </a:txBody>
                  <a:tcPr/>
                </a:tc>
                <a:tc>
                  <a:txBody>
                    <a:bodyPr/>
                    <a:lstStyle/>
                    <a:p>
                      <a:pPr algn="ctr"/>
                      <a:r>
                        <a:rPr lang="en-US" dirty="0"/>
                        <a:t>Low</a:t>
                      </a:r>
                    </a:p>
                  </a:txBody>
                  <a:tcPr/>
                </a:tc>
                <a:tc>
                  <a:txBody>
                    <a:bodyPr/>
                    <a:lstStyle/>
                    <a:p>
                      <a:pPr algn="ctr"/>
                      <a:r>
                        <a:rPr lang="en-US" dirty="0"/>
                        <a:t>High</a:t>
                      </a:r>
                    </a:p>
                  </a:txBody>
                  <a:tcPr/>
                </a:tc>
                <a:extLst>
                  <a:ext uri="{0D108BD9-81ED-4DB2-BD59-A6C34878D82A}">
                    <a16:rowId xmlns:a16="http://schemas.microsoft.com/office/drawing/2014/main" val="1102473010"/>
                  </a:ext>
                </a:extLst>
              </a:tr>
              <a:tr h="562695">
                <a:tc>
                  <a:txBody>
                    <a:bodyPr/>
                    <a:lstStyle/>
                    <a:p>
                      <a:pPr algn="ctr"/>
                      <a:r>
                        <a:rPr lang="en-US" dirty="0"/>
                        <a:t>TAS</a:t>
                      </a:r>
                    </a:p>
                  </a:txBody>
                  <a:tcPr/>
                </a:tc>
                <a:tc>
                  <a:txBody>
                    <a:bodyPr/>
                    <a:lstStyle/>
                    <a:p>
                      <a:pPr algn="ctr"/>
                      <a:r>
                        <a:rPr lang="en-US" dirty="0"/>
                        <a:t>140 Knots</a:t>
                      </a:r>
                    </a:p>
                  </a:txBody>
                  <a:tcPr/>
                </a:tc>
                <a:tc>
                  <a:txBody>
                    <a:bodyPr/>
                    <a:lstStyle/>
                    <a:p>
                      <a:pPr algn="ctr"/>
                      <a:r>
                        <a:rPr lang="en-US" dirty="0"/>
                        <a:t>300 Knots</a:t>
                      </a:r>
                    </a:p>
                  </a:txBody>
                  <a:tcPr/>
                </a:tc>
                <a:extLst>
                  <a:ext uri="{0D108BD9-81ED-4DB2-BD59-A6C34878D82A}">
                    <a16:rowId xmlns:a16="http://schemas.microsoft.com/office/drawing/2014/main" val="2104394604"/>
                  </a:ext>
                </a:extLst>
              </a:tr>
              <a:tr h="562695">
                <a:tc>
                  <a:txBody>
                    <a:bodyPr/>
                    <a:lstStyle/>
                    <a:p>
                      <a:pPr algn="ctr"/>
                      <a:r>
                        <a:rPr lang="en-US" dirty="0"/>
                        <a:t>Heading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360°</a:t>
                      </a:r>
                    </a:p>
                  </a:txBody>
                  <a:tcPr/>
                </a:tc>
                <a:extLst>
                  <a:ext uri="{0D108BD9-81ED-4DB2-BD59-A6C34878D82A}">
                    <a16:rowId xmlns:a16="http://schemas.microsoft.com/office/drawing/2014/main" val="2933504878"/>
                  </a:ext>
                </a:extLst>
              </a:tr>
              <a:tr h="562695">
                <a:tc>
                  <a:txBody>
                    <a:bodyPr/>
                    <a:lstStyle/>
                    <a:p>
                      <a:pPr algn="ctr"/>
                      <a:r>
                        <a:rPr lang="en-US" dirty="0"/>
                        <a:t>Turn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1.3°/sec</a:t>
                      </a:r>
                    </a:p>
                  </a:txBody>
                  <a:tcPr/>
                </a:tc>
                <a:tc>
                  <a:txBody>
                    <a:bodyPr/>
                    <a:lstStyle/>
                    <a:p>
                      <a:pPr algn="ctr"/>
                      <a:r>
                        <a:rPr lang="en-US" dirty="0"/>
                        <a:t>3.1°/sec</a:t>
                      </a:r>
                    </a:p>
                  </a:txBody>
                  <a:tcPr/>
                </a:tc>
                <a:extLst>
                  <a:ext uri="{0D108BD9-81ED-4DB2-BD59-A6C34878D82A}">
                    <a16:rowId xmlns:a16="http://schemas.microsoft.com/office/drawing/2014/main" val="2581008949"/>
                  </a:ext>
                </a:extLst>
              </a:tr>
              <a:tr h="562695">
                <a:tc>
                  <a:txBody>
                    <a:bodyPr/>
                    <a:lstStyle/>
                    <a:p>
                      <a:pPr algn="ctr"/>
                      <a:r>
                        <a:rPr lang="en-US" dirty="0"/>
                        <a:t>Wind Direction</a:t>
                      </a:r>
                    </a:p>
                  </a:txBody>
                  <a:tcPr/>
                </a:tc>
                <a:tc>
                  <a:txBody>
                    <a:bodyPr/>
                    <a:lstStyle/>
                    <a:p>
                      <a:pPr algn="ctr"/>
                      <a:r>
                        <a:rPr lang="en-US" dirty="0"/>
                        <a:t>0°</a:t>
                      </a:r>
                    </a:p>
                  </a:txBody>
                  <a:tcPr/>
                </a:tc>
                <a:tc>
                  <a:txBody>
                    <a:bodyPr/>
                    <a:lstStyle/>
                    <a:p>
                      <a:pPr algn="ctr"/>
                      <a:r>
                        <a:rPr lang="en-US" dirty="0"/>
                        <a:t>360°</a:t>
                      </a:r>
                    </a:p>
                  </a:txBody>
                  <a:tcPr/>
                </a:tc>
                <a:extLst>
                  <a:ext uri="{0D108BD9-81ED-4DB2-BD59-A6C34878D82A}">
                    <a16:rowId xmlns:a16="http://schemas.microsoft.com/office/drawing/2014/main" val="447958797"/>
                  </a:ext>
                </a:extLst>
              </a:tr>
              <a:tr h="562695">
                <a:tc>
                  <a:txBody>
                    <a:bodyPr/>
                    <a:lstStyle/>
                    <a:p>
                      <a:pPr algn="ctr"/>
                      <a:r>
                        <a:rPr lang="en-US" dirty="0"/>
                        <a:t>Wind Speed</a:t>
                      </a:r>
                    </a:p>
                  </a:txBody>
                  <a:tcPr/>
                </a:tc>
                <a:tc>
                  <a:txBody>
                    <a:bodyPr/>
                    <a:lstStyle/>
                    <a:p>
                      <a:pPr algn="ctr"/>
                      <a:r>
                        <a:rPr lang="en-US" dirty="0"/>
                        <a:t>25 Knots</a:t>
                      </a:r>
                    </a:p>
                  </a:txBody>
                  <a:tcPr/>
                </a:tc>
                <a:tc>
                  <a:txBody>
                    <a:bodyPr/>
                    <a:lstStyle/>
                    <a:p>
                      <a:pPr algn="ctr"/>
                      <a:r>
                        <a:rPr lang="en-US" dirty="0"/>
                        <a:t>75 Knots</a:t>
                      </a:r>
                    </a:p>
                  </a:txBody>
                  <a:tcPr/>
                </a:tc>
                <a:extLst>
                  <a:ext uri="{0D108BD9-81ED-4DB2-BD59-A6C34878D82A}">
                    <a16:rowId xmlns:a16="http://schemas.microsoft.com/office/drawing/2014/main" val="2014237559"/>
                  </a:ext>
                </a:extLst>
              </a:tr>
              <a:tr h="562695">
                <a:tc>
                  <a:txBody>
                    <a:bodyPr/>
                    <a:lstStyle/>
                    <a:p>
                      <a:pPr algn="ctr"/>
                      <a:r>
                        <a:rPr lang="en-US" dirty="0"/>
                        <a:t>Latitude</a:t>
                      </a:r>
                    </a:p>
                  </a:txBody>
                  <a:tcPr/>
                </a:tc>
                <a:tc>
                  <a:txBody>
                    <a:bodyPr/>
                    <a:lstStyle/>
                    <a:p>
                      <a:pPr algn="ctr"/>
                      <a:r>
                        <a:rPr lang="en-US" dirty="0"/>
                        <a:t>16.0°N</a:t>
                      </a:r>
                    </a:p>
                  </a:txBody>
                  <a:tcPr/>
                </a:tc>
                <a:tc>
                  <a:txBody>
                    <a:bodyPr/>
                    <a:lstStyle/>
                    <a:p>
                      <a:pPr algn="ctr"/>
                      <a:r>
                        <a:rPr lang="en-US" dirty="0"/>
                        <a:t>16.5°N</a:t>
                      </a:r>
                    </a:p>
                  </a:txBody>
                  <a:tcPr/>
                </a:tc>
                <a:extLst>
                  <a:ext uri="{0D108BD9-81ED-4DB2-BD59-A6C34878D82A}">
                    <a16:rowId xmlns:a16="http://schemas.microsoft.com/office/drawing/2014/main" val="228153965"/>
                  </a:ext>
                </a:extLst>
              </a:tr>
              <a:tr h="562695">
                <a:tc>
                  <a:txBody>
                    <a:bodyPr/>
                    <a:lstStyle/>
                    <a:p>
                      <a:pPr algn="ctr"/>
                      <a:r>
                        <a:rPr lang="en-US" dirty="0"/>
                        <a:t>Longitude</a:t>
                      </a:r>
                    </a:p>
                  </a:txBody>
                  <a:tcPr/>
                </a:tc>
                <a:tc>
                  <a:txBody>
                    <a:bodyPr/>
                    <a:lstStyle/>
                    <a:p>
                      <a:pPr algn="ctr"/>
                      <a:r>
                        <a:rPr lang="en-US" dirty="0"/>
                        <a:t>133.0°E</a:t>
                      </a:r>
                    </a:p>
                  </a:txBody>
                  <a:tcPr/>
                </a:tc>
                <a:tc>
                  <a:txBody>
                    <a:bodyPr/>
                    <a:lstStyle/>
                    <a:p>
                      <a:pPr algn="ctr"/>
                      <a:r>
                        <a:rPr lang="en-US" dirty="0"/>
                        <a:t>133.5°E</a:t>
                      </a:r>
                    </a:p>
                  </a:txBody>
                  <a:tcPr/>
                </a:tc>
                <a:extLst>
                  <a:ext uri="{0D108BD9-81ED-4DB2-BD59-A6C34878D82A}">
                    <a16:rowId xmlns:a16="http://schemas.microsoft.com/office/drawing/2014/main" val="3416431977"/>
                  </a:ext>
                </a:extLst>
              </a:tr>
            </a:tbl>
          </a:graphicData>
        </a:graphic>
      </p:graphicFrame>
    </p:spTree>
    <p:extLst>
      <p:ext uri="{BB962C8B-B14F-4D97-AF65-F5344CB8AC3E}">
        <p14:creationId xmlns:p14="http://schemas.microsoft.com/office/powerpoint/2010/main" val="219279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09BA-95C3-B45E-9C41-DAD58C89A9A2}"/>
              </a:ext>
            </a:extLst>
          </p:cNvPr>
          <p:cNvSpPr>
            <a:spLocks noGrp="1"/>
          </p:cNvSpPr>
          <p:nvPr>
            <p:ph type="title"/>
          </p:nvPr>
        </p:nvSpPr>
        <p:spPr/>
        <p:txBody>
          <a:bodyPr/>
          <a:lstStyle/>
          <a:p>
            <a:r>
              <a:rPr lang="en-US" dirty="0"/>
              <a:t>Under the Hood	</a:t>
            </a:r>
          </a:p>
        </p:txBody>
      </p:sp>
      <p:sp>
        <p:nvSpPr>
          <p:cNvPr id="3" name="Content Placeholder 2">
            <a:extLst>
              <a:ext uri="{FF2B5EF4-FFF2-40B4-BE49-F238E27FC236}">
                <a16:creationId xmlns:a16="http://schemas.microsoft.com/office/drawing/2014/main" id="{B156827F-0606-E97F-DA8B-F947341A05CB}"/>
              </a:ext>
            </a:extLst>
          </p:cNvPr>
          <p:cNvSpPr>
            <a:spLocks noGrp="1"/>
          </p:cNvSpPr>
          <p:nvPr>
            <p:ph idx="1"/>
          </p:nvPr>
        </p:nvSpPr>
        <p:spPr>
          <a:xfrm>
            <a:off x="838200" y="1825625"/>
            <a:ext cx="7592568" cy="4351338"/>
          </a:xfrm>
        </p:spPr>
        <p:txBody>
          <a:bodyPr>
            <a:normAutofit/>
          </a:bodyPr>
          <a:lstStyle/>
          <a:p>
            <a:r>
              <a:rPr lang="en-US" dirty="0"/>
              <a:t>Once the parameters have been generated, the script uses some basic geodesy calculations to find the “Intermediate Waypoint” the UA can fly to in order to achieve our desired behavior. </a:t>
            </a:r>
          </a:p>
          <a:p>
            <a:r>
              <a:rPr lang="en-US" dirty="0"/>
              <a:t>First, it calculates the great-circle course between the UA’s position at time of command execution and the AVP-specified “desired waypoint.”</a:t>
            </a:r>
          </a:p>
          <a:p>
            <a:r>
              <a:rPr lang="en-US" dirty="0"/>
              <a:t>Then, it applies a wind correction to find the crab angle the UA would instead fly. This helps give us a rough idea of what direction we’d like to turn. </a:t>
            </a:r>
          </a:p>
        </p:txBody>
      </p:sp>
      <p:pic>
        <p:nvPicPr>
          <p:cNvPr id="5" name="Picture 4">
            <a:extLst>
              <a:ext uri="{FF2B5EF4-FFF2-40B4-BE49-F238E27FC236}">
                <a16:creationId xmlns:a16="http://schemas.microsoft.com/office/drawing/2014/main" id="{98952CF5-F00E-72A5-66D5-D8EDCC167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5850" y="2123377"/>
            <a:ext cx="2918460" cy="2918460"/>
          </a:xfrm>
          <a:prstGeom prst="rect">
            <a:avLst/>
          </a:prstGeom>
        </p:spPr>
      </p:pic>
    </p:spTree>
    <p:extLst>
      <p:ext uri="{BB962C8B-B14F-4D97-AF65-F5344CB8AC3E}">
        <p14:creationId xmlns:p14="http://schemas.microsoft.com/office/powerpoint/2010/main" val="249772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6966</TotalTime>
  <Words>1856</Words>
  <Application>Microsoft Office PowerPoint</Application>
  <PresentationFormat>Widescreen</PresentationFormat>
  <Paragraphs>244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MTD Direct-To GoTo Proposal</vt:lpstr>
      <vt:lpstr>Current Behavior</vt:lpstr>
      <vt:lpstr>Current Behavior Visualization </vt:lpstr>
      <vt:lpstr>Function Proposal</vt:lpstr>
      <vt:lpstr>Function Proposal (Continued)</vt:lpstr>
      <vt:lpstr>Proposed Function Visualization</vt:lpstr>
      <vt:lpstr>How would it work?</vt:lpstr>
      <vt:lpstr>Simulation Parameters</vt:lpstr>
      <vt:lpstr>Under the Hood </vt:lpstr>
      <vt:lpstr>Under the Hood (Con’t) </vt:lpstr>
      <vt:lpstr>Under the Hood (Con’t)</vt:lpstr>
      <vt:lpstr>PowerPoint Presentation</vt:lpstr>
      <vt:lpstr>PowerPoint Presentation</vt:lpstr>
      <vt:lpstr>PowerPoint Presentation</vt:lpstr>
      <vt:lpstr>Constraints &amp; Future Considerations</vt:lpstr>
      <vt:lpstr>Future Capes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MTD Direct-To GoTo Proposal</dc:title>
  <dc:creator>Gordon Kiesling</dc:creator>
  <cp:lastModifiedBy>Gordon Kiesling</cp:lastModifiedBy>
  <cp:revision>161</cp:revision>
  <dcterms:created xsi:type="dcterms:W3CDTF">2024-04-25T18:35:08Z</dcterms:created>
  <dcterms:modified xsi:type="dcterms:W3CDTF">2024-05-16T18:39:29Z</dcterms:modified>
</cp:coreProperties>
</file>