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348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77" r:id="rId12"/>
    <p:sldId id="360" r:id="rId13"/>
    <p:sldId id="358" r:id="rId14"/>
    <p:sldId id="359" r:id="rId15"/>
    <p:sldId id="361" r:id="rId16"/>
    <p:sldId id="369" r:id="rId17"/>
    <p:sldId id="370" r:id="rId18"/>
    <p:sldId id="371" r:id="rId19"/>
    <p:sldId id="372" r:id="rId20"/>
    <p:sldId id="373" r:id="rId21"/>
    <p:sldId id="365" r:id="rId22"/>
    <p:sldId id="366" r:id="rId23"/>
    <p:sldId id="364" r:id="rId24"/>
    <p:sldId id="367" r:id="rId25"/>
    <p:sldId id="374" r:id="rId26"/>
    <p:sldId id="375" r:id="rId27"/>
    <p:sldId id="376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wu" initials="x" lastIdx="1" clrIdx="0">
    <p:extLst>
      <p:ext uri="{19B8F6BF-5375-455C-9EA6-DF929625EA0E}">
        <p15:presenceInfo xmlns:p15="http://schemas.microsoft.com/office/powerpoint/2012/main" userId="xin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FFBFF"/>
    <a:srgbClr val="D9F5FF"/>
    <a:srgbClr val="C9F1FF"/>
    <a:srgbClr val="996633"/>
    <a:srgbClr val="663300"/>
    <a:srgbClr val="6600FF"/>
    <a:srgbClr val="7030A0"/>
    <a:srgbClr val="DAA6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 autoAdjust="0"/>
    <p:restoredTop sz="91463"/>
  </p:normalViewPr>
  <p:slideViewPr>
    <p:cSldViewPr>
      <p:cViewPr varScale="1">
        <p:scale>
          <a:sx n="105" d="100"/>
          <a:sy n="105" d="100"/>
        </p:scale>
        <p:origin x="369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D1D65-5729-4576-B608-795BDD69A2D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EA692-A86B-4D8D-828B-53EC751C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1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53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6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96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8EA692-A86B-4D8D-828B-53EC751C9B0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3564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8EA692-A86B-4D8D-828B-53EC751C9B0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29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1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5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A692-A86B-4D8D-828B-53EC751C9B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5800" y="1285875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ko-KR" sz="3000" b="1">
              <a:solidFill>
                <a:srgbClr val="800000"/>
              </a:solidFill>
              <a:latin typeface="Arial" charset="0"/>
              <a:ea typeface="Gulim" pitchFamily="34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143000"/>
            <a:ext cx="74676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777240" y="6096000"/>
            <a:ext cx="758952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175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6176" name="Rectangle 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18" name="Rectangle 3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a typeface="SimSun" pitchFamily="2" charset="-122"/>
              </a:defRPr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 descr="Picture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0" y="6141210"/>
            <a:ext cx="1646555" cy="550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4750" y="381000"/>
            <a:ext cx="180498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1000"/>
            <a:ext cx="52641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64375" cy="706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53377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375" y="1447800"/>
            <a:ext cx="3535363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81000"/>
            <a:ext cx="7221538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64375" cy="706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53377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4375" y="1447800"/>
            <a:ext cx="3535363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4375" y="3848100"/>
            <a:ext cx="3535363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5337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375" y="1447800"/>
            <a:ext cx="3535363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06437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2215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777240" y="6167438"/>
            <a:ext cx="758952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914400" y="1143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308725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00000"/>
                </a:solidFill>
                <a:ea typeface="Gulim" pitchFamily="34" charset="-127"/>
              </a:defRPr>
            </a:lvl1pPr>
          </a:lstStyle>
          <a:p>
            <a:fld id="{F4E9F356-4688-4F12-BF03-2E0746E425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Picture1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7" y="6212465"/>
            <a:ext cx="1646555" cy="5505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Arial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Arial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Arial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Arial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Arial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Arial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Arial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Arial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33400" y="1676400"/>
            <a:ext cx="8077200" cy="1470025"/>
          </a:xfrm>
        </p:spPr>
        <p:txBody>
          <a:bodyPr/>
          <a:lstStyle/>
          <a:p>
            <a:pPr algn="ctr"/>
            <a:r>
              <a:rPr lang="en-US" dirty="0"/>
              <a:t>Spread of Infectious Diseases through </a:t>
            </a:r>
            <a:br>
              <a:rPr lang="en-US" dirty="0"/>
            </a:br>
            <a:r>
              <a:rPr lang="en-US" dirty="0"/>
              <a:t>Urban Transportation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104900" y="3581400"/>
            <a:ext cx="6934200" cy="2514600"/>
          </a:xfrm>
        </p:spPr>
        <p:txBody>
          <a:bodyPr/>
          <a:lstStyle/>
          <a:p>
            <a:r>
              <a:rPr lang="en-US" sz="2000" dirty="0"/>
              <a:t>Xinwu Qian</a:t>
            </a:r>
          </a:p>
          <a:p>
            <a:endParaRPr lang="en-US" sz="2000" dirty="0"/>
          </a:p>
          <a:p>
            <a:r>
              <a:rPr lang="en-US" sz="2000" dirty="0"/>
              <a:t>AAE 668 Course Project Presentation</a:t>
            </a:r>
          </a:p>
          <a:p>
            <a:r>
              <a:rPr lang="en-US" sz="2000" dirty="0"/>
              <a:t>Dec 6,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dirty="0"/>
              <a:t>Population dynamics</a:t>
            </a:r>
            <a:endParaRPr lang="en-US" sz="1600" dirty="0"/>
          </a:p>
          <a:p>
            <a:pPr lvl="1"/>
            <a:endParaRPr lang="en-US" sz="14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90" y="1905000"/>
            <a:ext cx="2667000" cy="13127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04957"/>
            <a:ext cx="5516510" cy="154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839111"/>
            <a:ext cx="2053565" cy="576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0800" y="1905000"/>
            <a:ext cx="3276600" cy="1199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3754" y="3169115"/>
            <a:ext cx="5673646" cy="1483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90800" y="4717115"/>
            <a:ext cx="3276600" cy="697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84820" y="232031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Moving from </a:t>
            </a:r>
            <a:r>
              <a:rPr lang="en-US" altLang="zh-CN" b="1" dirty="0" err="1"/>
              <a:t>i</a:t>
            </a:r>
            <a:r>
              <a:rPr lang="en-US" altLang="zh-CN" b="1" dirty="0"/>
              <a:t> to j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184820" y="3726370"/>
            <a:ext cx="31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Resident and Population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184820" y="4881447"/>
            <a:ext cx="31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Fixed Total Population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704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dirty="0"/>
              <a:t>Conceptual framework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Image result for individu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1905000"/>
            <a:ext cx="55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箭头连接符 16"/>
          <p:cNvCxnSpPr>
            <a:stCxn id="1026" idx="1"/>
          </p:cNvCxnSpPr>
          <p:nvPr/>
        </p:nvCxnSpPr>
        <p:spPr>
          <a:xfrm>
            <a:off x="1771650" y="2181225"/>
            <a:ext cx="895350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2235489" y="2181226"/>
            <a:ext cx="11147" cy="99536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02732" y="1990725"/>
            <a:ext cx="1447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Travel mode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522737" y="3027362"/>
            <a:ext cx="1447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Travel time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407805" y="3971131"/>
            <a:ext cx="1677663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Traffic Control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0"/>
            <a:endCxn id="28" idx="2"/>
          </p:cNvCxnSpPr>
          <p:nvPr/>
        </p:nvCxnSpPr>
        <p:spPr>
          <a:xfrm flipV="1">
            <a:off x="2246637" y="3408362"/>
            <a:ext cx="0" cy="56276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683289" y="2701925"/>
            <a:ext cx="2207418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Travel Contagion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83289" y="3613943"/>
            <a:ext cx="2207418" cy="5627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Destination Contagion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4" idx="2"/>
            <a:endCxn id="38" idx="0"/>
          </p:cNvCxnSpPr>
          <p:nvPr/>
        </p:nvCxnSpPr>
        <p:spPr>
          <a:xfrm>
            <a:off x="4786998" y="3082925"/>
            <a:ext cx="0" cy="5310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肘形连接符 1034"/>
          <p:cNvCxnSpPr>
            <a:endCxn id="34" idx="0"/>
          </p:cNvCxnSpPr>
          <p:nvPr/>
        </p:nvCxnSpPr>
        <p:spPr>
          <a:xfrm>
            <a:off x="4250532" y="2181225"/>
            <a:ext cx="536466" cy="520700"/>
          </a:xfrm>
          <a:prstGeom prst="bentConnector2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文本框 1035"/>
              <p:cNvSpPr txBox="1"/>
              <p:nvPr/>
            </p:nvSpPr>
            <p:spPr>
              <a:xfrm>
                <a:off x="2802732" y="4682331"/>
                <a:ext cx="2323468" cy="110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Travel Equilibrium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6" name="文本框 10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32" y="4682331"/>
                <a:ext cx="2323468" cy="1102033"/>
              </a:xfrm>
              <a:prstGeom prst="rect">
                <a:avLst/>
              </a:prstGeom>
              <a:blipFill>
                <a:blip r:embed="rId3"/>
                <a:stretch>
                  <a:fillRect l="-2362" t="-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8" name="肘形连接符 1037"/>
          <p:cNvCxnSpPr>
            <a:stCxn id="28" idx="1"/>
            <a:endCxn id="1039" idx="1"/>
          </p:cNvCxnSpPr>
          <p:nvPr/>
        </p:nvCxnSpPr>
        <p:spPr>
          <a:xfrm rot="10800000" flipH="1" flipV="1">
            <a:off x="1522736" y="3217862"/>
            <a:ext cx="1144263" cy="2020888"/>
          </a:xfrm>
          <a:prstGeom prst="bentConnector3">
            <a:avLst>
              <a:gd name="adj1" fmla="val -19978"/>
            </a:avLst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矩形 1038"/>
          <p:cNvSpPr/>
          <p:nvPr/>
        </p:nvSpPr>
        <p:spPr>
          <a:xfrm>
            <a:off x="2667000" y="4495800"/>
            <a:ext cx="4953000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3" name="肘形连接符 1042"/>
          <p:cNvCxnSpPr>
            <a:stCxn id="29" idx="1"/>
          </p:cNvCxnSpPr>
          <p:nvPr/>
        </p:nvCxnSpPr>
        <p:spPr>
          <a:xfrm rot="10800000" flipH="1" flipV="1">
            <a:off x="1407804" y="4161631"/>
            <a:ext cx="1289511" cy="800894"/>
          </a:xfrm>
          <a:prstGeom prst="bentConnector3">
            <a:avLst>
              <a:gd name="adj1" fmla="val -17728"/>
            </a:avLst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箭头连接符 1049"/>
          <p:cNvCxnSpPr/>
          <p:nvPr/>
        </p:nvCxnSpPr>
        <p:spPr>
          <a:xfrm>
            <a:off x="5791200" y="5638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791200" y="4682331"/>
            <a:ext cx="0" cy="95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5809673" y="4876800"/>
            <a:ext cx="895927" cy="766618"/>
          </a:xfrm>
          <a:custGeom>
            <a:avLst/>
            <a:gdLst>
              <a:gd name="connsiteX0" fmla="*/ 0 w 1099127"/>
              <a:gd name="connsiteY0" fmla="*/ 1016000 h 1016000"/>
              <a:gd name="connsiteX1" fmla="*/ 286327 w 1099127"/>
              <a:gd name="connsiteY1" fmla="*/ 923637 h 1016000"/>
              <a:gd name="connsiteX2" fmla="*/ 628072 w 1099127"/>
              <a:gd name="connsiteY2" fmla="*/ 738909 h 1016000"/>
              <a:gd name="connsiteX3" fmla="*/ 969818 w 1099127"/>
              <a:gd name="connsiteY3" fmla="*/ 406400 h 1016000"/>
              <a:gd name="connsiteX4" fmla="*/ 1099127 w 1099127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127" h="1016000">
                <a:moveTo>
                  <a:pt x="0" y="1016000"/>
                </a:moveTo>
                <a:cubicBezTo>
                  <a:pt x="90824" y="992909"/>
                  <a:pt x="181648" y="969819"/>
                  <a:pt x="286327" y="923637"/>
                </a:cubicBezTo>
                <a:cubicBezTo>
                  <a:pt x="391006" y="877455"/>
                  <a:pt x="514157" y="825115"/>
                  <a:pt x="628072" y="738909"/>
                </a:cubicBezTo>
                <a:cubicBezTo>
                  <a:pt x="741987" y="652703"/>
                  <a:pt x="891309" y="529551"/>
                  <a:pt x="969818" y="406400"/>
                </a:cubicBezTo>
                <a:cubicBezTo>
                  <a:pt x="1048327" y="283249"/>
                  <a:pt x="1073727" y="141624"/>
                  <a:pt x="109912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707207" y="5691484"/>
            <a:ext cx="204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Level of control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214950" y="5003998"/>
            <a:ext cx="712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altLang="zh-CN" dirty="0"/>
              <a:t>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14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hybrid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dirty="0"/>
              <a:t>Three levels of control</a:t>
            </a:r>
            <a:endParaRPr lang="en-US" altLang="zh-CN" sz="1600" dirty="0"/>
          </a:p>
          <a:p>
            <a:pPr lvl="1"/>
            <a:endParaRPr lang="en-US" sz="14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428999" y="4000415"/>
            <a:ext cx="1837189" cy="17113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8" name="椭圆 7"/>
          <p:cNvSpPr/>
          <p:nvPr/>
        </p:nvSpPr>
        <p:spPr>
          <a:xfrm>
            <a:off x="6477000" y="4000415"/>
            <a:ext cx="1837189" cy="17113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4629" y="4000415"/>
            <a:ext cx="1837189" cy="17113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cxnSp>
        <p:nvCxnSpPr>
          <p:cNvPr id="17" name="直接箭头连接符 16"/>
          <p:cNvCxnSpPr>
            <a:stCxn id="9" idx="6"/>
            <a:endCxn id="7" idx="2"/>
          </p:cNvCxnSpPr>
          <p:nvPr/>
        </p:nvCxnSpPr>
        <p:spPr>
          <a:xfrm>
            <a:off x="2311818" y="4856092"/>
            <a:ext cx="11171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6"/>
            <a:endCxn id="8" idx="2"/>
          </p:cNvCxnSpPr>
          <p:nvPr/>
        </p:nvCxnSpPr>
        <p:spPr>
          <a:xfrm>
            <a:off x="5266188" y="4856092"/>
            <a:ext cx="1210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429000" y="1823208"/>
            <a:ext cx="1837189" cy="171135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Control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>
            <a:stCxn id="21" idx="3"/>
            <a:endCxn id="9" idx="7"/>
          </p:cNvCxnSpPr>
          <p:nvPr/>
        </p:nvCxnSpPr>
        <p:spPr>
          <a:xfrm flipH="1">
            <a:off x="2042768" y="3283940"/>
            <a:ext cx="1655282" cy="967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1"/>
            <a:endCxn id="21" idx="5"/>
          </p:cNvCxnSpPr>
          <p:nvPr/>
        </p:nvCxnSpPr>
        <p:spPr>
          <a:xfrm flipH="1" flipV="1">
            <a:off x="4997139" y="3283940"/>
            <a:ext cx="1748911" cy="967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914906" y="3142148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06" y="3142148"/>
                <a:ext cx="129540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259999" y="4401495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99" y="4401495"/>
                <a:ext cx="12954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266188" y="4401495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188" y="4401495"/>
                <a:ext cx="12954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567332" y="3145949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2" y="3145949"/>
                <a:ext cx="12954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2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dirty="0"/>
              <a:t>Population dynamics</a:t>
            </a:r>
            <a:endParaRPr lang="en-US" sz="1600" dirty="0"/>
          </a:p>
          <a:p>
            <a:pPr lvl="1"/>
            <a:endParaRPr lang="en-US" sz="14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12018" y="1905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Proposition 1</a:t>
            </a:r>
            <a:r>
              <a:rPr lang="en-US" altLang="zh-CN" dirty="0"/>
              <a:t>: The dynamics of population movement has a unique equilibrium solution, and the solution is globally asymptotically stable (G.A.S). In particular, at equilibrium, we have: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61735"/>
            <a:ext cx="2819048" cy="876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686" y="3971330"/>
            <a:ext cx="1990476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2018" y="1333500"/>
                <a:ext cx="7774782" cy="4648200"/>
              </a:xfrm>
            </p:spPr>
            <p:txBody>
              <a:bodyPr/>
              <a:lstStyle/>
              <a:p>
                <a:r>
                  <a:rPr lang="en-US" sz="2400" dirty="0"/>
                  <a:t>Disease dynamics</a:t>
                </a:r>
              </a:p>
              <a:p>
                <a:pPr lvl="1"/>
                <a:r>
                  <a:rPr lang="en-US" sz="1600" dirty="0"/>
                  <a:t>Disease free equilibrium: E=I=0, S+R=N, S&gt;0, R&gt;0</a:t>
                </a:r>
              </a:p>
              <a:p>
                <a:pPr lvl="1"/>
                <a:r>
                  <a:rPr lang="en-US" sz="1600" dirty="0"/>
                  <a:t>Difficult to show global stability</a:t>
                </a:r>
              </a:p>
              <a:p>
                <a:pPr lvl="1"/>
                <a:r>
                  <a:rPr lang="en-US" sz="1600" dirty="0"/>
                  <a:t>Reproductive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: average number of susceptible people affected by each new infectious person</a:t>
                </a:r>
              </a:p>
              <a:p>
                <a:pPr lvl="1"/>
                <a:r>
                  <a:rPr lang="en-US" sz="1600" dirty="0"/>
                  <a:t>To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/>
                  <a:t>: the Next Generation Matrix (NGM)</a:t>
                </a:r>
              </a:p>
              <a:p>
                <a:pPr marL="914400" lvl="2" indent="0">
                  <a:buNone/>
                </a:pPr>
                <a:endParaRPr lang="en-US" sz="8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2"/>
                <a:r>
                  <a:rPr lang="en-US" sz="1400" dirty="0"/>
                  <a:t>T: transmission matrix;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/>
                  <a:t> transition matrix;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the dominant eigenvalue or the spectrum radius</a:t>
                </a:r>
              </a:p>
              <a:p>
                <a:pPr lvl="2"/>
                <a:r>
                  <a:rPr lang="en-US" altLang="zh-CN" sz="1400" dirty="0"/>
                  <a:t>The disease free equilibrium is locally asymptotically stable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000" dirty="0"/>
              </a:p>
              <a:p>
                <a:pPr lvl="1"/>
                <a:endParaRPr lang="en-US" sz="1400" dirty="0"/>
              </a:p>
              <a:p>
                <a:pPr marL="0" lvl="1" indent="0" eaLnBrk="1" hangingPunct="1">
                  <a:buNone/>
                </a:pPr>
                <a:r>
                  <a:rPr lang="en-US" sz="1800" u="sng" kern="1200" dirty="0">
                    <a:ea typeface="+mn-ea"/>
                  </a:rPr>
                  <a:t>Proposition 2: </a:t>
                </a:r>
                <a:r>
                  <a:rPr lang="en-US" sz="1800" kern="1200" dirty="0">
                    <a:ea typeface="+mn-ea"/>
                  </a:rPr>
                  <a:t>The DFE is L.A.S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kern="1200">
                        <a:latin typeface="Cambria Math" panose="02040503050406030204" pitchFamily="18" charset="0"/>
                        <a:ea typeface="+mn-ea"/>
                      </a:rPr>
                      <m:t>ρ</m:t>
                    </m:r>
                    <m:d>
                      <m:dPr>
                        <m:ctrlPr>
                          <a:rPr lang="en-US" sz="1800" i="1" kern="120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 kern="1200">
                            <a:latin typeface="Cambria Math" panose="02040503050406030204" pitchFamily="18" charset="0"/>
                            <a:ea typeface="+mn-ea"/>
                          </a:rPr>
                          <m:t>K</m:t>
                        </m:r>
                      </m:e>
                    </m:d>
                    <m:r>
                      <a:rPr lang="en-US" sz="1800" i="0" kern="1200">
                        <a:latin typeface="Cambria Math" panose="02040503050406030204" pitchFamily="18" charset="0"/>
                        <a:ea typeface="+mn-ea"/>
                      </a:rPr>
                      <m:t>&lt;1</m:t>
                    </m:r>
                  </m:oMath>
                </a14:m>
                <a:r>
                  <a:rPr lang="en-US" sz="1800" kern="1200" dirty="0">
                    <a:ea typeface="+mn-ea"/>
                  </a:rPr>
                  <a:t>, and is unstable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kern="1200">
                        <a:latin typeface="Cambria Math" panose="02040503050406030204" pitchFamily="18" charset="0"/>
                        <a:ea typeface="+mn-ea"/>
                      </a:rPr>
                      <m:t>ρ</m:t>
                    </m:r>
                    <m:d>
                      <m:dPr>
                        <m:ctrlPr>
                          <a:rPr lang="en-US" sz="1800" i="1" kern="120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 kern="1200">
                            <a:latin typeface="Cambria Math" panose="02040503050406030204" pitchFamily="18" charset="0"/>
                            <a:ea typeface="+mn-ea"/>
                          </a:rPr>
                          <m:t>K</m:t>
                        </m:r>
                      </m:e>
                    </m:d>
                    <m:r>
                      <a:rPr lang="en-US" sz="1800" i="0" kern="1200">
                        <a:latin typeface="Cambria Math" panose="02040503050406030204" pitchFamily="18" charset="0"/>
                        <a:ea typeface="+mn-ea"/>
                      </a:rPr>
                      <m:t>&gt;1</m:t>
                    </m:r>
                  </m:oMath>
                </a14:m>
                <a:r>
                  <a:rPr lang="en-US" sz="1800" kern="1200" dirty="0">
                    <a:ea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18" y="1333500"/>
                <a:ext cx="7774782" cy="4648200"/>
              </a:xfrm>
              <a:blipFill>
                <a:blip r:embed="rId3"/>
                <a:stretch>
                  <a:fillRect l="-1098" t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263" y="3500457"/>
            <a:ext cx="1419048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3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</p:spPr>
            <p:txBody>
              <a:bodyPr/>
              <a:lstStyle/>
              <a:p>
                <a:r>
                  <a:rPr lang="en-US" sz="2400" dirty="0"/>
                  <a:t>Will traffic control work? </a:t>
                </a:r>
              </a:p>
              <a:p>
                <a:pPr lvl="1"/>
                <a:r>
                  <a:rPr lang="en-US" sz="2000" dirty="0"/>
                  <a:t>Intersection with unsafe state (e.g.,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&gt;0.5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400" dirty="0"/>
                  <a:t>Can traffic control drives the system to DFE?</a:t>
                </a:r>
              </a:p>
              <a:p>
                <a:r>
                  <a:rPr lang="en-US" sz="2400" dirty="0"/>
                  <a:t>Challenge</a:t>
                </a:r>
              </a:p>
              <a:p>
                <a:pPr lvl="1"/>
                <a:r>
                  <a:rPr lang="en-US" altLang="zh-CN" sz="1800" dirty="0"/>
                  <a:t>Nonlinear, limited number of studies available</a:t>
                </a:r>
              </a:p>
              <a:p>
                <a:pPr lvl="1"/>
                <a:r>
                  <a:rPr lang="en-US" altLang="zh-CN" sz="1800" dirty="0"/>
                  <a:t>Not able to decompose</a:t>
                </a:r>
              </a:p>
              <a:p>
                <a:pPr lvl="1"/>
                <a:r>
                  <a:rPr lang="en-US" altLang="zh-CN" sz="1800" dirty="0"/>
                  <a:t>High-dimension: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/>
                  <a:t> equations and state variables, where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/>
                  <a:t> is the number of zones in the area</a:t>
                </a:r>
              </a:p>
              <a:p>
                <a:r>
                  <a:rPr lang="en-US" altLang="zh-CN" sz="2200" dirty="0"/>
                  <a:t>Forward reachability solutions:</a:t>
                </a:r>
              </a:p>
              <a:p>
                <a:pPr lvl="1"/>
                <a:r>
                  <a:rPr lang="en-US" altLang="zh-CN" sz="1800" dirty="0"/>
                  <a:t>HJI PDE</a:t>
                </a:r>
              </a:p>
              <a:p>
                <a:pPr lvl="1"/>
                <a:r>
                  <a:rPr lang="en-US" altLang="zh-CN" sz="1800" dirty="0"/>
                  <a:t>Interval arithmetic and </a:t>
                </a:r>
                <a:r>
                  <a:rPr lang="en-US" altLang="zh-CN" sz="1800" dirty="0" err="1"/>
                  <a:t>Hypertech</a:t>
                </a:r>
                <a:endParaRPr lang="en-US" altLang="zh-CN" sz="1800" dirty="0"/>
              </a:p>
              <a:p>
                <a:pPr lvl="1"/>
                <a:r>
                  <a:rPr lang="en-US" altLang="zh-CN" sz="1800" u="sng" dirty="0"/>
                  <a:t>Taylor Model</a:t>
                </a:r>
              </a:p>
              <a:p>
                <a:pPr lvl="1"/>
                <a:endParaRPr lang="en-US" sz="1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  <a:blipFill>
                <a:blip r:embed="rId3"/>
                <a:stretch>
                  <a:fillRect l="-1182" t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8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E9F356-4688-4F12-BF03-2E0746E4259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dirty="0"/>
              <a:t>HJI PDE approach</a:t>
            </a:r>
            <a:endParaRPr lang="en-US" sz="1800" dirty="0"/>
          </a:p>
          <a:p>
            <a:pPr lvl="1"/>
            <a:r>
              <a:rPr lang="en-US" sz="2000" dirty="0"/>
              <a:t>Describe the initial set as level set:</a:t>
            </a:r>
          </a:p>
          <a:p>
            <a:pPr marL="914400" lvl="2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HJI PDE expression: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Reachable set specified as the zero sublevel set of the viscosity solution to HJI PDE: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914400" lvl="2" indent="0">
              <a:buClr>
                <a:srgbClr val="000000"/>
              </a:buClr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 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362200" y="6241617"/>
            <a:ext cx="6324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050" kern="0" dirty="0">
                <a:solidFill>
                  <a:sysClr val="windowText" lastClr="000000"/>
                </a:solidFill>
              </a:rPr>
              <a:t>1. Claire J Tomlin, Ian Mitchell, Alexandre M </a:t>
            </a:r>
            <a:r>
              <a:rPr lang="en-US" altLang="zh-CN" sz="1050" kern="0" dirty="0" err="1">
                <a:solidFill>
                  <a:sysClr val="windowText" lastClr="000000"/>
                </a:solidFill>
              </a:rPr>
              <a:t>Bayen</a:t>
            </a:r>
            <a:r>
              <a:rPr lang="en-US" altLang="zh-CN" sz="1050" kern="0" dirty="0">
                <a:solidFill>
                  <a:sysClr val="windowText" lastClr="000000"/>
                </a:solidFill>
              </a:rPr>
              <a:t>, and </a:t>
            </a:r>
            <a:r>
              <a:rPr lang="en-US" altLang="zh-CN" sz="1050" kern="0" dirty="0" err="1">
                <a:solidFill>
                  <a:sysClr val="windowText" lastClr="000000"/>
                </a:solidFill>
              </a:rPr>
              <a:t>Meeko</a:t>
            </a:r>
            <a:r>
              <a:rPr lang="en-US" altLang="zh-CN" sz="1050" kern="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050" kern="0" dirty="0" err="1">
                <a:solidFill>
                  <a:sysClr val="windowText" lastClr="000000"/>
                </a:solidFill>
              </a:rPr>
              <a:t>Oishi</a:t>
            </a:r>
            <a:r>
              <a:rPr lang="en-US" altLang="zh-CN" sz="1050" kern="0" dirty="0">
                <a:solidFill>
                  <a:sysClr val="windowText" lastClr="000000"/>
                </a:solidFill>
              </a:rPr>
              <a:t>. Computational techniques for the</a:t>
            </a:r>
          </a:p>
          <a:p>
            <a:pPr lvl="0"/>
            <a:r>
              <a:rPr lang="en-US" altLang="zh-CN" sz="1050" kern="0" dirty="0" err="1">
                <a:solidFill>
                  <a:sysClr val="windowText" lastClr="000000"/>
                </a:solidFill>
              </a:rPr>
              <a:t>verication</a:t>
            </a:r>
            <a:r>
              <a:rPr lang="en-US" altLang="zh-CN" sz="1050" kern="0" dirty="0">
                <a:solidFill>
                  <a:sysClr val="windowText" lastClr="000000"/>
                </a:solidFill>
              </a:rPr>
              <a:t> of hybrid systems. Proceedings of the IEEE, 91(7):986-1001, 2003.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3800" y="116725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63023" y="2177225"/>
                <a:ext cx="2719527" cy="63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)=||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||−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)≤0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023" y="2177225"/>
                <a:ext cx="2719527" cy="638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90256" y="3240660"/>
                <a:ext cx="3265060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))]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256" y="3240660"/>
                <a:ext cx="3265060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32864" y="3971727"/>
                <a:ext cx="3964483" cy="647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,0)=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64" y="3971727"/>
                <a:ext cx="3964483" cy="647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91034" y="5376013"/>
                <a:ext cx="3048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)={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)≤0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34" y="5376013"/>
                <a:ext cx="3048142" cy="369332"/>
              </a:xfrm>
              <a:prstGeom prst="rect">
                <a:avLst/>
              </a:prstGeom>
              <a:blipFill>
                <a:blip r:embed="rId6"/>
                <a:stretch>
                  <a:fillRect t="-126667" r="-16600" b="-19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40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E9F356-4688-4F12-BF03-2E0746E4259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</p:spPr>
            <p:txBody>
              <a:bodyPr/>
              <a:lstStyle/>
              <a:p>
                <a:r>
                  <a:rPr lang="en-US" sz="2400" dirty="0"/>
                  <a:t>HJI PDE approach:</a:t>
                </a:r>
                <a:endParaRPr lang="en-US" sz="1800" dirty="0"/>
              </a:p>
              <a:p>
                <a:pPr lvl="1"/>
                <a:r>
                  <a:rPr lang="en-US" sz="2000" dirty="0"/>
                  <a:t>This approach to compute the reachable set is not suitable to our transportation system:</a:t>
                </a:r>
                <a:endParaRPr lang="en-US" sz="1600" dirty="0"/>
              </a:p>
              <a:p>
                <a:pPr lvl="2"/>
                <a:r>
                  <a:rPr lang="en-US" sz="1600" dirty="0"/>
                  <a:t>Solve HJI PDE with level set method</a:t>
                </a:r>
              </a:p>
              <a:p>
                <a:pPr lvl="2"/>
                <a:r>
                  <a:rPr lang="en-US" sz="1600" dirty="0"/>
                  <a:t>Use mesh grid to approximate the numerical solution: curse of dimensionality</a:t>
                </a:r>
              </a:p>
              <a:p>
                <a:pPr lvl="2"/>
                <a:r>
                  <a:rPr lang="en-US" sz="1600" dirty="0"/>
                  <a:t>Our system has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continuous states, which makes computing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intractable</a:t>
                </a: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  <a:blipFill>
                <a:blip r:embed="rId3"/>
                <a:stretch>
                  <a:fillRect l="-118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36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</p:spPr>
            <p:txBody>
              <a:bodyPr/>
              <a:lstStyle/>
              <a:p>
                <a:r>
                  <a:rPr lang="en-US" sz="2400" dirty="0"/>
                  <a:t>Interval arithmetic and </a:t>
                </a:r>
                <a:r>
                  <a:rPr lang="en-US" sz="2400" dirty="0" err="1"/>
                  <a:t>Hypertech</a:t>
                </a:r>
                <a:r>
                  <a:rPr lang="en-US" sz="2400" dirty="0"/>
                  <a:t> algorithm</a:t>
                </a:r>
                <a:endParaRPr lang="en-US" sz="1800" dirty="0"/>
              </a:p>
              <a:p>
                <a:pPr lvl="1"/>
                <a:r>
                  <a:rPr lang="en-US" sz="2000" dirty="0"/>
                  <a:t>Interval numerical methods </a:t>
                </a:r>
              </a:p>
              <a:p>
                <a:pPr lvl="2">
                  <a:buClr>
                    <a:srgbClr val="000000"/>
                  </a:buClr>
                </a:pPr>
                <a:r>
                  <a:rPr lang="en-US" sz="1600" dirty="0">
                    <a:solidFill>
                      <a:srgbClr val="000000"/>
                    </a:solidFill>
                  </a:rPr>
                  <a:t>Computation </a:t>
                </a:r>
              </a:p>
              <a:p>
                <a:pPr lvl="3">
                  <a:buClr>
                    <a:srgbClr val="000000"/>
                  </a:buClr>
                </a:pPr>
                <a:r>
                  <a:rPr lang="en-US" sz="1400" dirty="0">
                    <a:solidFill>
                      <a:srgbClr val="000000"/>
                    </a:solidFill>
                  </a:rPr>
                  <a:t>Computation object: An interval is a nonempty set of real numbers </a:t>
                </a:r>
              </a:p>
              <a:p>
                <a:pPr lvl="3">
                  <a:buClr>
                    <a:srgbClr val="000000"/>
                  </a:buClr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lvl="3">
                  <a:buClr>
                    <a:srgbClr val="000000"/>
                  </a:buClr>
                </a:pPr>
                <a:r>
                  <a:rPr lang="en-US" sz="1400" dirty="0">
                    <a:solidFill>
                      <a:srgbClr val="000000"/>
                    </a:solidFill>
                  </a:rPr>
                  <a:t>Computation result: A set of points that contains the true solutions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000000"/>
                  </a:buClr>
                </a:pPr>
                <a:r>
                  <a:rPr lang="en-US" sz="1600" dirty="0">
                    <a:solidFill>
                      <a:srgbClr val="000000"/>
                    </a:solidFill>
                  </a:rPr>
                  <a:t>Arithmetic operations        </a:t>
                </a:r>
                <a:endParaRPr lang="en-US" sz="1400" dirty="0">
                  <a:solidFill>
                    <a:srgbClr val="000000"/>
                  </a:solidFill>
                </a:endParaRPr>
              </a:p>
              <a:p>
                <a:pPr lvl="3">
                  <a:buClr>
                    <a:srgbClr val="000000"/>
                  </a:buClr>
                </a:pPr>
                <a:r>
                  <a:rPr lang="en-US" sz="1400" dirty="0">
                    <a:solidFill>
                      <a:srgbClr val="000000"/>
                    </a:solidFill>
                  </a:rPr>
                  <a:t>General form</a:t>
                </a:r>
                <a:endParaRPr lang="en-US" sz="1400" b="0" dirty="0">
                  <a:solidFill>
                    <a:srgbClr val="000000"/>
                  </a:solidFill>
                </a:endParaRPr>
              </a:p>
              <a:p>
                <a:pPr lvl="3">
                  <a:buClr>
                    <a:srgbClr val="000000"/>
                  </a:buClr>
                </a:pPr>
                <a:endParaRPr lang="en-US" sz="1400" b="0" dirty="0">
                  <a:solidFill>
                    <a:srgbClr val="000000"/>
                  </a:solidFill>
                </a:endParaRPr>
              </a:p>
              <a:p>
                <a:pPr lvl="3">
                  <a:buClr>
                    <a:srgbClr val="000000"/>
                  </a:buClr>
                </a:pPr>
                <a:r>
                  <a:rPr lang="en-US" sz="1400" b="0" dirty="0">
                    <a:solidFill>
                      <a:srgbClr val="000000"/>
                    </a:solidFill>
                  </a:rPr>
                  <a:t>Operations: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+,  −, 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∙,  /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  <a:blipFill>
                <a:blip r:embed="rId3"/>
                <a:stretch>
                  <a:fillRect l="-118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49565" y="2675421"/>
                <a:ext cx="17464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∣</m:t>
                          </m:r>
                          <m:acc>
                            <m:accPr>
                              <m:chr m:val="̲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565" y="2675421"/>
                <a:ext cx="1746439" cy="307777"/>
              </a:xfrm>
              <a:prstGeom prst="rect">
                <a:avLst/>
              </a:prstGeom>
              <a:blipFill>
                <a:blip r:embed="rId4"/>
                <a:stretch>
                  <a:fillRect r="-5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29633" y="3720611"/>
                <a:ext cx="3586302" cy="348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̲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]∗[</m:t>
                          </m:r>
                          <m:acc>
                            <m:accPr>
                              <m:chr m:val="̲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]={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∈[</m:t>
                          </m:r>
                          <m:acc>
                            <m:accPr>
                              <m:chr m:val="̲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],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∈[</m:t>
                          </m:r>
                          <m:acc>
                            <m:accPr>
                              <m:chr m:val="̲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33" y="3720611"/>
                <a:ext cx="3586302" cy="348109"/>
              </a:xfrm>
              <a:prstGeom prst="rect">
                <a:avLst/>
              </a:prstGeom>
              <a:blipFill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560" y="4267200"/>
            <a:ext cx="4143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</p:spPr>
            <p:txBody>
              <a:bodyPr/>
              <a:lstStyle/>
              <a:p>
                <a:r>
                  <a:rPr lang="en-US" sz="2400" dirty="0"/>
                  <a:t>Interval arithmetic and </a:t>
                </a:r>
                <a:r>
                  <a:rPr lang="en-US" sz="2400" dirty="0" err="1"/>
                  <a:t>Hypertech</a:t>
                </a:r>
                <a:r>
                  <a:rPr lang="en-US" sz="2400" dirty="0"/>
                  <a:t> algorithm</a:t>
                </a:r>
                <a:endParaRPr lang="en-US" sz="1800" dirty="0"/>
              </a:p>
              <a:p>
                <a:pPr lvl="1"/>
                <a:r>
                  <a:rPr lang="en-US" sz="2000" dirty="0"/>
                  <a:t>Interval ODE solver </a:t>
                </a:r>
              </a:p>
              <a:p>
                <a:pPr lvl="2">
                  <a:buClr>
                    <a:srgbClr val="000000"/>
                  </a:buClr>
                </a:pPr>
                <a:r>
                  <a:rPr lang="en-US" sz="1600" dirty="0">
                    <a:solidFill>
                      <a:srgbClr val="000000"/>
                    </a:solidFill>
                  </a:rPr>
                  <a:t>Use primitive operations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+, −,  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/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 plus interval implementation of standard functions</a:t>
                </a:r>
              </a:p>
              <a:p>
                <a:pPr lvl="2">
                  <a:buClr>
                    <a:srgbClr val="000000"/>
                  </a:buClr>
                </a:pPr>
                <a:r>
                  <a:rPr lang="en-US" sz="1600" dirty="0">
                    <a:solidFill>
                      <a:srgbClr val="000000"/>
                    </a:solidFill>
                  </a:rPr>
                  <a:t>Find guaranteed bounds for the solutions to ODEs: paralleled pipes</a:t>
                </a:r>
              </a:p>
              <a:p>
                <a:pPr lvl="3">
                  <a:buClr>
                    <a:srgbClr val="000000"/>
                  </a:buClr>
                </a:pPr>
                <a:r>
                  <a:rPr lang="en-US" sz="1400" dirty="0">
                    <a:solidFill>
                      <a:srgbClr val="000000"/>
                    </a:solidFill>
                  </a:rPr>
                  <a:t> Rectangular </a:t>
                </a:r>
                <a:r>
                  <a:rPr lang="en-US" sz="1400" dirty="0" err="1">
                    <a:solidFill>
                      <a:srgbClr val="000000"/>
                    </a:solidFill>
                  </a:rPr>
                  <a:t>overapproximation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lvl="1">
                  <a:buClr>
                    <a:srgbClr val="000000"/>
                  </a:buClr>
                </a:pPr>
                <a:r>
                  <a:rPr lang="en-US" sz="2000" dirty="0">
                    <a:solidFill>
                      <a:srgbClr val="000000"/>
                    </a:solidFill>
                  </a:rPr>
                  <a:t>Reachable set computation via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Hypertech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algorithm</a:t>
                </a:r>
                <a:endParaRPr lang="en-US" sz="1400" dirty="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000000"/>
                  </a:buClr>
                </a:pPr>
                <a:r>
                  <a:rPr lang="en-US" sz="1600" dirty="0">
                    <a:cs typeface="Times New Roman" panose="02020603050405020304" pitchFamily="18" charset="0"/>
                  </a:rPr>
                  <a:t>Let a region be a finite union of sets of the 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pPr lvl="2">
                  <a:buClr>
                    <a:srgbClr val="000000"/>
                  </a:buClr>
                </a:pPr>
                <a:r>
                  <a:rPr lang="en-US" sz="1600" dirty="0">
                    <a:cs typeface="Times New Roman" panose="02020603050405020304" pitchFamily="18" charset="0"/>
                  </a:rPr>
                  <a:t>Define the explored and to-be-explored region as </a:t>
                </a:r>
                <a:r>
                  <a:rPr lang="en-US" sz="1600" i="1" dirty="0">
                    <a:cs typeface="Times New Roman" panose="02020603050405020304" pitchFamily="18" charset="0"/>
                  </a:rPr>
                  <a:t>R</a:t>
                </a:r>
                <a:r>
                  <a:rPr lang="en-US" sz="1600" dirty="0">
                    <a:cs typeface="Times New Roman" panose="02020603050405020304" pitchFamily="18" charset="0"/>
                  </a:rPr>
                  <a:t> and </a:t>
                </a:r>
                <a:r>
                  <a:rPr lang="en-US" sz="1600" i="1" dirty="0">
                    <a:cs typeface="Times New Roman" panose="02020603050405020304" pitchFamily="18" charset="0"/>
                  </a:rPr>
                  <a:t>R’</a:t>
                </a:r>
                <a:r>
                  <a:rPr lang="en-US" sz="1600" dirty="0">
                    <a:cs typeface="Times New Roman" panose="02020603050405020304" pitchFamily="18" charset="0"/>
                  </a:rPr>
                  <a:t>, as long as R’ is not empty, the algorithm does following:</a:t>
                </a:r>
              </a:p>
              <a:p>
                <a:pPr lvl="3"/>
                <a:r>
                  <a:rPr lang="en-US" sz="1400" dirty="0"/>
                  <a:t>Select </a:t>
                </a:r>
                <a:r>
                  <a:rPr lang="en-US" sz="1400" dirty="0">
                    <a:cs typeface="Times New Roman" panose="02020603050405020304" pitchFamily="18" charset="0"/>
                  </a:rPr>
                  <a:t>and remove one member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1400" dirty="0"/>
                  <a:t> from </a:t>
                </a:r>
                <a:r>
                  <a:rPr lang="en-US" sz="1400" i="1" dirty="0"/>
                  <a:t>R’</a:t>
                </a:r>
              </a:p>
              <a:p>
                <a:pPr lvl="3"/>
                <a:r>
                  <a:rPr lang="en-US" sz="1400" dirty="0"/>
                  <a:t>Add it to </a:t>
                </a:r>
                <a:r>
                  <a:rPr lang="en-US" sz="1400" i="1" dirty="0"/>
                  <a:t>R</a:t>
                </a:r>
              </a:p>
              <a:p>
                <a:pPr lvl="3" algn="just"/>
                <a:r>
                  <a:rPr lang="en-US" sz="1400" dirty="0">
                    <a:cs typeface="Times New Roman" panose="02020603050405020304" pitchFamily="18" charset="0"/>
                  </a:rPr>
                  <a:t>Compute the flow successors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of </a:t>
                </a:r>
                <a:r>
                  <a:rPr lang="en-US" sz="1400" i="1" dirty="0">
                    <a:cs typeface="Times New Roman" panose="02020603050405020304" pitchFamily="18" charset="0"/>
                  </a:rPr>
                  <a:t>S </a:t>
                </a:r>
                <a:r>
                  <a:rPr lang="en-US" sz="1400" dirty="0">
                    <a:cs typeface="Times New Roman" panose="02020603050405020304" pitchFamily="18" charset="0"/>
                  </a:rPr>
                  <a:t>after time step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using interval ODE solver based on the intersection with the guard: three cases depending on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has completely crossed the guard of the discrete mode q.</a:t>
                </a:r>
              </a:p>
              <a:p>
                <a:pPr lvl="3" algn="just"/>
                <a:endParaRPr lang="en-US" sz="1400" dirty="0"/>
              </a:p>
              <a:p>
                <a:pPr marL="914400" lvl="2" indent="0">
                  <a:buClr>
                    <a:srgbClr val="000000"/>
                  </a:buClr>
                  <a:buNone/>
                </a:pPr>
                <a:endParaRPr lang="en-US" sz="1600" i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  <a:blipFill>
                <a:blip r:embed="rId3"/>
                <a:stretch>
                  <a:fillRect l="-1182" t="-919" r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362200" y="6241617"/>
            <a:ext cx="6324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50" dirty="0"/>
              <a:t>2. Thomas A </a:t>
            </a:r>
            <a:r>
              <a:rPr lang="en-US" altLang="zh-CN" sz="1050" dirty="0" err="1"/>
              <a:t>Henzinger</a:t>
            </a:r>
            <a:r>
              <a:rPr lang="en-US" altLang="zh-CN" sz="1050" dirty="0"/>
              <a:t>, Benjamin Horowitz, </a:t>
            </a:r>
            <a:r>
              <a:rPr lang="en-US" altLang="zh-CN" sz="1050" dirty="0" err="1"/>
              <a:t>Rupak</a:t>
            </a:r>
            <a:r>
              <a:rPr lang="en-US" altLang="zh-CN" sz="1050" dirty="0"/>
              <a:t> </a:t>
            </a:r>
            <a:r>
              <a:rPr lang="en-US" altLang="zh-CN" sz="1050" dirty="0" err="1"/>
              <a:t>Majumdar</a:t>
            </a:r>
            <a:r>
              <a:rPr lang="en-US" altLang="zh-CN" sz="1050" dirty="0"/>
              <a:t>, and Howard Wong-Toi. Beyond </a:t>
            </a:r>
            <a:r>
              <a:rPr lang="en-US" altLang="zh-CN" sz="1050" dirty="0" err="1"/>
              <a:t>hytech</a:t>
            </a:r>
            <a:r>
              <a:rPr lang="en-US" altLang="zh-CN" sz="1050" dirty="0"/>
              <a:t>:</a:t>
            </a:r>
          </a:p>
          <a:p>
            <a:pPr algn="just"/>
            <a:r>
              <a:rPr lang="en-US" altLang="zh-CN" sz="1050" dirty="0"/>
              <a:t>Hybrid systems analysis using interval numerical methods. In International Workshop on Hybrid </a:t>
            </a:r>
            <a:r>
              <a:rPr lang="en-US" altLang="zh-CN" sz="1050" dirty="0" err="1"/>
              <a:t>Systems:Computation</a:t>
            </a:r>
            <a:r>
              <a:rPr lang="en-US" altLang="zh-CN" sz="1050" dirty="0"/>
              <a:t> and Control, pages 130{144. Springer, 2000.</a:t>
            </a:r>
            <a:endParaRPr lang="zh-CN" altLang="en-US" sz="1050" dirty="0"/>
          </a:p>
        </p:txBody>
      </p:sp>
      <p:sp>
        <p:nvSpPr>
          <p:cNvPr id="6" name="文本框 5"/>
          <p:cNvSpPr txBox="1"/>
          <p:nvPr/>
        </p:nvSpPr>
        <p:spPr>
          <a:xfrm>
            <a:off x="7162800" y="117995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 </a:t>
            </a:r>
          </a:p>
          <a:p>
            <a:r>
              <a:rPr lang="en-US" sz="2400" dirty="0"/>
              <a:t>Research Problem</a:t>
            </a:r>
          </a:p>
          <a:p>
            <a:r>
              <a:rPr lang="en-US" sz="2400"/>
              <a:t>Stability</a:t>
            </a:r>
            <a:endParaRPr lang="en-US" sz="2400" dirty="0"/>
          </a:p>
          <a:p>
            <a:r>
              <a:rPr lang="en-US" sz="2400" dirty="0"/>
              <a:t>Algorithms for Reachability Analysis</a:t>
            </a:r>
          </a:p>
          <a:p>
            <a:r>
              <a:rPr lang="en-US" sz="2400" dirty="0"/>
              <a:t>Preliminary Results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dirty="0"/>
              <a:t>Interval arithmetic and </a:t>
            </a:r>
            <a:r>
              <a:rPr lang="en-US" sz="2400" dirty="0" err="1"/>
              <a:t>Hypertech</a:t>
            </a:r>
            <a:r>
              <a:rPr lang="en-US" sz="2400" dirty="0"/>
              <a:t> algorithm</a:t>
            </a:r>
            <a:endParaRPr lang="en-US" sz="1800" dirty="0"/>
          </a:p>
          <a:p>
            <a:pPr lvl="1"/>
            <a:r>
              <a:rPr lang="en-US" sz="2000" dirty="0"/>
              <a:t>Potential restrictions of interval  arithmetic</a:t>
            </a:r>
          </a:p>
          <a:p>
            <a:pPr lvl="2">
              <a:buClr>
                <a:srgbClr val="000000"/>
              </a:buClr>
            </a:pPr>
            <a:r>
              <a:rPr lang="en-US" sz="1600" dirty="0">
                <a:solidFill>
                  <a:srgbClr val="000000"/>
                </a:solidFill>
              </a:rPr>
              <a:t>The rectangular </a:t>
            </a:r>
            <a:r>
              <a:rPr lang="en-US" sz="1600" dirty="0" err="1">
                <a:solidFill>
                  <a:srgbClr val="000000"/>
                </a:solidFill>
              </a:rPr>
              <a:t>overapproximation</a:t>
            </a:r>
            <a:r>
              <a:rPr lang="en-US" sz="1600" dirty="0">
                <a:solidFill>
                  <a:srgbClr val="000000"/>
                </a:solidFill>
              </a:rPr>
              <a:t> obtained by interval methods may be too conservative </a:t>
            </a:r>
          </a:p>
          <a:p>
            <a:pPr lvl="3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Wrapping effect</a:t>
            </a:r>
          </a:p>
          <a:p>
            <a:pPr lvl="3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Initial interval has to be small </a:t>
            </a:r>
          </a:p>
          <a:p>
            <a:pPr lvl="3"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Poor performance of rectangular </a:t>
            </a:r>
            <a:r>
              <a:rPr lang="en-US" sz="1400" dirty="0" err="1">
                <a:solidFill>
                  <a:srgbClr val="000000"/>
                </a:solidFill>
              </a:rPr>
              <a:t>overapproximation</a:t>
            </a:r>
            <a:r>
              <a:rPr lang="en-US" sz="1400" dirty="0">
                <a:solidFill>
                  <a:srgbClr val="000000"/>
                </a:solidFill>
              </a:rPr>
              <a:t> for nonlinear system</a:t>
            </a:r>
            <a:endParaRPr lang="en-US" sz="1400" i="1" dirty="0">
              <a:solidFill>
                <a:srgbClr val="000000"/>
              </a:solidFill>
            </a:endParaRPr>
          </a:p>
          <a:p>
            <a:pPr lvl="3"/>
            <a:endParaRPr lang="en-US" sz="1400" dirty="0"/>
          </a:p>
          <a:p>
            <a:pPr marL="914400" lvl="2" indent="0">
              <a:buClr>
                <a:srgbClr val="000000"/>
              </a:buClr>
              <a:buNone/>
            </a:pPr>
            <a:endParaRPr lang="en-US" sz="16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052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</p:spPr>
            <p:txBody>
              <a:bodyPr/>
              <a:lstStyle/>
              <a:p>
                <a:r>
                  <a:rPr lang="en-US" sz="2400" dirty="0"/>
                  <a:t>Taylor Model (TM) approach</a:t>
                </a:r>
                <a:endParaRPr lang="en-US" sz="1800" dirty="0"/>
              </a:p>
              <a:p>
                <a:pPr lvl="1"/>
                <a:r>
                  <a:rPr lang="en-US" sz="2000" dirty="0"/>
                  <a:t>Taylor Model Arithmetic (similar to interval arithmetic)</a:t>
                </a:r>
              </a:p>
              <a:p>
                <a:pPr lvl="1"/>
                <a:r>
                  <a:rPr lang="en-US" sz="2000" dirty="0"/>
                  <a:t>Integrate ODEs using TMs</a:t>
                </a:r>
              </a:p>
              <a:p>
                <a:pPr lvl="2"/>
                <a:r>
                  <a:rPr lang="en-US" sz="1600" dirty="0"/>
                  <a:t>Construct Taylor Expansion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using Lie derivatives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p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,0)(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lvl="3"/>
                <a:r>
                  <a:rPr lang="en-US" sz="1400" dirty="0"/>
                  <a:t>Drop monomials of degree greater than k </a:t>
                </a:r>
              </a:p>
              <a:p>
                <a:pPr lvl="2"/>
                <a:r>
                  <a:rPr lang="en-US" sz="1600" dirty="0"/>
                  <a:t>Compute the remainder interval for conservative approximation</a:t>
                </a:r>
              </a:p>
              <a:p>
                <a:pPr lvl="3"/>
                <a:r>
                  <a:rPr lang="en-US" sz="1400" dirty="0"/>
                  <a:t>Choose an initial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lvl="3"/>
                <a:r>
                  <a:rPr lang="en-US" sz="1400" dirty="0"/>
                  <a:t>Evaluate Picard operator over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to get </a:t>
                </a:r>
                <a:r>
                  <a:rPr lang="en-US" altLang="zh-CN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CN" sz="1400" dirty="0"/>
                  <a:t> </a:t>
                </a:r>
              </a:p>
              <a:p>
                <a:pPr lvl="3"/>
                <a:r>
                  <a:rPr lang="en-US" sz="1400" dirty="0"/>
                  <a:t>Compute enclosure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lvl="3"/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, stop, otherwise expand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and repeat </a:t>
                </a:r>
              </a:p>
              <a:p>
                <a:pPr lvl="3"/>
                <a:r>
                  <a:rPr lang="en-US" sz="1400" dirty="0"/>
                  <a:t>This ensures that we are generating a </a:t>
                </a:r>
                <a:r>
                  <a:rPr lang="en-US" sz="1400" dirty="0" err="1"/>
                  <a:t>flowpipe</a:t>
                </a:r>
                <a:r>
                  <a:rPr lang="en-US" sz="1400" dirty="0"/>
                  <a:t> that </a:t>
                </a:r>
                <a:r>
                  <a:rPr lang="en-US" sz="1400" dirty="0" err="1"/>
                  <a:t>overapproximates</a:t>
                </a:r>
                <a:r>
                  <a:rPr lang="en-US" sz="1400" dirty="0"/>
                  <a:t> the ODE trajectories</a:t>
                </a:r>
              </a:p>
              <a:p>
                <a:pPr lvl="2"/>
                <a:r>
                  <a:rPr lang="en-US" sz="1600" dirty="0"/>
                  <a:t>The reachable set is the union of all </a:t>
                </a:r>
                <a:r>
                  <a:rPr lang="en-US" sz="1600" dirty="0" err="1"/>
                  <a:t>flowpipe</a:t>
                </a:r>
                <a:r>
                  <a:rPr lang="en-US" sz="1600" dirty="0"/>
                  <a:t> segments across the time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  <a:blipFill>
                <a:blip r:embed="rId3"/>
                <a:stretch>
                  <a:fillRect l="-1182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362200" y="6241617"/>
            <a:ext cx="6324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3. Chen, Xin, Erika Abraham, and </a:t>
            </a:r>
            <a:r>
              <a:rPr lang="en-US" altLang="zh-CN" sz="1050" dirty="0" err="1"/>
              <a:t>Sriram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Sankaranarayanan</a:t>
            </a:r>
            <a:r>
              <a:rPr lang="en-US" altLang="zh-CN" sz="1050" dirty="0"/>
              <a:t>. "Taylor model </a:t>
            </a:r>
            <a:r>
              <a:rPr lang="en-US" altLang="zh-CN" sz="1050" dirty="0" err="1"/>
              <a:t>flowpipe</a:t>
            </a:r>
            <a:r>
              <a:rPr lang="en-US" altLang="zh-CN" sz="1050" dirty="0"/>
              <a:t> construction for non-linear hybrid systems." </a:t>
            </a:r>
            <a:r>
              <a:rPr lang="en-US" altLang="zh-CN" sz="1050" i="1" dirty="0"/>
              <a:t>Real-Time Systems Symposium (RTSS), 2012 IEEE 33rd</a:t>
            </a:r>
            <a:r>
              <a:rPr lang="en-US" altLang="zh-CN" sz="1050" dirty="0"/>
              <a:t>. IEEE, 2012.</a:t>
            </a:r>
            <a:endParaRPr lang="zh-CN" altLang="en-US" sz="1050" dirty="0"/>
          </a:p>
        </p:txBody>
      </p:sp>
      <p:sp>
        <p:nvSpPr>
          <p:cNvPr id="6" name="文本框 5"/>
          <p:cNvSpPr txBox="1"/>
          <p:nvPr/>
        </p:nvSpPr>
        <p:spPr>
          <a:xfrm>
            <a:off x="5105400" y="12192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038600"/>
            <a:ext cx="3685714" cy="15333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</p:spPr>
            <p:txBody>
              <a:bodyPr/>
              <a:lstStyle/>
              <a:p>
                <a:r>
                  <a:rPr lang="en-US" sz="2400" dirty="0"/>
                  <a:t>Taylor Model (TM) approach</a:t>
                </a:r>
              </a:p>
              <a:p>
                <a:pPr lvl="1"/>
                <a:r>
                  <a:rPr lang="en-US" sz="2000" dirty="0"/>
                  <a:t>Image Computation</a:t>
                </a:r>
                <a:endParaRPr lang="en-US" sz="2400" dirty="0"/>
              </a:p>
              <a:p>
                <a:pPr lvl="2"/>
                <a:r>
                  <a:rPr lang="en-US" sz="1600" dirty="0"/>
                  <a:t>Intersection with guard </a:t>
                </a:r>
              </a:p>
              <a:p>
                <a:pPr lvl="2"/>
                <a:r>
                  <a:rPr lang="en-US" sz="1600" dirty="0"/>
                  <a:t>Reset mapping</a:t>
                </a:r>
              </a:p>
              <a:p>
                <a:pPr lvl="1"/>
                <a:r>
                  <a:rPr lang="en-US" sz="2000" dirty="0"/>
                  <a:t>Construct TM for reset mapping function </a:t>
                </a:r>
              </a:p>
              <a:p>
                <a:pPr lvl="1"/>
                <a:r>
                  <a:rPr lang="en-US" sz="2000" dirty="0"/>
                  <a:t>Computer intersection with guard: Domain contraction</a:t>
                </a:r>
              </a:p>
              <a:p>
                <a:pPr lvl="2"/>
                <a:r>
                  <a:rPr lang="en-US" sz="1600" dirty="0"/>
                  <a:t>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be a constraint for the constructed TMs</a:t>
                </a:r>
              </a:p>
              <a:p>
                <a:pPr lvl="2"/>
                <a:r>
                  <a:rPr lang="en-US" sz="1600" dirty="0"/>
                  <a:t>Interval Constraint Propagation (ICP)</a:t>
                </a:r>
              </a:p>
              <a:p>
                <a:pPr lvl="3"/>
                <a:r>
                  <a:rPr lang="en-US" sz="1200" dirty="0"/>
                  <a:t>Start with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of interest</a:t>
                </a:r>
              </a:p>
              <a:p>
                <a:pPr lvl="3"/>
                <a:r>
                  <a:rPr lang="en-US" sz="1200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1200" dirty="0"/>
                  <a:t>to get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/>
              </a:p>
              <a:p>
                <a:pPr lvl="3"/>
                <a:r>
                  <a:rPr lang="en-US" sz="1200" dirty="0"/>
                  <a:t>Contract the domain with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200" dirty="0"/>
              </a:p>
              <a:p>
                <a:pPr lvl="2"/>
                <a:r>
                  <a:rPr lang="en-US" sz="1600" dirty="0"/>
                  <a:t>Branch-and-Prune for improving ICP </a:t>
                </a:r>
              </a:p>
              <a:p>
                <a:pPr lvl="3"/>
                <a:r>
                  <a:rPr lang="en-US" sz="1200" dirty="0"/>
                  <a:t>Partition results of ICP into small intervals</a:t>
                </a:r>
              </a:p>
              <a:p>
                <a:pPr lvl="3"/>
                <a:r>
                  <a:rPr lang="en-US" sz="1200" dirty="0"/>
                  <a:t>Recursively apply ICP on small intervals</a:t>
                </a:r>
              </a:p>
              <a:p>
                <a:pPr lvl="3"/>
                <a:r>
                  <a:rPr lang="en-US" sz="1200" dirty="0"/>
                  <a:t>Union the results</a:t>
                </a: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  <a:blipFill>
                <a:blip r:embed="rId4"/>
                <a:stretch>
                  <a:fillRect l="-1182" t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438314" y="5491783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Illustration of domain contraction method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09472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</p:spPr>
            <p:txBody>
              <a:bodyPr/>
              <a:lstStyle/>
              <a:p>
                <a:r>
                  <a:rPr lang="en-US" sz="2400" dirty="0"/>
                  <a:t>Coded in C++</a:t>
                </a:r>
                <a:endParaRPr lang="en-US" sz="1600" dirty="0"/>
              </a:p>
              <a:p>
                <a:r>
                  <a:rPr lang="en-US" sz="2400" dirty="0"/>
                  <a:t>MPFR library for interval arithmetic</a:t>
                </a:r>
              </a:p>
              <a:p>
                <a:r>
                  <a:rPr lang="en-US" sz="2400" dirty="0"/>
                  <a:t>Flow* library for TM model construction</a:t>
                </a:r>
              </a:p>
              <a:p>
                <a:r>
                  <a:rPr lang="en-US" sz="2400" dirty="0"/>
                  <a:t>I7-5930K, 32GB RAM, Ubuntu</a:t>
                </a:r>
              </a:p>
              <a:p>
                <a:r>
                  <a:rPr lang="en-US" sz="2400" dirty="0"/>
                  <a:t>Test network</a:t>
                </a:r>
              </a:p>
              <a:p>
                <a:pPr lvl="1"/>
                <a:r>
                  <a:rPr lang="en-US" sz="2000" dirty="0"/>
                  <a:t>3 nodes</a:t>
                </a:r>
              </a:p>
              <a:p>
                <a:pPr lvl="1"/>
                <a:r>
                  <a:rPr lang="en-US" sz="2000" dirty="0"/>
                  <a:t>36 state variables</a:t>
                </a:r>
              </a:p>
              <a:p>
                <a:pPr lvl="1"/>
                <a:r>
                  <a:rPr lang="en-US" sz="2000" dirty="0"/>
                  <a:t>Initial condition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0.78,0.8</m:t>
                        </m:r>
                      </m:e>
                    </m:d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=[0.18,0.2</m:t>
                    </m:r>
                    <m:r>
                      <m:rPr>
                        <m:lit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sz="1600" b="0" i="1" dirty="0">
                    <a:latin typeface="Cambria Math" panose="02040503050406030204" pitchFamily="18" charset="0"/>
                  </a:rPr>
                  <a:t>All other  S=1 and I =0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=20,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Guards: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≤0.4,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≤0.2</m:t>
                    </m:r>
                  </m:oMath>
                </a14:m>
                <a:endParaRPr lang="en-US" sz="16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18" y="1333500"/>
                <a:ext cx="7221538" cy="4648200"/>
              </a:xfrm>
              <a:blipFill>
                <a:blip r:embed="rId3"/>
                <a:stretch>
                  <a:fillRect l="-1182" t="-919" b="-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5029200" y="4191000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96000" y="3962400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169552" y="4419600"/>
            <a:ext cx="457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7"/>
            <a:endCxn id="6" idx="2"/>
          </p:cNvCxnSpPr>
          <p:nvPr/>
        </p:nvCxnSpPr>
        <p:spPr>
          <a:xfrm flipV="1">
            <a:off x="5419445" y="4191000"/>
            <a:ext cx="676555" cy="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3" idx="6"/>
          </p:cNvCxnSpPr>
          <p:nvPr/>
        </p:nvCxnSpPr>
        <p:spPr>
          <a:xfrm flipH="1">
            <a:off x="5486400" y="4352645"/>
            <a:ext cx="676555" cy="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6" idx="5"/>
          </p:cNvCxnSpPr>
          <p:nvPr/>
        </p:nvCxnSpPr>
        <p:spPr>
          <a:xfrm flipH="1" flipV="1">
            <a:off x="6486245" y="4352645"/>
            <a:ext cx="683307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7" idx="1"/>
          </p:cNvCxnSpPr>
          <p:nvPr/>
        </p:nvCxnSpPr>
        <p:spPr>
          <a:xfrm>
            <a:off x="6553200" y="4191000"/>
            <a:ext cx="683307" cy="29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5419445" y="494785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Test network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7100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381000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87" y="1676400"/>
            <a:ext cx="3814354" cy="2670048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1752600" y="435864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Hybrid system</a:t>
            </a:r>
            <a:endParaRPr lang="zh-CN" altLang="en-US" sz="1200" b="1" dirty="0"/>
          </a:p>
        </p:txBody>
      </p:sp>
      <p:sp>
        <p:nvSpPr>
          <p:cNvPr id="8" name="文本框 5"/>
          <p:cNvSpPr txBox="1"/>
          <p:nvPr/>
        </p:nvSpPr>
        <p:spPr>
          <a:xfrm>
            <a:off x="5867400" y="435864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No control</a:t>
            </a:r>
            <a:endParaRPr lang="zh-CN" alt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209800"/>
            <a:ext cx="2286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2610802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Initial Set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819400" y="2667000"/>
            <a:ext cx="685800" cy="190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47900" y="2776918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Jump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9800" y="3429000"/>
            <a:ext cx="2286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53100" y="3832002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Initial Set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41155" y="501262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S_11 versus I_11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584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文本框 5"/>
          <p:cNvSpPr txBox="1"/>
          <p:nvPr/>
        </p:nvSpPr>
        <p:spPr>
          <a:xfrm>
            <a:off x="1752600" y="435864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Hybrid system</a:t>
            </a:r>
            <a:endParaRPr lang="zh-CN" altLang="en-US" sz="1200" b="1" dirty="0"/>
          </a:p>
        </p:txBody>
      </p:sp>
      <p:sp>
        <p:nvSpPr>
          <p:cNvPr id="8" name="文本框 5"/>
          <p:cNvSpPr txBox="1"/>
          <p:nvPr/>
        </p:nvSpPr>
        <p:spPr>
          <a:xfrm>
            <a:off x="5867400" y="435864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No control</a:t>
            </a:r>
            <a:endParaRPr lang="zh-CN" altLang="en-US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3814355" cy="2670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3814354" cy="26700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81400" y="1600200"/>
            <a:ext cx="2286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14700" y="13539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Initial Set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9675" y="1644396"/>
            <a:ext cx="2286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92975" y="1398175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Initial Set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41155" y="501262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S_12 versus I_12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1185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文本框 5"/>
          <p:cNvSpPr txBox="1"/>
          <p:nvPr/>
        </p:nvSpPr>
        <p:spPr>
          <a:xfrm>
            <a:off x="1752600" y="435864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Hybrid system</a:t>
            </a:r>
            <a:endParaRPr lang="zh-CN" altLang="en-US" sz="1200" b="1" dirty="0"/>
          </a:p>
        </p:txBody>
      </p:sp>
      <p:sp>
        <p:nvSpPr>
          <p:cNvPr id="8" name="文本框 5"/>
          <p:cNvSpPr txBox="1"/>
          <p:nvPr/>
        </p:nvSpPr>
        <p:spPr>
          <a:xfrm>
            <a:off x="5867400" y="435864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No control</a:t>
            </a:r>
            <a:endParaRPr lang="zh-CN" altLang="en-US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814354" cy="2670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3814354" cy="267004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962400" y="4114801"/>
            <a:ext cx="76200" cy="520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19500" y="466307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Initial 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965948" y="4142233"/>
            <a:ext cx="76200" cy="520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3048" y="4690503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Initial Set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98882" y="52882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S_21 versus I_21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0684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054975" y="6375400"/>
            <a:ext cx="1008062" cy="457200"/>
          </a:xfrm>
        </p:spPr>
        <p:txBody>
          <a:bodyPr/>
          <a:lstStyle/>
          <a:p>
            <a:fld id="{F4E9F356-4688-4F12-BF03-2E0746E4259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文本框 5"/>
          <p:cNvSpPr txBox="1"/>
          <p:nvPr/>
        </p:nvSpPr>
        <p:spPr>
          <a:xfrm>
            <a:off x="1752600" y="435864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Hybrid system</a:t>
            </a:r>
            <a:endParaRPr lang="zh-CN" altLang="en-US" sz="1200" b="1" dirty="0"/>
          </a:p>
        </p:txBody>
      </p:sp>
      <p:sp>
        <p:nvSpPr>
          <p:cNvPr id="8" name="文本框 5"/>
          <p:cNvSpPr txBox="1"/>
          <p:nvPr/>
        </p:nvSpPr>
        <p:spPr>
          <a:xfrm>
            <a:off x="5867400" y="435864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No control</a:t>
            </a:r>
            <a:endParaRPr lang="zh-CN" alt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3814354" cy="2670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87" y="1560576"/>
            <a:ext cx="3814354" cy="26700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85800" y="4098221"/>
            <a:ext cx="76200" cy="520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" y="464649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Initial Set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228626" y="4098221"/>
            <a:ext cx="67056" cy="464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9541" y="462811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Initial Set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41155" y="501262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S_33 versus I_33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48971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124200"/>
            <a:ext cx="6122988" cy="70643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Questions &amp; 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60541389-A9BB-4964-8065-29CD2C1A81ED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7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Epidemic modeling</a:t>
            </a:r>
          </a:p>
          <a:p>
            <a:pPr lvl="1"/>
            <a:r>
              <a:rPr lang="en-US" sz="2000" dirty="0"/>
              <a:t>Create a simple yet realistic model for representing the complex dynamics of disease spreading</a:t>
            </a:r>
          </a:p>
          <a:p>
            <a:pPr lvl="1"/>
            <a:r>
              <a:rPr lang="en-US" sz="2000" dirty="0"/>
              <a:t>Evolve, eliminate, outbreak, prevent, and control</a:t>
            </a:r>
          </a:p>
          <a:p>
            <a:endParaRPr lang="en-US" sz="2400" dirty="0"/>
          </a:p>
          <a:p>
            <a:r>
              <a:rPr lang="en-US" sz="2400" dirty="0"/>
              <a:t>In the literature</a:t>
            </a:r>
          </a:p>
          <a:p>
            <a:pPr lvl="1"/>
            <a:r>
              <a:rPr lang="en-US" sz="2000" dirty="0"/>
              <a:t>Compartment model (</a:t>
            </a:r>
            <a:r>
              <a:rPr lang="en-US" sz="2000" dirty="0" err="1"/>
              <a:t>Kermack</a:t>
            </a:r>
            <a:r>
              <a:rPr lang="en-US" sz="2000" dirty="0"/>
              <a:t> and </a:t>
            </a:r>
            <a:r>
              <a:rPr lang="en-US" sz="2000" dirty="0" err="1"/>
              <a:t>Mckendrick</a:t>
            </a:r>
            <a:r>
              <a:rPr lang="en-US" sz="2000" dirty="0"/>
              <a:t>, 1927)</a:t>
            </a:r>
          </a:p>
          <a:p>
            <a:pPr lvl="1"/>
            <a:r>
              <a:rPr lang="en-US" sz="2000" dirty="0"/>
              <a:t>Analysis of stability </a:t>
            </a:r>
          </a:p>
          <a:p>
            <a:pPr lvl="1"/>
            <a:r>
              <a:rPr lang="en-US" sz="2000" dirty="0"/>
              <a:t>Application on different diseases (e.g., SARS) </a:t>
            </a:r>
          </a:p>
          <a:p>
            <a:pPr lvl="1"/>
            <a:r>
              <a:rPr lang="en-US" sz="2000" dirty="0"/>
              <a:t>Trivial spatial extension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simple SIR model</a:t>
            </a:r>
            <a:endParaRPr lang="en-US" sz="2000" dirty="0"/>
          </a:p>
          <a:p>
            <a:pPr lvl="1"/>
            <a:r>
              <a:rPr lang="en-US" sz="2000" dirty="0"/>
              <a:t>S: susceptible</a:t>
            </a:r>
          </a:p>
          <a:p>
            <a:pPr lvl="1"/>
            <a:r>
              <a:rPr lang="en-US" sz="2000" dirty="0"/>
              <a:t>I: infected</a:t>
            </a:r>
          </a:p>
          <a:p>
            <a:pPr lvl="1"/>
            <a:r>
              <a:rPr lang="en-US" sz="2000" dirty="0"/>
              <a:t>R: recovered</a:t>
            </a:r>
          </a:p>
          <a:p>
            <a:pPr lvl="1"/>
            <a:r>
              <a:rPr lang="en-US" sz="2000" dirty="0"/>
              <a:t>Bilinear incident rate</a:t>
            </a:r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68" y="3749715"/>
            <a:ext cx="323820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R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24000"/>
            <a:ext cx="1800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667000" y="3886200"/>
            <a:ext cx="1219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38400" y="4632285"/>
            <a:ext cx="1219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05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Spatial extension</a:t>
            </a:r>
          </a:p>
          <a:p>
            <a:pPr lvl="1"/>
            <a:r>
              <a:rPr lang="en-US" sz="1800" dirty="0"/>
              <a:t>The basic model is too simple </a:t>
            </a:r>
          </a:p>
          <a:p>
            <a:pPr lvl="1"/>
            <a:r>
              <a:rPr lang="en-US" sz="1800" dirty="0"/>
              <a:t>Patch based model, and people move between patches</a:t>
            </a:r>
          </a:p>
          <a:p>
            <a:pPr lvl="1"/>
            <a:r>
              <a:rPr lang="en-US" sz="1800" dirty="0"/>
              <a:t>A simple example with two patches:</a:t>
            </a:r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24200"/>
            <a:ext cx="3723809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0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dirty="0"/>
              <a:t>Research Gap</a:t>
            </a:r>
          </a:p>
          <a:p>
            <a:pPr lvl="1"/>
            <a:r>
              <a:rPr lang="en-US" sz="1800" dirty="0"/>
              <a:t>Disease spreads through contact</a:t>
            </a:r>
          </a:p>
          <a:p>
            <a:pPr lvl="1"/>
            <a:r>
              <a:rPr lang="en-US" sz="1800" dirty="0"/>
              <a:t>The closer you are to an infected individual, the higher the chance you will get infected </a:t>
            </a:r>
          </a:p>
          <a:p>
            <a:pPr lvl="1"/>
            <a:r>
              <a:rPr lang="en-US" sz="1800" dirty="0"/>
              <a:t>Where contribute to the spreading of infectious diseases besides home and work places in urban areas?</a:t>
            </a:r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Image result for subway conges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324649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us cro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383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u="sng" dirty="0"/>
              <a:t>Spatial epidemic model with travel contagion</a:t>
            </a:r>
          </a:p>
          <a:p>
            <a:pPr lvl="1"/>
            <a:r>
              <a:rPr lang="en-US" sz="2000" dirty="0"/>
              <a:t>Dived urban area into spatially connected zones</a:t>
            </a:r>
          </a:p>
          <a:p>
            <a:pPr lvl="1"/>
            <a:r>
              <a:rPr lang="en-US" sz="2000" dirty="0"/>
              <a:t>People move between zones</a:t>
            </a:r>
          </a:p>
          <a:p>
            <a:pPr lvl="1"/>
            <a:r>
              <a:rPr lang="en-US" sz="2000" dirty="0"/>
              <a:t>People get infected during travel </a:t>
            </a:r>
          </a:p>
          <a:p>
            <a:pPr lvl="1"/>
            <a:r>
              <a:rPr lang="en-US" sz="2000" dirty="0"/>
              <a:t>Three travel modes: high, medium, and low capacity</a:t>
            </a:r>
          </a:p>
          <a:p>
            <a:pPr lvl="1"/>
            <a:endParaRPr lang="en-US" sz="2000" dirty="0"/>
          </a:p>
          <a:p>
            <a:r>
              <a:rPr lang="en-US" sz="2400" dirty="0"/>
              <a:t>Place control on travel modes</a:t>
            </a:r>
          </a:p>
          <a:p>
            <a:pPr lvl="1"/>
            <a:r>
              <a:rPr lang="en-US" sz="2000" dirty="0"/>
              <a:t>Government may have k plans: different level of controls</a:t>
            </a:r>
          </a:p>
          <a:p>
            <a:pPr lvl="1"/>
            <a:r>
              <a:rPr lang="en-US" sz="2000" dirty="0"/>
              <a:t>Disease dynamics vary with the control: hybrid system</a:t>
            </a:r>
          </a:p>
          <a:p>
            <a:pPr lvl="1"/>
            <a:r>
              <a:rPr lang="en-US" sz="2000" dirty="0"/>
              <a:t>Effectiveness of the plan: </a:t>
            </a:r>
            <a:r>
              <a:rPr lang="en-US" sz="2000" u="sng" dirty="0"/>
              <a:t>reachability analysis</a:t>
            </a:r>
            <a:r>
              <a:rPr lang="en-US" sz="2000" dirty="0"/>
              <a:t> </a:t>
            </a:r>
            <a:endParaRPr lang="en-US" sz="1600" dirty="0"/>
          </a:p>
          <a:p>
            <a:pPr lvl="1"/>
            <a:endParaRPr lang="en-US" sz="14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dirty="0"/>
              <a:t>Notation</a:t>
            </a:r>
            <a:endParaRPr lang="en-US" sz="1600" dirty="0"/>
          </a:p>
          <a:p>
            <a:pPr lvl="1"/>
            <a:endParaRPr lang="en-US" sz="14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5991310" cy="44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18" y="1333500"/>
            <a:ext cx="7221538" cy="4648200"/>
          </a:xfrm>
        </p:spPr>
        <p:txBody>
          <a:bodyPr/>
          <a:lstStyle/>
          <a:p>
            <a:r>
              <a:rPr lang="en-US" sz="2400" dirty="0"/>
              <a:t>Disease dynamics</a:t>
            </a:r>
            <a:endParaRPr lang="en-US" sz="1600" dirty="0"/>
          </a:p>
          <a:p>
            <a:pPr lvl="1"/>
            <a:endParaRPr lang="en-US" sz="14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9F356-4688-4F12-BF03-2E0746E4259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0493"/>
            <a:ext cx="5542756" cy="1198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29320"/>
            <a:ext cx="5925032" cy="30333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5800" y="1869844"/>
            <a:ext cx="5466556" cy="1199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800" y="3109152"/>
            <a:ext cx="5791200" cy="1199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5800" y="4348461"/>
            <a:ext cx="5791200" cy="83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6516" y="5238663"/>
            <a:ext cx="5791200" cy="83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1124" y="2264916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6228556" y="2286265"/>
            <a:ext cx="1010444" cy="347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1124" y="3509333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53950" y="460133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51124" y="5513235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4038600" y="2429906"/>
            <a:ext cx="2057400" cy="5994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038600" y="3589382"/>
            <a:ext cx="2057400" cy="5994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6172200" y="2438665"/>
            <a:ext cx="1219200" cy="1218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77749" y="1963099"/>
            <a:ext cx="140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Travel </a:t>
            </a:r>
          </a:p>
          <a:p>
            <a:pPr algn="ctr"/>
            <a:r>
              <a:rPr lang="en-US" altLang="zh-CN" b="1" dirty="0"/>
              <a:t>Contagion</a:t>
            </a:r>
            <a:endParaRPr lang="zh-CN" altLang="en-US" b="1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4104878" y="4601332"/>
            <a:ext cx="3134122" cy="1556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590636" y="4810850"/>
            <a:ext cx="752764" cy="319628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62745" y="5701988"/>
            <a:ext cx="752764" cy="319628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662218" y="5258350"/>
            <a:ext cx="1443182" cy="385639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902527" y="4355665"/>
            <a:ext cx="1112982" cy="385639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383810" y="5043422"/>
            <a:ext cx="2855190" cy="497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181600" y="5220953"/>
            <a:ext cx="1936340" cy="1182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191000" y="5427663"/>
            <a:ext cx="2926939" cy="2649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152781" y="4692880"/>
            <a:ext cx="140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Traffic </a:t>
            </a:r>
          </a:p>
          <a:p>
            <a:pPr algn="ctr"/>
            <a:r>
              <a:rPr lang="en-US" altLang="zh-CN" b="1" dirty="0"/>
              <a:t>Control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979827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5227</TotalTime>
  <Words>977</Words>
  <Application>Microsoft Office PowerPoint</Application>
  <PresentationFormat>On-screen Show (4:3)</PresentationFormat>
  <Paragraphs>308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Gulim</vt:lpstr>
      <vt:lpstr>宋体</vt:lpstr>
      <vt:lpstr>宋体</vt:lpstr>
      <vt:lpstr>Arial</vt:lpstr>
      <vt:lpstr>Calibri</vt:lpstr>
      <vt:lpstr>Cambria Math</vt:lpstr>
      <vt:lpstr>Times New Roman</vt:lpstr>
      <vt:lpstr>Default Design</vt:lpstr>
      <vt:lpstr>Spread of Infectious Diseases through  Urban Transportation System</vt:lpstr>
      <vt:lpstr>Content</vt:lpstr>
      <vt:lpstr>Introduction</vt:lpstr>
      <vt:lpstr>Introduction</vt:lpstr>
      <vt:lpstr>Introduction</vt:lpstr>
      <vt:lpstr>Introduction</vt:lpstr>
      <vt:lpstr>Research Problem</vt:lpstr>
      <vt:lpstr>Research Problem</vt:lpstr>
      <vt:lpstr>Research Problem</vt:lpstr>
      <vt:lpstr>Research Problem</vt:lpstr>
      <vt:lpstr>Research Problem</vt:lpstr>
      <vt:lpstr>The hybrid system</vt:lpstr>
      <vt:lpstr>Stability</vt:lpstr>
      <vt:lpstr>Stability</vt:lpstr>
      <vt:lpstr>Reachability</vt:lpstr>
      <vt:lpstr>Reachability</vt:lpstr>
      <vt:lpstr>Reachability</vt:lpstr>
      <vt:lpstr>Reachability</vt:lpstr>
      <vt:lpstr>Reachability</vt:lpstr>
      <vt:lpstr>Reachability</vt:lpstr>
      <vt:lpstr>Reachability</vt:lpstr>
      <vt:lpstr>Reachability</vt:lpstr>
      <vt:lpstr>Preliminary Results</vt:lpstr>
      <vt:lpstr>Preliminary Results</vt:lpstr>
      <vt:lpstr>Preliminary Results</vt:lpstr>
      <vt:lpstr>Preliminary Results</vt:lpstr>
      <vt:lpstr>Preliminary Results</vt:lpstr>
      <vt:lpstr>Questions &amp; Comments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Household-Level Model for Hurricane Evacuation Destination Type Choice Using Hurricane Ivan Data</dc:title>
  <dc:creator>rmesaara</dc:creator>
  <cp:lastModifiedBy>Qian, Xinwu</cp:lastModifiedBy>
  <cp:revision>893</cp:revision>
  <dcterms:created xsi:type="dcterms:W3CDTF">2011-06-23T13:33:43Z</dcterms:created>
  <dcterms:modified xsi:type="dcterms:W3CDTF">2017-01-30T16:12:07Z</dcterms:modified>
</cp:coreProperties>
</file>