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77" r:id="rId4"/>
    <p:sldId id="273" r:id="rId5"/>
    <p:sldId id="271" r:id="rId6"/>
    <p:sldId id="275" r:id="rId7"/>
    <p:sldId id="274" r:id="rId8"/>
    <p:sldId id="276" r:id="rId9"/>
    <p:sldId id="257" r:id="rId10"/>
    <p:sldId id="258" r:id="rId11"/>
    <p:sldId id="259" r:id="rId12"/>
    <p:sldId id="261" r:id="rId13"/>
    <p:sldId id="260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86-1963-4281-A646-9FC2E7999450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2225-2D95-4732-A62E-E42EC1B5B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55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86-1963-4281-A646-9FC2E7999450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2225-2D95-4732-A62E-E42EC1B5B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60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86-1963-4281-A646-9FC2E7999450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2225-2D95-4732-A62E-E42EC1B5B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61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86-1963-4281-A646-9FC2E7999450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2225-2D95-4732-A62E-E42EC1B5B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6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86-1963-4281-A646-9FC2E7999450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2225-2D95-4732-A62E-E42EC1B5B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89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86-1963-4281-A646-9FC2E7999450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2225-2D95-4732-A62E-E42EC1B5B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13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86-1963-4281-A646-9FC2E7999450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2225-2D95-4732-A62E-E42EC1B5B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31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86-1963-4281-A646-9FC2E7999450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2225-2D95-4732-A62E-E42EC1B5B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6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86-1963-4281-A646-9FC2E7999450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2225-2D95-4732-A62E-E42EC1B5B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3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86-1963-4281-A646-9FC2E7999450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2225-2D95-4732-A62E-E42EC1B5B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08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86-1963-4281-A646-9FC2E7999450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2225-2D95-4732-A62E-E42EC1B5B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70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DF86-1963-4281-A646-9FC2E7999450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2225-2D95-4732-A62E-E42EC1B5B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3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b06505002@ntu.edu.t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旅館訂房系</a:t>
            </a:r>
            <a:r>
              <a:rPr lang="zh-TW" altLang="en-US" dirty="0"/>
              <a:t>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功能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存放飯店資料</a:t>
            </a:r>
            <a:endParaRPr lang="en-US" altLang="zh-TW" dirty="0" smtClean="0"/>
          </a:p>
          <a:p>
            <a:r>
              <a:rPr lang="zh-TW" altLang="en-US" dirty="0" smtClean="0"/>
              <a:t>存放用戶資料 </a:t>
            </a:r>
            <a:r>
              <a:rPr lang="en-US" altLang="zh-TW" dirty="0" smtClean="0"/>
              <a:t>(</a:t>
            </a:r>
            <a:r>
              <a:rPr lang="zh-TW" altLang="en-US" dirty="0" smtClean="0"/>
              <a:t>搜尋紀錄、書籤、訂單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飯店房間管理</a:t>
            </a:r>
            <a:endParaRPr lang="en-US" altLang="zh-TW" dirty="0" smtClean="0"/>
          </a:p>
          <a:p>
            <a:r>
              <a:rPr lang="zh-TW" altLang="en-US" dirty="0" smtClean="0"/>
              <a:t>寄送電子郵件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18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飯店資料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一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  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Hotel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飯店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Hotel </a:t>
            </a:r>
            <a:r>
              <a:rPr lang="en-US" altLang="zh-TW" dirty="0" err="1" smtClean="0">
                <a:solidFill>
                  <a:srgbClr val="C00000"/>
                </a:solidFill>
              </a:rPr>
              <a:t>getHotel</a:t>
            </a:r>
            <a:r>
              <a:rPr lang="en-US" altLang="zh-TW" dirty="0" smtClean="0">
                <a:solidFill>
                  <a:srgbClr val="C00000"/>
                </a:solidFill>
              </a:rPr>
              <a:t> (</a:t>
            </a: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hotelid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17138"/>
              </p:ext>
            </p:extLst>
          </p:nvPr>
        </p:nvGraphicFramePr>
        <p:xfrm>
          <a:off x="1168401" y="2564508"/>
          <a:ext cx="9855198" cy="1821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022">
                  <a:extLst>
                    <a:ext uri="{9D8B030D-6E8A-4147-A177-3AD203B41FA5}">
                      <a16:colId xmlns:a16="http://schemas.microsoft.com/office/drawing/2014/main" val="2230993275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815704687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1854193215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684620083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045549002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1438371741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208712454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1255342363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1734966450"/>
                    </a:ext>
                  </a:extLst>
                </a:gridCol>
              </a:tblGrid>
              <a:tr h="66520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Hotel</a:t>
                      </a:r>
                      <a:r>
                        <a:rPr lang="en-US" altLang="zh-TW" baseline="0" dirty="0" smtClean="0"/>
                        <a:t>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Single</a:t>
                      </a:r>
                      <a:r>
                        <a:rPr lang="en-US" altLang="zh-TW" baseline="0" dirty="0" smtClean="0"/>
                        <a:t> 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Double 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Quad</a:t>
                      </a:r>
                      <a:r>
                        <a:rPr lang="en-US" altLang="zh-TW" baseline="0" dirty="0" smtClean="0"/>
                        <a:t> 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Single</a:t>
                      </a:r>
                      <a:r>
                        <a:rPr lang="en-US" altLang="zh-TW" baseline="0" dirty="0" smtClean="0"/>
                        <a:t> room 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Double room 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Quad room #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69365"/>
                  </a:ext>
                </a:extLst>
              </a:tr>
              <a:tr h="38539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台北</a:t>
                      </a:r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8599"/>
                  </a:ext>
                </a:extLst>
              </a:tr>
              <a:tr h="385395"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⁞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779"/>
                  </a:ext>
                </a:extLst>
              </a:tr>
              <a:tr h="38539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9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3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飯店資料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二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Comment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飯店評論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void </a:t>
            </a:r>
            <a:r>
              <a:rPr lang="en-US" altLang="zh-TW" dirty="0" err="1" smtClean="0">
                <a:solidFill>
                  <a:srgbClr val="C00000"/>
                </a:solidFill>
              </a:rPr>
              <a:t>addComment</a:t>
            </a:r>
            <a:r>
              <a:rPr lang="en-US" altLang="zh-TW" dirty="0" smtClean="0">
                <a:solidFill>
                  <a:srgbClr val="C00000"/>
                </a:solidFill>
              </a:rPr>
              <a:t> (</a:t>
            </a: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hotelid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FF0000"/>
                </a:solidFill>
              </a:rPr>
              <a:t>以逗號分隔儲存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String[] </a:t>
            </a:r>
            <a:r>
              <a:rPr lang="en-US" altLang="zh-TW" dirty="0" err="1" smtClean="0">
                <a:solidFill>
                  <a:srgbClr val="C00000"/>
                </a:solidFill>
              </a:rPr>
              <a:t>loadComment</a:t>
            </a:r>
            <a:r>
              <a:rPr lang="en-US" altLang="zh-TW" dirty="0" smtClean="0">
                <a:solidFill>
                  <a:srgbClr val="C00000"/>
                </a:solidFill>
              </a:rPr>
              <a:t> (</a:t>
            </a: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hotelid</a:t>
            </a:r>
            <a:r>
              <a:rPr lang="en-US" altLang="zh-TW" dirty="0" smtClean="0">
                <a:solidFill>
                  <a:srgbClr val="C00000"/>
                </a:solidFill>
              </a:rPr>
              <a:t>, String comment)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69903"/>
              </p:ext>
            </p:extLst>
          </p:nvPr>
        </p:nvGraphicFramePr>
        <p:xfrm>
          <a:off x="2032000" y="2523014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28024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27322044"/>
                    </a:ext>
                  </a:extLst>
                </a:gridCol>
              </a:tblGrid>
              <a:tr h="35658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Hotel</a:t>
                      </a:r>
                      <a:r>
                        <a:rPr lang="en-US" altLang="zh-TW" baseline="0" dirty="0" smtClean="0"/>
                        <a:t>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4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</a:t>
                      </a:r>
                      <a:r>
                        <a:rPr lang="zh-TW" altLang="en-US" dirty="0" smtClean="0"/>
                        <a:t>爛透了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zh-TW" altLang="en-US" dirty="0" smtClean="0"/>
                        <a:t>有夠髒</a:t>
                      </a:r>
                      <a:r>
                        <a:rPr lang="en-US" altLang="zh-TW" dirty="0" smtClean="0"/>
                        <a:t>,…]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882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⁞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0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</a:t>
                      </a:r>
                      <a:r>
                        <a:rPr lang="zh-TW" altLang="en-US" dirty="0" smtClean="0"/>
                        <a:t>太貴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zh-TW" altLang="en-US" dirty="0" smtClean="0"/>
                        <a:t>態度差</a:t>
                      </a:r>
                      <a:r>
                        <a:rPr lang="en-US" altLang="zh-TW" dirty="0" smtClean="0"/>
                        <a:t>,…]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63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3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用戶資料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一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User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用戶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v</a:t>
            </a:r>
            <a:r>
              <a:rPr lang="en-US" altLang="zh-TW" dirty="0" smtClean="0">
                <a:solidFill>
                  <a:srgbClr val="C00000"/>
                </a:solidFill>
              </a:rPr>
              <a:t>oid </a:t>
            </a:r>
            <a:r>
              <a:rPr lang="en-US" altLang="zh-TW" dirty="0" err="1" smtClean="0">
                <a:solidFill>
                  <a:srgbClr val="C00000"/>
                </a:solidFill>
              </a:rPr>
              <a:t>addUser</a:t>
            </a:r>
            <a:r>
              <a:rPr lang="en-US" altLang="zh-TW" dirty="0" smtClean="0">
                <a:solidFill>
                  <a:srgbClr val="C00000"/>
                </a:solidFill>
              </a:rPr>
              <a:t> (String name, String password)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rgbClr val="FF0000"/>
                </a:solidFill>
              </a:rPr>
              <a:t> User ID </a:t>
            </a:r>
            <a:r>
              <a:rPr lang="zh-TW" altLang="en-US" dirty="0" smtClean="0">
                <a:solidFill>
                  <a:srgbClr val="FF0000"/>
                </a:solidFill>
              </a:rPr>
              <a:t>不得與其他 </a:t>
            </a:r>
            <a:r>
              <a:rPr lang="en-US" altLang="zh-TW" dirty="0" smtClean="0">
                <a:solidFill>
                  <a:srgbClr val="FF0000"/>
                </a:solidFill>
              </a:rPr>
              <a:t>User</a:t>
            </a:r>
            <a:r>
              <a:rPr lang="zh-TW" altLang="en-US" dirty="0" smtClean="0">
                <a:solidFill>
                  <a:srgbClr val="FF0000"/>
                </a:solidFill>
              </a:rPr>
              <a:t> 重複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Password </a:t>
            </a:r>
            <a:r>
              <a:rPr lang="zh-TW" altLang="en-US" dirty="0" smtClean="0">
                <a:solidFill>
                  <a:srgbClr val="FF0000"/>
                </a:solidFill>
              </a:rPr>
              <a:t>須為英文或是阿拉伯數字，且長度介於 </a:t>
            </a:r>
            <a:r>
              <a:rPr lang="en-US" altLang="zh-TW" dirty="0" smtClean="0">
                <a:solidFill>
                  <a:srgbClr val="FF0000"/>
                </a:solidFill>
              </a:rPr>
              <a:t>6 ~ 15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User </a:t>
            </a:r>
            <a:r>
              <a:rPr lang="en-US" altLang="zh-TW" dirty="0" err="1" smtClean="0">
                <a:solidFill>
                  <a:srgbClr val="C00000"/>
                </a:solidFill>
              </a:rPr>
              <a:t>getUser</a:t>
            </a:r>
            <a:r>
              <a:rPr lang="en-US" altLang="zh-TW" dirty="0" smtClean="0">
                <a:solidFill>
                  <a:srgbClr val="C00000"/>
                </a:solidFill>
              </a:rPr>
              <a:t> (String name, String password)  </a:t>
            </a:r>
            <a:r>
              <a:rPr lang="en-US" altLang="zh-TW" dirty="0" smtClean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相當於「登入」</a:t>
            </a:r>
            <a:endParaRPr lang="en-US" altLang="zh-TW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檢查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ID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以及密碼</a:t>
            </a:r>
            <a:endParaRPr lang="en-US" altLang="zh-TW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以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User ID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調用所有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User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需要的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Data member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v</a:t>
            </a:r>
            <a:r>
              <a:rPr lang="en-US" altLang="zh-TW" dirty="0" smtClean="0">
                <a:solidFill>
                  <a:srgbClr val="C00000"/>
                </a:solidFill>
              </a:rPr>
              <a:t>oid </a:t>
            </a:r>
            <a:r>
              <a:rPr lang="en-US" altLang="zh-TW" dirty="0" err="1" smtClean="0">
                <a:solidFill>
                  <a:srgbClr val="C00000"/>
                </a:solidFill>
              </a:rPr>
              <a:t>editPassword</a:t>
            </a:r>
            <a:r>
              <a:rPr lang="en-US" altLang="zh-TW" dirty="0" smtClean="0">
                <a:solidFill>
                  <a:srgbClr val="C00000"/>
                </a:solidFill>
              </a:rPr>
              <a:t> (String </a:t>
            </a:r>
            <a:r>
              <a:rPr lang="en-US" altLang="zh-TW" dirty="0" err="1" smtClean="0">
                <a:solidFill>
                  <a:srgbClr val="C00000"/>
                </a:solidFill>
              </a:rPr>
              <a:t>userid</a:t>
            </a:r>
            <a:r>
              <a:rPr lang="en-US" altLang="zh-TW" dirty="0" smtClean="0">
                <a:solidFill>
                  <a:srgbClr val="C00000"/>
                </a:solidFill>
              </a:rPr>
              <a:t>, String </a:t>
            </a:r>
            <a:r>
              <a:rPr lang="en-US" altLang="zh-TW" dirty="0" err="1" smtClean="0">
                <a:solidFill>
                  <a:srgbClr val="C00000"/>
                </a:solidFill>
              </a:rPr>
              <a:t>old_p</a:t>
            </a:r>
            <a:r>
              <a:rPr lang="en-US" altLang="zh-TW" dirty="0" smtClean="0">
                <a:solidFill>
                  <a:srgbClr val="C00000"/>
                </a:solidFill>
              </a:rPr>
              <a:t>, String </a:t>
            </a:r>
            <a:r>
              <a:rPr lang="en-US" altLang="zh-TW" dirty="0" err="1" smtClean="0">
                <a:solidFill>
                  <a:srgbClr val="C00000"/>
                </a:solidFill>
              </a:rPr>
              <a:t>new_p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FF0000"/>
                </a:solidFill>
              </a:rPr>
              <a:t>修改密碼需要同時輸入舊密碼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50043"/>
              </p:ext>
            </p:extLst>
          </p:nvPr>
        </p:nvGraphicFramePr>
        <p:xfrm>
          <a:off x="2032000" y="2495712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40491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244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 </a:t>
                      </a:r>
                      <a:r>
                        <a:rPr lang="en-US" altLang="zh-TW" baseline="0" dirty="0" smtClean="0"/>
                        <a:t>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11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dadala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mumimumi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5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4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用戶資料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二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Orders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訂單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>
                <a:solidFill>
                  <a:srgbClr val="C00000"/>
                </a:solidFill>
              </a:rPr>
              <a:t>i</a:t>
            </a:r>
            <a:r>
              <a:rPr lang="en-US" altLang="zh-TW" dirty="0" err="1" smtClean="0">
                <a:solidFill>
                  <a:srgbClr val="C00000"/>
                </a:solidFill>
              </a:rPr>
              <a:t>nt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addOrder</a:t>
            </a:r>
            <a:r>
              <a:rPr lang="en-US" altLang="zh-TW" dirty="0" smtClean="0">
                <a:solidFill>
                  <a:srgbClr val="C00000"/>
                </a:solidFill>
              </a:rPr>
              <a:t> (Order o, String </a:t>
            </a:r>
            <a:r>
              <a:rPr lang="en-US" altLang="zh-TW" dirty="0" err="1" smtClean="0">
                <a:solidFill>
                  <a:srgbClr val="C00000"/>
                </a:solidFill>
              </a:rPr>
              <a:t>userid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Order </a:t>
            </a:r>
            <a:r>
              <a:rPr lang="en-US" altLang="zh-TW" dirty="0" err="1" smtClean="0">
                <a:solidFill>
                  <a:srgbClr val="C00000"/>
                </a:solidFill>
              </a:rPr>
              <a:t>getOrder</a:t>
            </a:r>
            <a:r>
              <a:rPr lang="en-US" altLang="zh-TW" dirty="0" smtClean="0">
                <a:solidFill>
                  <a:srgbClr val="C00000"/>
                </a:solidFill>
              </a:rPr>
              <a:t> (</a:t>
            </a: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orderid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v</a:t>
            </a:r>
            <a:r>
              <a:rPr lang="en-US" altLang="zh-TW" dirty="0" smtClean="0">
                <a:solidFill>
                  <a:srgbClr val="C00000"/>
                </a:solidFill>
              </a:rPr>
              <a:t>oid </a:t>
            </a:r>
            <a:r>
              <a:rPr lang="en-US" altLang="zh-TW" dirty="0" err="1" smtClean="0">
                <a:solidFill>
                  <a:srgbClr val="C00000"/>
                </a:solidFill>
              </a:rPr>
              <a:t>deleteOrder</a:t>
            </a:r>
            <a:r>
              <a:rPr lang="en-US" altLang="zh-TW" dirty="0" smtClean="0">
                <a:solidFill>
                  <a:srgbClr val="C00000"/>
                </a:solidFill>
              </a:rPr>
              <a:t> (</a:t>
            </a: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orderid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v</a:t>
            </a:r>
            <a:r>
              <a:rPr lang="en-US" altLang="zh-TW" dirty="0" smtClean="0">
                <a:solidFill>
                  <a:srgbClr val="C00000"/>
                </a:solidFill>
              </a:rPr>
              <a:t>oid </a:t>
            </a:r>
            <a:r>
              <a:rPr lang="en-US" altLang="zh-TW" dirty="0" err="1" smtClean="0">
                <a:solidFill>
                  <a:srgbClr val="C00000"/>
                </a:solidFill>
              </a:rPr>
              <a:t>editOrder</a:t>
            </a:r>
            <a:r>
              <a:rPr lang="en-US" altLang="zh-TW" dirty="0" smtClean="0">
                <a:solidFill>
                  <a:srgbClr val="C00000"/>
                </a:solidFill>
              </a:rPr>
              <a:t> (Order </a:t>
            </a:r>
            <a:r>
              <a:rPr lang="en-US" altLang="zh-TW" dirty="0" err="1" smtClean="0">
                <a:solidFill>
                  <a:srgbClr val="C00000"/>
                </a:solidFill>
              </a:rPr>
              <a:t>new_order</a:t>
            </a:r>
            <a:r>
              <a:rPr lang="en-US" altLang="zh-TW" dirty="0" smtClean="0">
                <a:solidFill>
                  <a:srgbClr val="C00000"/>
                </a:solidFill>
              </a:rPr>
              <a:t>, String </a:t>
            </a:r>
            <a:r>
              <a:rPr lang="en-US" altLang="zh-TW" dirty="0" err="1" smtClean="0">
                <a:solidFill>
                  <a:srgbClr val="C00000"/>
                </a:solidFill>
              </a:rPr>
              <a:t>userid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=&gt;</a:t>
            </a:r>
            <a:r>
              <a:rPr lang="zh-TW" altLang="en-US" sz="2400" dirty="0" smtClean="0">
                <a:solidFill>
                  <a:srgbClr val="FF0000"/>
                </a:solidFill>
              </a:rPr>
              <a:t> 刪除舊的 新增新的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 smtClean="0"/>
              <a:t>Orderid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/>
              <a:t>新</a:t>
            </a:r>
            <a:r>
              <a:rPr lang="zh-TW" altLang="en-US" dirty="0" smtClean="0"/>
              <a:t>的</a:t>
            </a:r>
            <a:r>
              <a:rPr lang="en-US" altLang="zh-TW" dirty="0"/>
              <a:t>O</a:t>
            </a:r>
            <a:r>
              <a:rPr lang="en-US" altLang="zh-TW" dirty="0" smtClean="0"/>
              <a:t>rder Id)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67503"/>
              </p:ext>
            </p:extLst>
          </p:nvPr>
        </p:nvGraphicFramePr>
        <p:xfrm>
          <a:off x="2032000" y="2513297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535456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47101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607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Order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</a:t>
                      </a:r>
                      <a:r>
                        <a:rPr lang="en-US" altLang="zh-TW" baseline="0" dirty="0" smtClean="0"/>
                        <a:t>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Plan</a:t>
                      </a:r>
                      <a:r>
                        <a:rPr lang="en-US" altLang="zh-TW" baseline="0" dirty="0" smtClean="0"/>
                        <a:t> 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dadala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7693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59896"/>
              </p:ext>
            </p:extLst>
          </p:nvPr>
        </p:nvGraphicFramePr>
        <p:xfrm>
          <a:off x="2031999" y="5941060"/>
          <a:ext cx="33225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516">
                  <a:extLst>
                    <a:ext uri="{9D8B030D-6E8A-4147-A177-3AD203B41FA5}">
                      <a16:colId xmlns:a16="http://schemas.microsoft.com/office/drawing/2014/main" val="2793408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Current Order 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9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2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用戶資料 </a:t>
            </a:r>
            <a:r>
              <a:rPr lang="en-US" altLang="zh-TW" sz="3600" dirty="0" smtClean="0"/>
              <a:t>(</a:t>
            </a:r>
            <a:r>
              <a:rPr lang="zh-TW" altLang="en-US" sz="3600" dirty="0"/>
              <a:t>三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Plan (</a:t>
            </a:r>
            <a:r>
              <a:rPr lang="zh-TW" altLang="en-US" dirty="0" smtClean="0"/>
              <a:t>用戶書籤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  				(</a:t>
            </a:r>
            <a:r>
              <a:rPr lang="en-US" altLang="zh-TW" sz="1800" dirty="0">
                <a:solidFill>
                  <a:srgbClr val="FF0000"/>
                </a:solidFill>
              </a:rPr>
              <a:t>date: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number of milliseconds since January 1, 1970, 00:00:00 GMT)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addPlan</a:t>
            </a:r>
            <a:r>
              <a:rPr lang="en-US" altLang="zh-TW" dirty="0" smtClean="0">
                <a:solidFill>
                  <a:srgbClr val="C00000"/>
                </a:solidFill>
              </a:rPr>
              <a:t> (Plan p, String </a:t>
            </a:r>
            <a:r>
              <a:rPr lang="en-US" altLang="zh-TW" dirty="0" err="1" smtClean="0">
                <a:solidFill>
                  <a:srgbClr val="C00000"/>
                </a:solidFill>
              </a:rPr>
              <a:t>userid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Plan </a:t>
            </a:r>
            <a:r>
              <a:rPr lang="en-US" altLang="zh-TW" dirty="0" err="1" smtClean="0">
                <a:solidFill>
                  <a:srgbClr val="C00000"/>
                </a:solidFill>
              </a:rPr>
              <a:t>getPlan</a:t>
            </a:r>
            <a:r>
              <a:rPr lang="en-US" altLang="zh-TW" dirty="0" smtClean="0">
                <a:solidFill>
                  <a:srgbClr val="C00000"/>
                </a:solidFill>
              </a:rPr>
              <a:t> (</a:t>
            </a: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planid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void </a:t>
            </a:r>
            <a:r>
              <a:rPr lang="en-US" altLang="zh-TW" dirty="0" err="1" smtClean="0">
                <a:solidFill>
                  <a:srgbClr val="C00000"/>
                </a:solidFill>
              </a:rPr>
              <a:t>deletePlan</a:t>
            </a:r>
            <a:r>
              <a:rPr lang="en-US" altLang="zh-TW" dirty="0" smtClean="0">
                <a:solidFill>
                  <a:srgbClr val="C00000"/>
                </a:solidFill>
              </a:rPr>
              <a:t> (</a:t>
            </a: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planid</a:t>
            </a:r>
            <a:r>
              <a:rPr lang="en-US" altLang="zh-TW" dirty="0" smtClean="0">
                <a:solidFill>
                  <a:srgbClr val="C0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TW" dirty="0" err="1" smtClean="0"/>
              <a:t>Planid</a:t>
            </a:r>
            <a:r>
              <a:rPr lang="en-US" altLang="zh-TW" dirty="0" smtClean="0"/>
              <a:t> (</a:t>
            </a:r>
            <a:r>
              <a:rPr lang="zh-TW" altLang="en-US" dirty="0" smtClean="0"/>
              <a:t>新的 </a:t>
            </a:r>
            <a:r>
              <a:rPr lang="en-US" altLang="zh-TW" dirty="0" smtClean="0"/>
              <a:t>Plan ID)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1146"/>
              </p:ext>
            </p:extLst>
          </p:nvPr>
        </p:nvGraphicFramePr>
        <p:xfrm>
          <a:off x="1486569" y="2611555"/>
          <a:ext cx="10160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4479261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52650471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13930536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21240913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18896155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9118001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45970072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608390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Plan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Single room 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Double room 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Quad room 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Check in 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Check out 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Hotel</a:t>
                      </a:r>
                      <a:r>
                        <a:rPr lang="en-US" altLang="zh-TW" baseline="0" dirty="0" smtClean="0"/>
                        <a:t>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</a:t>
                      </a:r>
                      <a:r>
                        <a:rPr lang="en-US" altLang="zh-TW" baseline="0" dirty="0" smtClean="0"/>
                        <a:t> 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24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2019-12-5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2019-12-7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dadala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6474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090763"/>
              </p:ext>
            </p:extLst>
          </p:nvPr>
        </p:nvGraphicFramePr>
        <p:xfrm>
          <a:off x="1486569" y="5730044"/>
          <a:ext cx="33225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516">
                  <a:extLst>
                    <a:ext uri="{9D8B030D-6E8A-4147-A177-3AD203B41FA5}">
                      <a16:colId xmlns:a16="http://schemas.microsoft.com/office/drawing/2014/main" val="2793408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Current Plan 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9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2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5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用戶資料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四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Search (</a:t>
            </a:r>
            <a:r>
              <a:rPr lang="zh-TW" altLang="en-US" dirty="0" smtClean="0"/>
              <a:t>搜尋紀錄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v</a:t>
            </a:r>
            <a:r>
              <a:rPr lang="en-US" altLang="zh-TW" dirty="0" smtClean="0">
                <a:solidFill>
                  <a:srgbClr val="C00000"/>
                </a:solidFill>
              </a:rPr>
              <a:t>oid </a:t>
            </a:r>
            <a:r>
              <a:rPr lang="en-US" altLang="zh-TW" dirty="0" err="1" smtClean="0">
                <a:solidFill>
                  <a:srgbClr val="C00000"/>
                </a:solidFill>
              </a:rPr>
              <a:t>addSearch</a:t>
            </a:r>
            <a:r>
              <a:rPr lang="en-US" altLang="zh-TW" dirty="0" smtClean="0">
                <a:solidFill>
                  <a:srgbClr val="C00000"/>
                </a:solidFill>
              </a:rPr>
              <a:t> (</a:t>
            </a:r>
            <a:r>
              <a:rPr lang="en-US" altLang="zh-TW" dirty="0" err="1" smtClean="0">
                <a:solidFill>
                  <a:srgbClr val="C00000"/>
                </a:solidFill>
              </a:rPr>
              <a:t>Search_input</a:t>
            </a:r>
            <a:r>
              <a:rPr lang="en-US" altLang="zh-TW" dirty="0" smtClean="0">
                <a:solidFill>
                  <a:srgbClr val="C00000"/>
                </a:solidFill>
              </a:rPr>
              <a:t> s, </a:t>
            </a: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userid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v</a:t>
            </a:r>
            <a:r>
              <a:rPr lang="en-US" altLang="zh-TW" dirty="0" smtClean="0">
                <a:solidFill>
                  <a:srgbClr val="C00000"/>
                </a:solidFill>
              </a:rPr>
              <a:t>oid </a:t>
            </a:r>
            <a:r>
              <a:rPr lang="en-US" altLang="zh-TW" dirty="0" err="1" smtClean="0">
                <a:solidFill>
                  <a:srgbClr val="C00000"/>
                </a:solidFill>
              </a:rPr>
              <a:t>deleteSearch</a:t>
            </a:r>
            <a:r>
              <a:rPr lang="en-US" altLang="zh-TW" dirty="0" smtClean="0">
                <a:solidFill>
                  <a:srgbClr val="C00000"/>
                </a:solidFill>
              </a:rPr>
              <a:t> (</a:t>
            </a: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userid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02879"/>
              </p:ext>
            </p:extLst>
          </p:nvPr>
        </p:nvGraphicFramePr>
        <p:xfrm>
          <a:off x="2031999" y="2486920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46287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79248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6083212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6212411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30956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Lower star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Higher star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Address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6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dadala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台北</a:t>
                      </a:r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9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5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飯店房間管理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一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Shedule</a:t>
            </a:r>
            <a:r>
              <a:rPr lang="en-US" altLang="zh-TW" dirty="0" smtClean="0"/>
              <a:t> (</a:t>
            </a:r>
            <a:r>
              <a:rPr lang="zh-TW" altLang="en-US" dirty="0" smtClean="0"/>
              <a:t>每間飯店一張 </a:t>
            </a:r>
            <a:r>
              <a:rPr lang="en-US" altLang="zh-TW" dirty="0" smtClean="0"/>
              <a:t>Schedule)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紀錄每間飯店在給定時間範圍內的房間使用情形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C00000"/>
                </a:solidFill>
              </a:rPr>
              <a:t>v</a:t>
            </a:r>
            <a:r>
              <a:rPr lang="en-US" altLang="zh-TW" sz="2400" dirty="0" smtClean="0">
                <a:solidFill>
                  <a:srgbClr val="C00000"/>
                </a:solidFill>
              </a:rPr>
              <a:t>oid scheduler (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int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hotelid</a:t>
            </a:r>
            <a:r>
              <a:rPr lang="en-US" altLang="zh-TW" sz="2400" dirty="0" smtClean="0">
                <a:solidFill>
                  <a:srgbClr val="C0000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int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s_n</a:t>
            </a:r>
            <a:r>
              <a:rPr lang="en-US" altLang="zh-TW" sz="2400" dirty="0" smtClean="0">
                <a:solidFill>
                  <a:srgbClr val="C0000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int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d_n</a:t>
            </a:r>
            <a:r>
              <a:rPr lang="en-US" altLang="zh-TW" sz="2400" dirty="0" smtClean="0">
                <a:solidFill>
                  <a:srgbClr val="C0000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int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q_n</a:t>
            </a:r>
            <a:r>
              <a:rPr lang="en-US" altLang="zh-TW" sz="2400" dirty="0" smtClean="0">
                <a:solidFill>
                  <a:srgbClr val="C00000"/>
                </a:solidFill>
              </a:rPr>
              <a:t>, long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checkin</a:t>
            </a:r>
            <a:r>
              <a:rPr lang="en-US" altLang="zh-TW" sz="2400" dirty="0" smtClean="0">
                <a:solidFill>
                  <a:srgbClr val="C00000"/>
                </a:solidFill>
              </a:rPr>
              <a:t>, long checkout)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訂房</a:t>
            </a:r>
            <a:r>
              <a:rPr lang="en-US" altLang="zh-TW" sz="2000" dirty="0" smtClean="0">
                <a:solidFill>
                  <a:srgbClr val="FF0000"/>
                </a:solidFill>
              </a:rPr>
              <a:t>/</a:t>
            </a:r>
            <a:r>
              <a:rPr lang="zh-TW" altLang="en-US" sz="2000" dirty="0" smtClean="0">
                <a:solidFill>
                  <a:srgbClr val="FF0000"/>
                </a:solidFill>
              </a:rPr>
              <a:t>退房</a:t>
            </a:r>
            <a:r>
              <a:rPr lang="en-US" altLang="zh-TW" sz="2000" dirty="0" smtClean="0">
                <a:solidFill>
                  <a:srgbClr val="FF0000"/>
                </a:solidFill>
              </a:rPr>
              <a:t>/</a:t>
            </a:r>
            <a:r>
              <a:rPr lang="zh-TW" altLang="en-US" sz="2000" dirty="0" smtClean="0">
                <a:solidFill>
                  <a:srgbClr val="FF0000"/>
                </a:solidFill>
              </a:rPr>
              <a:t>取消</a:t>
            </a:r>
            <a:r>
              <a:rPr lang="en-US" altLang="zh-TW" sz="2000" dirty="0" smtClean="0">
                <a:solidFill>
                  <a:srgbClr val="FF0000"/>
                </a:solidFill>
              </a:rPr>
              <a:t>/</a:t>
            </a:r>
            <a:r>
              <a:rPr lang="zh-TW" altLang="en-US" sz="2000" dirty="0" smtClean="0">
                <a:solidFill>
                  <a:srgbClr val="FF0000"/>
                </a:solidFill>
              </a:rPr>
              <a:t>更改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zh-TW" altLang="en-US" sz="2000" dirty="0" smtClean="0">
                <a:solidFill>
                  <a:srgbClr val="FF0000"/>
                </a:solidFill>
              </a:rPr>
              <a:t> 訂單等操作皆會對</a:t>
            </a:r>
            <a:r>
              <a:rPr lang="en-US" altLang="zh-TW" sz="2000" dirty="0" smtClean="0">
                <a:solidFill>
                  <a:srgbClr val="FF0000"/>
                </a:solidFill>
              </a:rPr>
              <a:t>schedule</a:t>
            </a:r>
            <a:r>
              <a:rPr lang="zh-TW" altLang="en-US" sz="2000" dirty="0" smtClean="0">
                <a:solidFill>
                  <a:srgbClr val="FF0000"/>
                </a:solidFill>
              </a:rPr>
              <a:t>有所修改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rgbClr val="FF0000"/>
                </a:solidFill>
              </a:rPr>
              <a:t>若為訂房，傳入房間數量為正值；退房則為負值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8914"/>
              </p:ext>
            </p:extLst>
          </p:nvPr>
        </p:nvGraphicFramePr>
        <p:xfrm>
          <a:off x="1829777" y="274189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72874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588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01760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584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Date</a:t>
                      </a:r>
                      <a:r>
                        <a:rPr lang="zh-TW" altLang="en-US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Single</a:t>
                      </a:r>
                      <a:r>
                        <a:rPr lang="en-US" altLang="zh-TW" baseline="0" dirty="0" smtClean="0"/>
                        <a:t> room 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Double room</a:t>
                      </a:r>
                      <a:r>
                        <a:rPr lang="en-US" altLang="zh-TW" baseline="0" dirty="0" smtClean="0"/>
                        <a:t> 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Quad room #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2019-12-1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8257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⁞</a:t>
                      </a:r>
                      <a:endParaRPr lang="zh-TW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6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2020-6-30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166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5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50631"/>
            <a:ext cx="10515600" cy="55263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err="1">
                <a:solidFill>
                  <a:srgbClr val="C00000"/>
                </a:solidFill>
              </a:rPr>
              <a:t>CheckInOutDate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 err="1">
                <a:solidFill>
                  <a:srgbClr val="C00000"/>
                </a:solidFill>
              </a:rPr>
              <a:t>extendDate</a:t>
            </a:r>
            <a:r>
              <a:rPr lang="en-US" altLang="zh-TW" sz="2400" dirty="0">
                <a:solidFill>
                  <a:srgbClr val="C00000"/>
                </a:solidFill>
              </a:rPr>
              <a:t> (</a:t>
            </a:r>
            <a:r>
              <a:rPr lang="en-US" altLang="zh-TW" sz="2400" dirty="0" err="1">
                <a:solidFill>
                  <a:srgbClr val="C00000"/>
                </a:solidFill>
              </a:rPr>
              <a:t>int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 err="1">
                <a:solidFill>
                  <a:srgbClr val="C00000"/>
                </a:solidFill>
              </a:rPr>
              <a:t>hotelid</a:t>
            </a:r>
            <a:r>
              <a:rPr lang="en-US" altLang="zh-TW" sz="2400" dirty="0">
                <a:solidFill>
                  <a:srgbClr val="C00000"/>
                </a:solidFill>
              </a:rPr>
              <a:t>, </a:t>
            </a:r>
            <a:r>
              <a:rPr lang="en-US" altLang="zh-TW" sz="2400" dirty="0" err="1">
                <a:solidFill>
                  <a:srgbClr val="C00000"/>
                </a:solidFill>
              </a:rPr>
              <a:t>RoomNum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 err="1">
                <a:solidFill>
                  <a:srgbClr val="C00000"/>
                </a:solidFill>
              </a:rPr>
              <a:t>rn</a:t>
            </a:r>
            <a:r>
              <a:rPr lang="en-US" altLang="zh-TW" sz="2400" dirty="0">
                <a:solidFill>
                  <a:srgbClr val="C0000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CheckInOutDate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ck</a:t>
            </a:r>
            <a:r>
              <a:rPr lang="en-US" altLang="zh-TW" sz="2400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rgbClr val="FF0000"/>
                </a:solidFill>
              </a:rPr>
              <a:t>檢查在當前訂單的房型組合下，所能增加的最長日期範圍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000" dirty="0" smtClean="0">
              <a:solidFill>
                <a:srgbClr val="FF0000"/>
              </a:solidFill>
            </a:endParaRPr>
          </a:p>
          <a:p>
            <a:pPr lvl="8"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rgbClr val="FF0000"/>
                </a:solidFill>
              </a:rPr>
              <a:t>                                               </a:t>
            </a:r>
            <a:r>
              <a:rPr lang="zh-TW" altLang="en-US" sz="2000" dirty="0" smtClean="0">
                <a:solidFill>
                  <a:srgbClr val="FF0000"/>
                </a:solidFill>
              </a:rPr>
              <a:t>時</a:t>
            </a:r>
            <a:r>
              <a:rPr lang="zh-TW" altLang="en-US" sz="2000" dirty="0">
                <a:solidFill>
                  <a:srgbClr val="FF0000"/>
                </a:solidFill>
              </a:rPr>
              <a:t>間</a:t>
            </a:r>
            <a:r>
              <a:rPr lang="zh-TW" altLang="en-US" sz="2000" dirty="0" smtClean="0">
                <a:solidFill>
                  <a:srgbClr val="FF0000"/>
                </a:solidFill>
              </a:rPr>
              <a:t>擴增：</a:t>
            </a:r>
            <a:r>
              <a:rPr lang="en-US" altLang="zh-TW" sz="2000" dirty="0" smtClean="0">
                <a:solidFill>
                  <a:srgbClr val="FF0000"/>
                </a:solidFill>
              </a:rPr>
              <a:t>12/5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~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12/8</a:t>
            </a:r>
          </a:p>
          <a:p>
            <a:pPr lvl="8">
              <a:buFont typeface="Wingdings" panose="05000000000000000000" pitchFamily="2" charset="2"/>
              <a:buChar char="l"/>
            </a:pPr>
            <a:endParaRPr lang="en-US" altLang="zh-TW" sz="20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0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0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 err="1" smtClean="0">
                <a:solidFill>
                  <a:srgbClr val="C00000"/>
                </a:solidFill>
              </a:rPr>
              <a:t>RoomNum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extendRoom</a:t>
            </a:r>
            <a:r>
              <a:rPr lang="en-US" altLang="zh-TW" sz="2400" dirty="0" smtClean="0">
                <a:solidFill>
                  <a:srgbClr val="C00000"/>
                </a:solidFill>
              </a:rPr>
              <a:t> (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int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hotelid</a:t>
            </a:r>
            <a:r>
              <a:rPr lang="en-US" altLang="zh-TW" sz="2400" dirty="0" smtClean="0">
                <a:solidFill>
                  <a:srgbClr val="C0000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RoomNum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rn</a:t>
            </a:r>
            <a:r>
              <a:rPr lang="en-US" altLang="zh-TW" sz="2400" dirty="0" smtClean="0">
                <a:solidFill>
                  <a:srgbClr val="C0000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CheckInOutDate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ck</a:t>
            </a:r>
            <a:r>
              <a:rPr lang="en-US" altLang="zh-TW" sz="2400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rgbClr val="FF0000"/>
                </a:solidFill>
              </a:rPr>
              <a:t>檢查在當前訂單的</a:t>
            </a:r>
            <a:r>
              <a:rPr lang="en-US" altLang="zh-TW" sz="2000" dirty="0" smtClean="0">
                <a:solidFill>
                  <a:srgbClr val="FF0000"/>
                </a:solidFill>
              </a:rPr>
              <a:t>Check-in-out</a:t>
            </a:r>
            <a:r>
              <a:rPr lang="zh-TW" altLang="en-US" sz="2000" dirty="0" smtClean="0">
                <a:solidFill>
                  <a:srgbClr val="FF0000"/>
                </a:solidFill>
              </a:rPr>
              <a:t>範圍內，所能擴增的最大房間數量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C00000"/>
                </a:solidFill>
              </a:rPr>
              <a:t>							</a:t>
            </a:r>
            <a:r>
              <a:rPr lang="zh-TW" altLang="en-US" sz="2400" dirty="0" smtClean="0">
                <a:solidFill>
                  <a:srgbClr val="C00000"/>
                </a:solidFill>
              </a:rPr>
              <a:t>  </a:t>
            </a:r>
            <a:r>
              <a:rPr lang="zh-TW" altLang="en-US" sz="2000" dirty="0" smtClean="0">
                <a:solidFill>
                  <a:srgbClr val="FF0000"/>
                </a:solidFill>
              </a:rPr>
              <a:t>房間數擴增</a:t>
            </a:r>
            <a:r>
              <a:rPr lang="zh-TW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en-US" altLang="zh-TW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(3,5,6)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98321"/>
              </p:ext>
            </p:extLst>
          </p:nvPr>
        </p:nvGraphicFramePr>
        <p:xfrm>
          <a:off x="1328616" y="1512277"/>
          <a:ext cx="24520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392">
                  <a:extLst>
                    <a:ext uri="{9D8B030D-6E8A-4147-A177-3AD203B41FA5}">
                      <a16:colId xmlns:a16="http://schemas.microsoft.com/office/drawing/2014/main" val="3211548757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137051901"/>
                    </a:ext>
                  </a:extLst>
                </a:gridCol>
              </a:tblGrid>
              <a:tr h="3173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Check 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12/5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09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Check 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12/6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0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sin,dou,qua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(3,2,1)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4808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95661"/>
              </p:ext>
            </p:extLst>
          </p:nvPr>
        </p:nvGraphicFramePr>
        <p:xfrm>
          <a:off x="4106985" y="1512277"/>
          <a:ext cx="31818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284">
                  <a:extLst>
                    <a:ext uri="{9D8B030D-6E8A-4147-A177-3AD203B41FA5}">
                      <a16:colId xmlns:a16="http://schemas.microsoft.com/office/drawing/2014/main" val="2716703585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1820013544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4064971801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273443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Schedule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dou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0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2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46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6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12/7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1793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23528"/>
              </p:ext>
            </p:extLst>
          </p:nvPr>
        </p:nvGraphicFramePr>
        <p:xfrm>
          <a:off x="1328616" y="4407877"/>
          <a:ext cx="24520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392">
                  <a:extLst>
                    <a:ext uri="{9D8B030D-6E8A-4147-A177-3AD203B41FA5}">
                      <a16:colId xmlns:a16="http://schemas.microsoft.com/office/drawing/2014/main" val="3211548757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137051901"/>
                    </a:ext>
                  </a:extLst>
                </a:gridCol>
              </a:tblGrid>
              <a:tr h="3173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Check 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12/4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09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Check 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12/8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0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sin,dou,qua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(3,2,1)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4808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60020"/>
              </p:ext>
            </p:extLst>
          </p:nvPr>
        </p:nvGraphicFramePr>
        <p:xfrm>
          <a:off x="4106985" y="4407877"/>
          <a:ext cx="31818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07">
                  <a:extLst>
                    <a:ext uri="{9D8B030D-6E8A-4147-A177-3AD203B41FA5}">
                      <a16:colId xmlns:a16="http://schemas.microsoft.com/office/drawing/2014/main" val="510266270"/>
                    </a:ext>
                  </a:extLst>
                </a:gridCol>
                <a:gridCol w="698814">
                  <a:extLst>
                    <a:ext uri="{9D8B030D-6E8A-4147-A177-3AD203B41FA5}">
                      <a16:colId xmlns:a16="http://schemas.microsoft.com/office/drawing/2014/main" val="1327037633"/>
                    </a:ext>
                  </a:extLst>
                </a:gridCol>
                <a:gridCol w="602449">
                  <a:extLst>
                    <a:ext uri="{9D8B030D-6E8A-4147-A177-3AD203B41FA5}">
                      <a16:colId xmlns:a16="http://schemas.microsoft.com/office/drawing/2014/main" val="2904784788"/>
                    </a:ext>
                  </a:extLst>
                </a:gridCol>
                <a:gridCol w="606670">
                  <a:extLst>
                    <a:ext uri="{9D8B030D-6E8A-4147-A177-3AD203B41FA5}">
                      <a16:colId xmlns:a16="http://schemas.microsoft.com/office/drawing/2014/main" val="4260192750"/>
                    </a:ext>
                  </a:extLst>
                </a:gridCol>
              </a:tblGrid>
              <a:tr h="2956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Schedule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dou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28741"/>
                  </a:ext>
                </a:extLst>
              </a:tr>
              <a:tr h="2956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50092"/>
                  </a:ext>
                </a:extLst>
              </a:tr>
              <a:tr h="2956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51852"/>
                  </a:ext>
                </a:extLst>
              </a:tr>
              <a:tr h="2956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75190"/>
                  </a:ext>
                </a:extLst>
              </a:tr>
              <a:tr h="2956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12/7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93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2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飯店房間管理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二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Today (</a:t>
            </a:r>
            <a:r>
              <a:rPr lang="zh-TW" altLang="en-US" dirty="0" smtClean="0"/>
              <a:t>上一次登入系統的日期</a:t>
            </a:r>
            <a:r>
              <a:rPr lang="en-US" altLang="zh-TW" dirty="0" smtClean="0"/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zh-TW" altLang="en-US" dirty="0" smtClean="0">
                <a:solidFill>
                  <a:srgbClr val="FF0000"/>
                </a:solidFill>
              </a:rPr>
              <a:t> 紀錄上次檢查訂單的日期，若不是今天，則執行檢查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zh-TW" altLang="en-US" dirty="0" smtClean="0">
                <a:solidFill>
                  <a:srgbClr val="FF0000"/>
                </a:solidFill>
              </a:rPr>
              <a:t> 檢查是否有訂單已 </a:t>
            </a:r>
            <a:r>
              <a:rPr lang="en-US" altLang="zh-TW" dirty="0" smtClean="0">
                <a:solidFill>
                  <a:srgbClr val="FF0000"/>
                </a:solidFill>
              </a:rPr>
              <a:t>check-out (today &gt; check-out date)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zh-TW" altLang="en-US" dirty="0" smtClean="0">
                <a:solidFill>
                  <a:srgbClr val="FF0000"/>
                </a:solidFill>
              </a:rPr>
              <a:t>若有，則取消訂單並寄郵件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endParaRPr lang="en-US" altLang="zh-TW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61501"/>
              </p:ext>
            </p:extLst>
          </p:nvPr>
        </p:nvGraphicFramePr>
        <p:xfrm>
          <a:off x="1354992" y="3630454"/>
          <a:ext cx="16343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393">
                  <a:extLst>
                    <a:ext uri="{9D8B030D-6E8A-4147-A177-3AD203B41FA5}">
                      <a16:colId xmlns:a16="http://schemas.microsoft.com/office/drawing/2014/main" val="1795198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Today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4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2020-1-6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2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4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zh-TW" altLang="en-US" dirty="0" smtClean="0"/>
              <a:t>主要</a:t>
            </a:r>
            <a:r>
              <a:rPr lang="zh-TW" altLang="en-US" dirty="0"/>
              <a:t>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/>
          <a:lstStyle/>
          <a:p>
            <a:r>
              <a:rPr lang="en-US" altLang="zh-TW" dirty="0" smtClean="0"/>
              <a:t>USER </a:t>
            </a:r>
            <a:r>
              <a:rPr lang="zh-TW" altLang="en-US" dirty="0" smtClean="0"/>
              <a:t>註冊 登入 登出 訪客模式</a:t>
            </a:r>
            <a:endParaRPr lang="en-US" altLang="zh-TW" dirty="0" smtClean="0"/>
          </a:p>
          <a:p>
            <a:r>
              <a:rPr lang="zh-TW" altLang="en-US" dirty="0" smtClean="0"/>
              <a:t>基本功能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 查詢，訂房，修改訂單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書籤，查詢紀錄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需登入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旅館評論，留言</a:t>
            </a:r>
            <a:endParaRPr lang="en-US" altLang="zh-TW" dirty="0" smtClean="0"/>
          </a:p>
          <a:p>
            <a:r>
              <a:rPr lang="zh-TW" altLang="en-US" dirty="0" smtClean="0"/>
              <a:t>寄送</a:t>
            </a:r>
            <a:r>
              <a:rPr lang="en-US" altLang="zh-TW" dirty="0" smtClean="0"/>
              <a:t>email </a:t>
            </a:r>
            <a:r>
              <a:rPr lang="zh-TW" altLang="en-US" dirty="0" smtClean="0"/>
              <a:t>，通知訂單情</a:t>
            </a:r>
            <a:r>
              <a:rPr lang="zh-TW" altLang="en-US" dirty="0"/>
              <a:t>況</a:t>
            </a:r>
            <a:endParaRPr lang="en-US" altLang="zh-TW" dirty="0" smtClean="0"/>
          </a:p>
          <a:p>
            <a:r>
              <a:rPr lang="zh-TW" altLang="en-US" dirty="0" smtClean="0"/>
              <a:t>開啟</a:t>
            </a:r>
            <a:r>
              <a:rPr lang="en-US" altLang="zh-TW" dirty="0" smtClean="0"/>
              <a:t>google map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9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郵件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Usermail</a:t>
            </a:r>
            <a:r>
              <a:rPr lang="en-US" altLang="zh-TW" dirty="0" smtClean="0"/>
              <a:t> (</a:t>
            </a:r>
            <a:r>
              <a:rPr lang="zh-TW" altLang="en-US" dirty="0" smtClean="0"/>
              <a:t>使用者信箱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 新訂單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 取消訂單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 修改訂單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 完成</a:t>
            </a:r>
            <a:r>
              <a:rPr lang="zh-TW" altLang="en-US" dirty="0"/>
              <a:t>訂單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3560"/>
              </p:ext>
            </p:extLst>
          </p:nvPr>
        </p:nvGraphicFramePr>
        <p:xfrm>
          <a:off x="1630948" y="253242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10918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560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Mail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1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dadala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2"/>
                        </a:rPr>
                        <a:t>b06505002@ntu.edu.tw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7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mumi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shindondon@gmail.com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98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0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01" y="672555"/>
            <a:ext cx="5132222" cy="276908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38048"/>
          <a:stretch/>
        </p:blipFill>
        <p:spPr>
          <a:xfrm>
            <a:off x="773723" y="672555"/>
            <a:ext cx="4352193" cy="27690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49065"/>
            <a:ext cx="5014101" cy="27585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301" y="3749065"/>
            <a:ext cx="4927578" cy="299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966"/>
          </a:xfrm>
        </p:spPr>
        <p:txBody>
          <a:bodyPr/>
          <a:lstStyle/>
          <a:p>
            <a:r>
              <a:rPr lang="zh-TW" altLang="en-US" dirty="0" smtClean="0"/>
              <a:t>用到的</a:t>
            </a:r>
            <a:r>
              <a:rPr lang="en-US" altLang="zh-TW" dirty="0" smtClean="0"/>
              <a:t>design 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builder pattern :</a:t>
            </a:r>
            <a:r>
              <a:rPr lang="zh-TW" altLang="en-US" sz="2400" dirty="0" smtClean="0"/>
              <a:t>建立</a:t>
            </a:r>
            <a:r>
              <a:rPr lang="en-US" altLang="zh-TW" sz="2400" dirty="0" smtClean="0"/>
              <a:t>user</a:t>
            </a:r>
            <a:r>
              <a:rPr lang="zh-TW" altLang="en-US" sz="2400" dirty="0" smtClean="0"/>
              <a:t>的時候，一步一步加入各類資料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訂單，書籤，紀錄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/>
              <a:t>singleton </a:t>
            </a:r>
            <a:r>
              <a:rPr lang="en-US" altLang="zh-TW" sz="2400" dirty="0" smtClean="0"/>
              <a:t>pattern: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class DB</a:t>
            </a:r>
            <a:r>
              <a:rPr lang="zh-TW" altLang="en-US" sz="2400" dirty="0" smtClean="0"/>
              <a:t>，有</a:t>
            </a:r>
            <a:r>
              <a:rPr lang="en-US" altLang="zh-TW" sz="2400" dirty="0" smtClean="0"/>
              <a:t>static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getDB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，存在單一</a:t>
            </a:r>
            <a:r>
              <a:rPr lang="en-US" altLang="zh-TW" sz="2400" dirty="0" smtClean="0"/>
              <a:t>DB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object</a:t>
            </a:r>
          </a:p>
          <a:p>
            <a:r>
              <a:rPr lang="en-US" altLang="zh-TW" sz="2400" dirty="0"/>
              <a:t>State </a:t>
            </a:r>
            <a:r>
              <a:rPr lang="en-US" altLang="zh-TW" sz="2400" dirty="0" smtClean="0"/>
              <a:t>Pattern: Order </a:t>
            </a:r>
            <a:r>
              <a:rPr lang="zh-TW" altLang="en-US" sz="2400" dirty="0" smtClean="0"/>
              <a:t>有 </a:t>
            </a:r>
            <a:r>
              <a:rPr lang="en-US" altLang="zh-TW" sz="2400" dirty="0" smtClean="0"/>
              <a:t>valid 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invalid </a:t>
            </a:r>
            <a:r>
              <a:rPr lang="zh-TW" altLang="en-US" sz="2400" dirty="0" smtClean="0"/>
              <a:t>兩</a:t>
            </a:r>
            <a:r>
              <a:rPr lang="en-US" altLang="zh-TW" sz="2400" dirty="0" smtClean="0"/>
              <a:t>state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r>
              <a:rPr lang="en-US" altLang="zh-TW" sz="2400" dirty="0"/>
              <a:t>Facade </a:t>
            </a:r>
            <a:r>
              <a:rPr lang="en-US" altLang="zh-TW" sz="2400" dirty="0" smtClean="0"/>
              <a:t>Pattern: </a:t>
            </a:r>
            <a:r>
              <a:rPr lang="zh-TW" altLang="en-US" sz="2400" dirty="0" smtClean="0"/>
              <a:t>將各種</a:t>
            </a:r>
            <a:r>
              <a:rPr lang="en-US" altLang="zh-TW" sz="2400" dirty="0" smtClean="0"/>
              <a:t>DB  class </a:t>
            </a:r>
            <a:r>
              <a:rPr lang="zh-TW" altLang="en-US" sz="2400" dirty="0" smtClean="0"/>
              <a:t>整合起來</a:t>
            </a:r>
            <a:endParaRPr lang="en-US" altLang="zh-TW" sz="2400" dirty="0" smtClean="0"/>
          </a:p>
          <a:p>
            <a:r>
              <a:rPr lang="en-US" altLang="zh-TW" sz="2400" dirty="0"/>
              <a:t>Prototype </a:t>
            </a:r>
            <a:r>
              <a:rPr lang="en-US" altLang="zh-TW" sz="2400" dirty="0" smtClean="0"/>
              <a:t>Pattern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Plan </a:t>
            </a:r>
            <a:r>
              <a:rPr lang="zh-TW" altLang="en-US" sz="2400" dirty="0" smtClean="0"/>
              <a:t>有 </a:t>
            </a:r>
            <a:r>
              <a:rPr lang="en-US" altLang="zh-TW" sz="2400" smtClean="0"/>
              <a:t>Implement clone</a:t>
            </a:r>
            <a:r>
              <a:rPr lang="en-US" altLang="zh-TW" sz="2400" dirty="0" smtClean="0"/>
              <a:t>()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668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diagarm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6" y="2134055"/>
            <a:ext cx="10890989" cy="3398527"/>
          </a:xfrm>
        </p:spPr>
      </p:pic>
    </p:spTree>
    <p:extLst>
      <p:ext uri="{BB962C8B-B14F-4D97-AF65-F5344CB8AC3E}">
        <p14:creationId xmlns:p14="http://schemas.microsoft.com/office/powerpoint/2010/main" val="41847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altLang="zh-TW" dirty="0" smtClean="0"/>
              <a:t>Class: Hotel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r>
              <a:rPr lang="en-US" altLang="zh-TW" dirty="0" err="1" smtClean="0"/>
              <a:t>const</a:t>
            </a:r>
            <a:r>
              <a:rPr lang="en-US" altLang="zh-TW" dirty="0" smtClean="0"/>
              <a:t> object </a:t>
            </a:r>
            <a:r>
              <a:rPr lang="zh-TW" altLang="en-US" dirty="0" smtClean="0"/>
              <a:t>只有 </a:t>
            </a:r>
            <a:r>
              <a:rPr lang="en-US" altLang="zh-TW" dirty="0" smtClean="0"/>
              <a:t>get method </a:t>
            </a:r>
            <a:r>
              <a:rPr lang="zh-TW" altLang="en-US" dirty="0" smtClean="0"/>
              <a:t>沒有 </a:t>
            </a:r>
            <a:r>
              <a:rPr lang="en-US" altLang="zh-TW" dirty="0" smtClean="0"/>
              <a:t>set</a:t>
            </a:r>
          </a:p>
          <a:p>
            <a:r>
              <a:rPr lang="en-US" altLang="zh-TW" dirty="0" smtClean="0"/>
              <a:t>static member: hotel[] </a:t>
            </a:r>
            <a:r>
              <a:rPr lang="en-US" altLang="zh-TW" dirty="0" err="1" smtClean="0"/>
              <a:t>allhotel</a:t>
            </a:r>
            <a:r>
              <a:rPr lang="en-US" altLang="zh-TW" dirty="0" smtClean="0"/>
              <a:t>  (</a:t>
            </a:r>
            <a:r>
              <a:rPr lang="zh-TW" altLang="en-US" dirty="0" smtClean="0"/>
              <a:t>把一些不變的資料先存好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static function :search ()</a:t>
            </a:r>
            <a:r>
              <a:rPr lang="zh-TW" altLang="en-US" dirty="0" smtClean="0"/>
              <a:t> 每執行一次就存一筆查詢紀錄</a:t>
            </a:r>
            <a:endParaRPr lang="en-US" altLang="zh-TW" dirty="0" smtClean="0"/>
          </a:p>
          <a:p>
            <a:r>
              <a:rPr lang="en-US" altLang="zh-TW" dirty="0" smtClean="0"/>
              <a:t>function :</a:t>
            </a:r>
            <a:r>
              <a:rPr lang="en-US" altLang="zh-TW" dirty="0" err="1" smtClean="0"/>
              <a:t>getUrl</a:t>
            </a:r>
            <a:r>
              <a:rPr lang="en-US" altLang="zh-TW" dirty="0" smtClean="0"/>
              <a:t>() </a:t>
            </a:r>
            <a:r>
              <a:rPr lang="zh-TW" altLang="en-US" dirty="0" smtClean="0"/>
              <a:t>會產生連結到</a:t>
            </a:r>
            <a:r>
              <a:rPr lang="en-US" altLang="zh-TW" dirty="0" smtClean="0"/>
              <a:t>google map </a:t>
            </a:r>
            <a:r>
              <a:rPr lang="zh-TW" altLang="en-US" dirty="0" smtClean="0"/>
              <a:t>的連結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3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Plan  vs  Order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97891"/>
            <a:ext cx="10515600" cy="4579072"/>
          </a:xfrm>
        </p:spPr>
        <p:txBody>
          <a:bodyPr/>
          <a:lstStyle/>
          <a:p>
            <a:r>
              <a:rPr lang="zh-TW" altLang="en-US" dirty="0" smtClean="0"/>
              <a:t>雖然儲存的資料很相似，但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卻很不同</a:t>
            </a:r>
            <a:endParaRPr lang="en-US" altLang="zh-TW" dirty="0" smtClean="0"/>
          </a:p>
          <a:p>
            <a:r>
              <a:rPr lang="en-US" altLang="zh-TW" dirty="0" smtClean="0"/>
              <a:t>Plan </a:t>
            </a:r>
            <a:r>
              <a:rPr lang="zh-TW" altLang="en-US" dirty="0" smtClean="0"/>
              <a:t>內的內容可以隨意更動 ，但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卻要跟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 保持同步</a:t>
            </a:r>
            <a:endParaRPr lang="en-US" altLang="zh-TW" dirty="0" smtClean="0"/>
          </a:p>
          <a:p>
            <a:r>
              <a:rPr lang="en-US" altLang="zh-TW" dirty="0" smtClean="0"/>
              <a:t>search() </a:t>
            </a:r>
            <a:r>
              <a:rPr lang="zh-TW" altLang="en-US" dirty="0" smtClean="0"/>
              <a:t>得到的結果是</a:t>
            </a:r>
            <a:r>
              <a:rPr lang="en-US" altLang="zh-TW" dirty="0" smtClean="0"/>
              <a:t>Plan</a:t>
            </a:r>
            <a:r>
              <a:rPr lang="zh-TW" altLang="en-US" dirty="0" smtClean="0"/>
              <a:t> ，可以用</a:t>
            </a:r>
            <a:r>
              <a:rPr lang="en-US" altLang="zh-TW" dirty="0" err="1" smtClean="0"/>
              <a:t>toOrder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Order</a:t>
            </a:r>
          </a:p>
          <a:p>
            <a:r>
              <a:rPr lang="en-US" altLang="zh-TW" dirty="0" smtClean="0"/>
              <a:t>Plan </a:t>
            </a:r>
            <a:r>
              <a:rPr lang="zh-TW" altLang="en-US" dirty="0" smtClean="0"/>
              <a:t>可用作書籤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883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420"/>
          </a:xfrm>
        </p:spPr>
        <p:txBody>
          <a:bodyPr/>
          <a:lstStyle/>
          <a:p>
            <a:r>
              <a:rPr lang="en-US" altLang="zh-TW" dirty="0" smtClean="0"/>
              <a:t>User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54546"/>
            <a:ext cx="10515600" cy="5022417"/>
          </a:xfrm>
        </p:spPr>
        <p:txBody>
          <a:bodyPr/>
          <a:lstStyle/>
          <a:p>
            <a:r>
              <a:rPr lang="en-US" altLang="zh-TW" dirty="0" smtClean="0"/>
              <a:t>static member </a:t>
            </a:r>
            <a:r>
              <a:rPr lang="en-US" altLang="zh-TW" dirty="0" err="1" smtClean="0"/>
              <a:t>LoginUser</a:t>
            </a:r>
            <a:r>
              <a:rPr lang="en-US" altLang="zh-TW" dirty="0" smtClean="0"/>
              <a:t> :</a:t>
            </a:r>
            <a:r>
              <a:rPr lang="zh-TW" altLang="en-US" dirty="0" smtClean="0"/>
              <a:t>紀錄現在登入的</a:t>
            </a:r>
            <a:r>
              <a:rPr lang="en-US" altLang="zh-TW" dirty="0" smtClean="0"/>
              <a:t>User</a:t>
            </a:r>
          </a:p>
          <a:p>
            <a:r>
              <a:rPr lang="en-US" altLang="zh-TW" dirty="0" smtClean="0"/>
              <a:t>static </a:t>
            </a:r>
            <a:r>
              <a:rPr lang="en-US" altLang="zh-TW" dirty="0" err="1" smtClean="0"/>
              <a:t>getUser</a:t>
            </a:r>
            <a:r>
              <a:rPr lang="en-US" altLang="zh-TW" dirty="0" smtClean="0"/>
              <a:t>() </a:t>
            </a:r>
            <a:r>
              <a:rPr lang="zh-TW" altLang="en-US" dirty="0" smtClean="0"/>
              <a:t>確保不管何處獲得的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 都是同一個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 smtClean="0"/>
              <a:t>access database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class (</a:t>
            </a:r>
            <a:r>
              <a:rPr lang="zh-TW" altLang="en-US" dirty="0" smtClean="0"/>
              <a:t>任何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 中的資料改動一定和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有關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記錄著各種資料 如訂單，書籤，紀錄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只有在</a:t>
            </a:r>
            <a:r>
              <a:rPr lang="en-US" altLang="zh-TW" dirty="0" smtClean="0"/>
              <a:t>edit</a:t>
            </a:r>
            <a:r>
              <a:rPr lang="zh-TW" altLang="en-US" dirty="0" smtClean="0"/>
              <a:t>時才會連</a:t>
            </a:r>
            <a:r>
              <a:rPr lang="en-US" altLang="zh-TW" dirty="0" smtClean="0"/>
              <a:t>DB)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7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</p:spPr>
        <p:txBody>
          <a:bodyPr/>
          <a:lstStyle/>
          <a:p>
            <a:r>
              <a:rPr lang="en-US" altLang="zh-TW" dirty="0" err="1" smtClean="0"/>
              <a:t>RoomNum</a:t>
            </a:r>
            <a:r>
              <a:rPr lang="en-US" altLang="zh-TW" dirty="0" smtClean="0"/>
              <a:t> </a:t>
            </a:r>
            <a:r>
              <a:rPr lang="zh-TW" altLang="en-US" dirty="0"/>
              <a:t> </a:t>
            </a:r>
            <a:r>
              <a:rPr lang="en-US" altLang="zh-TW" dirty="0" err="1" smtClean="0"/>
              <a:t>CheckInOutDate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8655"/>
            <a:ext cx="10515600" cy="4588308"/>
          </a:xfrm>
        </p:spPr>
        <p:txBody>
          <a:bodyPr/>
          <a:lstStyle/>
          <a:p>
            <a:r>
              <a:rPr lang="zh-TW" altLang="en-US" dirty="0" smtClean="0"/>
              <a:t>把一些資料打包起來，讓程式簡潔一點</a:t>
            </a:r>
            <a:endParaRPr lang="en-US" altLang="zh-TW" dirty="0" smtClean="0"/>
          </a:p>
          <a:p>
            <a:r>
              <a:rPr lang="en-US" altLang="zh-TW" dirty="0" smtClean="0"/>
              <a:t>implement </a:t>
            </a:r>
            <a:r>
              <a:rPr lang="zh-TW" altLang="en-US" dirty="0" smtClean="0"/>
              <a:t>一些如</a:t>
            </a:r>
            <a:r>
              <a:rPr lang="en-US" altLang="zh-TW" dirty="0" smtClean="0"/>
              <a:t>equals ()  contain() clone() </a:t>
            </a:r>
          </a:p>
          <a:p>
            <a:pPr marL="0" indent="0">
              <a:buNone/>
            </a:pPr>
            <a:r>
              <a:rPr lang="zh-TW" altLang="en-US" dirty="0" smtClean="0"/>
              <a:t>         讓一些基本運算，資料處理更方便。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5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866293"/>
            <a:ext cx="10515600" cy="9056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6600" dirty="0" smtClean="0"/>
              <a:t>Database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780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988</Words>
  <Application>Microsoft Office PowerPoint</Application>
  <PresentationFormat>寬螢幕</PresentationFormat>
  <Paragraphs>288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Symbol</vt:lpstr>
      <vt:lpstr>Wingdings</vt:lpstr>
      <vt:lpstr>Office 佈景主題</vt:lpstr>
      <vt:lpstr>旅館訂房系統</vt:lpstr>
      <vt:lpstr>主要功能</vt:lpstr>
      <vt:lpstr>用到的design pattern</vt:lpstr>
      <vt:lpstr>class diagarm</vt:lpstr>
      <vt:lpstr>Class: Hotel</vt:lpstr>
      <vt:lpstr>Plan  vs  Order</vt:lpstr>
      <vt:lpstr>User</vt:lpstr>
      <vt:lpstr>RoomNum  CheckInOutDate </vt:lpstr>
      <vt:lpstr>PowerPoint 簡報</vt:lpstr>
      <vt:lpstr>功能</vt:lpstr>
      <vt:lpstr>飯店資料 (一)   </vt:lpstr>
      <vt:lpstr>飯店資料 (二) </vt:lpstr>
      <vt:lpstr>用戶資料 (一)</vt:lpstr>
      <vt:lpstr>用戶資料 (二)</vt:lpstr>
      <vt:lpstr>用戶資料 (三)</vt:lpstr>
      <vt:lpstr>用戶資料 (四)</vt:lpstr>
      <vt:lpstr>飯店房間管理 (一)</vt:lpstr>
      <vt:lpstr>PowerPoint 簡報</vt:lpstr>
      <vt:lpstr>飯店房間管理 (二)</vt:lpstr>
      <vt:lpstr>郵件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在然 張</dc:creator>
  <cp:lastModifiedBy>gordon080849@gmail.com</cp:lastModifiedBy>
  <cp:revision>34</cp:revision>
  <dcterms:created xsi:type="dcterms:W3CDTF">2020-01-04T04:45:25Z</dcterms:created>
  <dcterms:modified xsi:type="dcterms:W3CDTF">2020-01-06T03:44:13Z</dcterms:modified>
</cp:coreProperties>
</file>