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9"/>
  </p:notesMasterIdLst>
  <p:handoutMasterIdLst>
    <p:handoutMasterId r:id="rId20"/>
  </p:handoutMasterIdLst>
  <p:sldIdLst>
    <p:sldId id="267" r:id="rId5"/>
    <p:sldId id="278" r:id="rId6"/>
    <p:sldId id="283" r:id="rId7"/>
    <p:sldId id="284" r:id="rId8"/>
    <p:sldId id="285" r:id="rId9"/>
    <p:sldId id="279" r:id="rId10"/>
    <p:sldId id="280" r:id="rId11"/>
    <p:sldId id="281" r:id="rId12"/>
    <p:sldId id="269" r:id="rId13"/>
    <p:sldId id="271" r:id="rId14"/>
    <p:sldId id="272" r:id="rId15"/>
    <p:sldId id="273" r:id="rId16"/>
    <p:sldId id="282" r:id="rId17"/>
    <p:sldId id="277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90" d="100"/>
          <a:sy n="90" d="100"/>
        </p:scale>
        <p:origin x="78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-673449376"/>
        <c:axId val="-673454272"/>
      </c:barChart>
      <c:catAx>
        <c:axId val="-67344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pPr>
            <a:endParaRPr lang="zh-TW"/>
          </a:p>
        </c:txPr>
        <c:crossAx val="-673454272"/>
        <c:crosses val="autoZero"/>
        <c:auto val="1"/>
        <c:lblAlgn val="ctr"/>
        <c:lblOffset val="100"/>
        <c:noMultiLvlLbl val="0"/>
      </c:catAx>
      <c:valAx>
        <c:axId val="-67345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pPr>
            <a:endParaRPr lang="zh-TW"/>
          </a:p>
        </c:txPr>
        <c:crossAx val="-67344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noProof="0" dirty="0">
              <a:latin typeface="細明體" panose="02020509000000000000" pitchFamily="49" charset="-120"/>
              <a:ea typeface="細明體" panose="02020509000000000000" pitchFamily="49" charset="-120"/>
            </a:rPr>
            <a:t>A</a:t>
          </a:r>
          <a:endParaRPr lang="zh-TW" altLang="en-US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2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B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2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C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2236"/>
          <a:ext cx="47736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2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0" y="312236"/>
        <a:ext cx="4773612" cy="1167075"/>
      </dsp:txXfrm>
    </dsp:sp>
    <dsp:sp modelId="{674922F1-7266-4681-AD4F-1C618A5FFF23}">
      <dsp:nvSpPr>
        <dsp:cNvPr id="0" name=""/>
        <dsp:cNvSpPr/>
      </dsp:nvSpPr>
      <dsp:spPr>
        <a:xfrm>
          <a:off x="238680" y="31796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sz="1900" kern="1200" noProof="0" dirty="0">
              <a:latin typeface="細明體" panose="02020509000000000000" pitchFamily="49" charset="-120"/>
              <a:ea typeface="細明體" panose="02020509000000000000" pitchFamily="49" charset="-120"/>
            </a:rPr>
            <a:t>A</a:t>
          </a:r>
          <a:endParaRPr lang="zh-TW" altLang="en-US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266060" y="59176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2351"/>
          <a:ext cx="47736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2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0" y="1862351"/>
        <a:ext cx="4773612" cy="1167075"/>
      </dsp:txXfrm>
    </dsp:sp>
    <dsp:sp modelId="{21EEBBE2-729F-4D85-8CAE-C2B30FF126D2}">
      <dsp:nvSpPr>
        <dsp:cNvPr id="0" name=""/>
        <dsp:cNvSpPr/>
      </dsp:nvSpPr>
      <dsp:spPr>
        <a:xfrm>
          <a:off x="238680" y="1581911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B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266060" y="1609291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412466"/>
          <a:ext cx="4773612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工作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1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0" y="3412466"/>
        <a:ext cx="4773612" cy="822937"/>
      </dsp:txXfrm>
    </dsp:sp>
    <dsp:sp modelId="{5B203A22-00AF-46E7-9415-C6DAFD7E01CC}">
      <dsp:nvSpPr>
        <dsp:cNvPr id="0" name=""/>
        <dsp:cNvSpPr/>
      </dsp:nvSpPr>
      <dsp:spPr>
        <a:xfrm>
          <a:off x="238680" y="3132026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群組 </a:t>
          </a:r>
          <a:r>
            <a:rPr lang="en-US" altLang="zh-TW" sz="1900" kern="1200" noProof="0" dirty="0" smtClean="0">
              <a:latin typeface="細明體" panose="02020509000000000000" pitchFamily="49" charset="-120"/>
              <a:ea typeface="細明體" panose="02020509000000000000" pitchFamily="49" charset="-120"/>
            </a:rPr>
            <a:t>C</a:t>
          </a:r>
          <a:endParaRPr lang="en-US" altLang="zh-TW" sz="1900" kern="1200" noProof="0" dirty="0">
            <a:latin typeface="細明體" panose="02020509000000000000" pitchFamily="49" charset="-120"/>
            <a:ea typeface="細明體" panose="02020509000000000000" pitchFamily="49" charset="-120"/>
          </a:endParaRPr>
        </a:p>
      </dsp:txBody>
      <dsp:txXfrm>
        <a:off x="266060" y="3159406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2019/1/5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2019/1/5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71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31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99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25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93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60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770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TW" dirty="0"/>
              <a:t>Mars Encryption </a:t>
            </a: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dirty="0" smtClean="0"/>
              <a:t>Hybrid </a:t>
            </a:r>
            <a:r>
              <a:rPr lang="en-US" altLang="zh-TW" dirty="0"/>
              <a:t>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- 2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- 3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- 4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- 5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圖片預留位置 4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MARS 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Symmetry cipher</a:t>
            </a: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Block cipher</a:t>
            </a:r>
          </a:p>
          <a:p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IBM</a:t>
            </a:r>
            <a:r>
              <a:rPr lang="zh-TW" altLang="en-US" dirty="0">
                <a:latin typeface="Salesforce Sans"/>
                <a:sym typeface="Salesforce Sans"/>
              </a:rPr>
              <a:t>在</a:t>
            </a:r>
            <a:r>
              <a:rPr lang="en-US" altLang="zh-TW" dirty="0" smtClean="0"/>
              <a:t>August </a:t>
            </a:r>
            <a:r>
              <a:rPr lang="en-US" altLang="zh-TW" dirty="0"/>
              <a:t>27, 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做的</a:t>
            </a:r>
            <a:endParaRPr lang="en-US" altLang="zh-TW" dirty="0" smtClean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AES</a:t>
            </a:r>
            <a:r>
              <a:rPr lang="zh-TW" altLang="en-US" dirty="0" smtClean="0">
                <a:latin typeface="Salesforce Sans"/>
                <a:sym typeface="Salesforce Sans"/>
              </a:rPr>
              <a:t>最後</a:t>
            </a:r>
            <a:r>
              <a:rPr lang="en-US" altLang="zh-TW" dirty="0" smtClean="0">
                <a:latin typeface="Salesforce Sans"/>
                <a:sym typeface="Salesforce Sans"/>
              </a:rPr>
              <a:t>5</a:t>
            </a:r>
            <a:r>
              <a:rPr lang="zh-TW" altLang="en-US" dirty="0" smtClean="0">
                <a:latin typeface="Salesforce Sans"/>
                <a:sym typeface="Salesforce Sans"/>
              </a:rPr>
              <a:t>個候選其中之一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S-box </a:t>
            </a:r>
            <a:r>
              <a:rPr lang="zh-TW" altLang="en-US" dirty="0" smtClean="0">
                <a:latin typeface="Salesforce Sans"/>
                <a:sym typeface="Salesforce Sans"/>
              </a:rPr>
              <a:t>有</a:t>
            </a:r>
            <a:r>
              <a:rPr lang="en-US" altLang="zh-TW" dirty="0" smtClean="0">
                <a:latin typeface="Salesforce Sans"/>
                <a:sym typeface="Salesforce Sans"/>
              </a:rPr>
              <a:t>512</a:t>
            </a:r>
            <a:r>
              <a:rPr lang="zh-TW" altLang="en-US" dirty="0" smtClean="0">
                <a:latin typeface="Salesforce Sans"/>
                <a:sym typeface="Salesforce Sans"/>
              </a:rPr>
              <a:t>個</a:t>
            </a:r>
            <a:r>
              <a:rPr lang="en-US" altLang="zh-TW" dirty="0" smtClean="0">
                <a:latin typeface="Salesforce Sans"/>
                <a:sym typeface="Salesforce Sans"/>
              </a:rPr>
              <a:t>word(32 bits)</a:t>
            </a:r>
            <a:r>
              <a:rPr lang="zh-TW" altLang="en-US" dirty="0" smtClean="0">
                <a:latin typeface="Salesforce Sans"/>
                <a:sym typeface="Salesforce Sans"/>
              </a:rPr>
              <a:t>，分為</a:t>
            </a:r>
            <a:r>
              <a:rPr lang="en-US" altLang="zh-TW" dirty="0" smtClean="0">
                <a:latin typeface="Salesforce Sans"/>
                <a:sym typeface="Salesforce Sans"/>
              </a:rPr>
              <a:t>S0</a:t>
            </a:r>
            <a:r>
              <a:rPr lang="zh-TW" altLang="en-US" dirty="0">
                <a:latin typeface="Salesforce Sans"/>
                <a:sym typeface="Salesforce Sans"/>
              </a:rPr>
              <a:t>、</a:t>
            </a:r>
            <a:r>
              <a:rPr lang="en-US" altLang="zh-TW" dirty="0" smtClean="0">
                <a:latin typeface="Salesforce Sans"/>
                <a:sym typeface="Salesforce Sans"/>
              </a:rPr>
              <a:t>S1</a:t>
            </a:r>
            <a:r>
              <a:rPr lang="zh-TW" altLang="en-US" dirty="0" smtClean="0">
                <a:latin typeface="Salesforce Sans"/>
                <a:sym typeface="Salesforce Sans"/>
              </a:rPr>
              <a:t> 一人一半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128 bits</a:t>
            </a:r>
            <a:endParaRPr lang="en-US" altLang="zh-TW" dirty="0"/>
          </a:p>
          <a:p>
            <a:r>
              <a:rPr lang="en-US" altLang="zh-TW" dirty="0" smtClean="0"/>
              <a:t>128 bits</a:t>
            </a:r>
            <a:r>
              <a:rPr lang="en-US" altLang="zh-TW" dirty="0" smtClean="0">
                <a:sym typeface="Wingdings" panose="05000000000000000000" pitchFamily="2" charset="2"/>
              </a:rPr>
              <a:t>4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32 bits</a:t>
            </a:r>
          </a:p>
          <a:p>
            <a:pPr marL="1810512" lvl="6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       (word)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016000"/>
            <a:ext cx="5591175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17270"/>
            <a:ext cx="4095750" cy="33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060848"/>
            <a:ext cx="4495800" cy="31683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2140563"/>
            <a:ext cx="7848600" cy="30765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36" y="1599134"/>
            <a:ext cx="6167242" cy="39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graphicFrame>
        <p:nvGraphicFramePr>
          <p:cNvPr id="6" name="內容預留位置 5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427995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graphicFrame>
        <p:nvGraphicFramePr>
          <p:cNvPr id="4" name="內容預留位置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31267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A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B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85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細明體" panose="02020509000000000000" pitchFamily="49" charset="-120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內容預留位置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含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SmartArt 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的兩項內容版面配置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第三個項目符號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graphicFrame>
        <p:nvGraphicFramePr>
          <p:cNvPr id="9" name="內容預留位置 8" descr="由上至下依序顯示了 3 個群組的垂直方塊清單，每個群組下方都有各自的項目符號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6830091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新增投影片標題 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- 1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1" name="文字預留位置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經典書本式教育簡報 (寬螢幕)</Template>
  <TotalTime>84</TotalTime>
  <Words>178</Words>
  <Application>Microsoft Office PowerPoint</Application>
  <PresentationFormat>自訂</PresentationFormat>
  <Paragraphs>58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Salesforce Sans</vt:lpstr>
      <vt:lpstr>細明體</vt:lpstr>
      <vt:lpstr>微軟正黑體</vt:lpstr>
      <vt:lpstr>Arial</vt:lpstr>
      <vt:lpstr>Constantia</vt:lpstr>
      <vt:lpstr>Wingdings</vt:lpstr>
      <vt:lpstr>經典書本式 16X9</vt:lpstr>
      <vt:lpstr>Mars Encryption and  Hybrid Encryption</vt:lpstr>
      <vt:lpstr>MARS Encryption</vt:lpstr>
      <vt:lpstr>MARS algorithm</vt:lpstr>
      <vt:lpstr>MARS algorithm</vt:lpstr>
      <vt:lpstr>MARS algorithm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Encryption and  Hybrid Encryption</dc:title>
  <dc:creator>gordon</dc:creator>
  <cp:lastModifiedBy>gordon</cp:lastModifiedBy>
  <cp:revision>6</cp:revision>
  <dcterms:created xsi:type="dcterms:W3CDTF">2019-01-05T02:28:33Z</dcterms:created>
  <dcterms:modified xsi:type="dcterms:W3CDTF">2019-01-05T03:53:07Z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